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67"/>
  </p:notesMasterIdLst>
  <p:sldIdLst>
    <p:sldId id="291" r:id="rId2"/>
    <p:sldId id="319" r:id="rId3"/>
    <p:sldId id="327" r:id="rId4"/>
    <p:sldId id="283" r:id="rId5"/>
    <p:sldId id="312" r:id="rId6"/>
    <p:sldId id="315" r:id="rId7"/>
    <p:sldId id="316" r:id="rId8"/>
    <p:sldId id="317" r:id="rId9"/>
    <p:sldId id="313" r:id="rId10"/>
    <p:sldId id="310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294" r:id="rId21"/>
    <p:sldId id="297" r:id="rId22"/>
    <p:sldId id="285" r:id="rId23"/>
    <p:sldId id="299" r:id="rId24"/>
    <p:sldId id="301" r:id="rId25"/>
    <p:sldId id="300" r:id="rId26"/>
    <p:sldId id="307" r:id="rId27"/>
    <p:sldId id="304" r:id="rId28"/>
    <p:sldId id="318" r:id="rId29"/>
    <p:sldId id="320" r:id="rId30"/>
    <p:sldId id="308" r:id="rId31"/>
    <p:sldId id="321" r:id="rId32"/>
    <p:sldId id="306" r:id="rId33"/>
    <p:sldId id="293" r:id="rId34"/>
    <p:sldId id="330" r:id="rId35"/>
    <p:sldId id="348" r:id="rId36"/>
    <p:sldId id="349" r:id="rId37"/>
    <p:sldId id="350" r:id="rId38"/>
    <p:sldId id="351" r:id="rId39"/>
    <p:sldId id="354" r:id="rId40"/>
    <p:sldId id="356" r:id="rId41"/>
    <p:sldId id="355" r:id="rId42"/>
    <p:sldId id="359" r:id="rId43"/>
    <p:sldId id="363" r:id="rId44"/>
    <p:sldId id="357" r:id="rId45"/>
    <p:sldId id="360" r:id="rId46"/>
    <p:sldId id="361" r:id="rId47"/>
    <p:sldId id="362" r:id="rId48"/>
    <p:sldId id="326" r:id="rId49"/>
    <p:sldId id="329" r:id="rId50"/>
    <p:sldId id="328" r:id="rId51"/>
    <p:sldId id="290" r:id="rId52"/>
    <p:sldId id="289" r:id="rId53"/>
    <p:sldId id="342" r:id="rId54"/>
    <p:sldId id="343" r:id="rId55"/>
    <p:sldId id="352" r:id="rId56"/>
    <p:sldId id="345" r:id="rId57"/>
    <p:sldId id="344" r:id="rId58"/>
    <p:sldId id="346" r:id="rId59"/>
    <p:sldId id="365" r:id="rId60"/>
    <p:sldId id="347" r:id="rId61"/>
    <p:sldId id="364" r:id="rId62"/>
    <p:sldId id="367" r:id="rId63"/>
    <p:sldId id="368" r:id="rId64"/>
    <p:sldId id="353" r:id="rId65"/>
    <p:sldId id="314" r:id="rId66"/>
  </p:sldIdLst>
  <p:sldSz cx="9144000" cy="6858000" type="screen4x3"/>
  <p:notesSz cx="6724650" cy="97742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 Bender" initials="M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0835" autoAdjust="0"/>
  </p:normalViewPr>
  <p:slideViewPr>
    <p:cSldViewPr snapToGrid="0">
      <p:cViewPr varScale="1">
        <p:scale>
          <a:sx n="60" d="100"/>
          <a:sy n="60" d="100"/>
        </p:scale>
        <p:origin x="161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4015" cy="488712"/>
          </a:xfrm>
          <a:prstGeom prst="rect">
            <a:avLst/>
          </a:prstGeom>
        </p:spPr>
        <p:txBody>
          <a:bodyPr vert="horz" lIns="90279" tIns="45139" rIns="90279" bIns="45139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09079" y="0"/>
            <a:ext cx="2914015" cy="488712"/>
          </a:xfrm>
          <a:prstGeom prst="rect">
            <a:avLst/>
          </a:prstGeom>
        </p:spPr>
        <p:txBody>
          <a:bodyPr vert="horz" lIns="90279" tIns="45139" rIns="90279" bIns="45139" rtlCol="0"/>
          <a:lstStyle>
            <a:lvl1pPr algn="r">
              <a:defRPr sz="1200"/>
            </a:lvl1pPr>
          </a:lstStyle>
          <a:p>
            <a:fld id="{1423D962-55A3-48E2-B79B-758BB1DC9A72}" type="datetimeFigureOut">
              <a:rPr lang="de-DE" smtClean="0"/>
              <a:t>18.04.2023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279" tIns="45139" rIns="90279" bIns="45139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2465" y="4642763"/>
            <a:ext cx="5379720" cy="4398407"/>
          </a:xfrm>
          <a:prstGeom prst="rect">
            <a:avLst/>
          </a:prstGeom>
        </p:spPr>
        <p:txBody>
          <a:bodyPr vert="horz" lIns="90279" tIns="45139" rIns="90279" bIns="4513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283829"/>
            <a:ext cx="2914015" cy="488712"/>
          </a:xfrm>
          <a:prstGeom prst="rect">
            <a:avLst/>
          </a:prstGeom>
        </p:spPr>
        <p:txBody>
          <a:bodyPr vert="horz" lIns="90279" tIns="45139" rIns="90279" bIns="45139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09079" y="9283829"/>
            <a:ext cx="2914015" cy="488712"/>
          </a:xfrm>
          <a:prstGeom prst="rect">
            <a:avLst/>
          </a:prstGeom>
        </p:spPr>
        <p:txBody>
          <a:bodyPr vert="horz" lIns="90279" tIns="45139" rIns="90279" bIns="45139" rtlCol="0" anchor="b"/>
          <a:lstStyle>
            <a:lvl1pPr algn="r">
              <a:defRPr sz="1200"/>
            </a:lvl1pPr>
          </a:lstStyle>
          <a:p>
            <a:fld id="{BF0DED1C-82FD-4306-A6A8-E297C630E5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721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redox.2015.09.009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i.org/10.1111/jcmm.14822" TargetMode="External"/><Relationship Id="rId4" Type="http://schemas.openxmlformats.org/officeDocument/2006/relationships/hyperlink" Target="https://doi.org/10.1155/2015/654594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DED1C-82FD-4306-A6A8-E297C630E57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1562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Pfeile zeigen</a:t>
            </a:r>
            <a:r>
              <a:rPr lang="de-DE" baseline="0" dirty="0"/>
              <a:t> </a:t>
            </a:r>
            <a:r>
              <a:rPr lang="de-DE" baseline="0" dirty="0" err="1"/>
              <a:t>Fold</a:t>
            </a:r>
            <a:r>
              <a:rPr lang="de-DE" baseline="0" dirty="0"/>
              <a:t> </a:t>
            </a:r>
            <a:r>
              <a:rPr lang="de-DE" baseline="0" dirty="0" err="1"/>
              <a:t>changes</a:t>
            </a:r>
            <a:r>
              <a:rPr lang="de-DE" baseline="0" dirty="0"/>
              <a:t> größer &gt; 2 an</a:t>
            </a:r>
          </a:p>
          <a:p>
            <a:r>
              <a:rPr lang="de-DE" baseline="0" dirty="0"/>
              <a:t>Aus übersichtsgründen</a:t>
            </a:r>
          </a:p>
          <a:p>
            <a:endParaRPr lang="de-DE" dirty="0"/>
          </a:p>
          <a:p>
            <a:r>
              <a:rPr lang="de-DE" baseline="0" dirty="0" err="1"/>
              <a:t>One</a:t>
            </a:r>
            <a:r>
              <a:rPr lang="de-DE" baseline="0" dirty="0"/>
              <a:t> sample t-test </a:t>
            </a:r>
            <a:r>
              <a:rPr lang="de-DE" baseline="0" dirty="0" err="1"/>
              <a:t>vs</a:t>
            </a:r>
            <a:r>
              <a:rPr lang="de-DE" baseline="0" dirty="0"/>
              <a:t> 0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&lt; 0.05; ** &lt; 0.01; *** &lt; 0.001; **** &lt; 0.0001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n = 4</a:t>
            </a:r>
          </a:p>
          <a:p>
            <a:endParaRPr lang="de-DE" baseline="0" dirty="0"/>
          </a:p>
          <a:p>
            <a:r>
              <a:rPr lang="de-DE" baseline="0" dirty="0"/>
              <a:t>Nur </a:t>
            </a:r>
            <a:r>
              <a:rPr lang="de-DE" baseline="0" dirty="0" err="1"/>
              <a:t>one</a:t>
            </a:r>
            <a:r>
              <a:rPr lang="de-DE" baseline="0" dirty="0"/>
              <a:t> sample t-test und dann sagen welche übereinstimmen? </a:t>
            </a:r>
          </a:p>
          <a:p>
            <a:r>
              <a:rPr lang="de-DE" baseline="0" dirty="0"/>
              <a:t>Oder ANOVA mit </a:t>
            </a:r>
            <a:r>
              <a:rPr lang="de-DE" baseline="0" dirty="0" err="1"/>
              <a:t>dCT</a:t>
            </a:r>
            <a:r>
              <a:rPr lang="de-DE" baseline="0" dirty="0"/>
              <a:t> </a:t>
            </a:r>
            <a:r>
              <a:rPr lang="de-DE" baseline="0" dirty="0" err="1"/>
              <a:t>values</a:t>
            </a:r>
            <a:r>
              <a:rPr lang="de-DE" baseline="0" dirty="0"/>
              <a:t>? Dann könnte man einfach den </a:t>
            </a:r>
            <a:r>
              <a:rPr lang="de-DE" baseline="0" dirty="0" err="1"/>
              <a:t>interaction</a:t>
            </a:r>
            <a:r>
              <a:rPr lang="de-DE" baseline="0" dirty="0"/>
              <a:t> oder </a:t>
            </a:r>
            <a:r>
              <a:rPr lang="de-DE" baseline="0" dirty="0" err="1"/>
              <a:t>main</a:t>
            </a:r>
            <a:r>
              <a:rPr lang="de-DE" baseline="0" dirty="0"/>
              <a:t> </a:t>
            </a:r>
            <a:r>
              <a:rPr lang="de-DE" baseline="0" dirty="0" err="1"/>
              <a:t>effect</a:t>
            </a:r>
            <a:r>
              <a:rPr lang="de-DE" baseline="0" dirty="0"/>
              <a:t> zeigen ohne anschließende post-hoc Test (oder auch mit)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DED1C-82FD-4306-A6A8-E297C630E57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288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Pfeile zeigen</a:t>
            </a:r>
            <a:r>
              <a:rPr lang="de-DE" baseline="0" dirty="0"/>
              <a:t> </a:t>
            </a:r>
            <a:r>
              <a:rPr lang="de-DE" baseline="0" dirty="0" err="1"/>
              <a:t>Fold</a:t>
            </a:r>
            <a:r>
              <a:rPr lang="de-DE" baseline="0" dirty="0"/>
              <a:t> </a:t>
            </a:r>
            <a:r>
              <a:rPr lang="de-DE" baseline="0" dirty="0" err="1"/>
              <a:t>changes</a:t>
            </a:r>
            <a:r>
              <a:rPr lang="de-DE" baseline="0" dirty="0"/>
              <a:t> größer &gt; 2 an</a:t>
            </a:r>
          </a:p>
          <a:p>
            <a:r>
              <a:rPr lang="de-DE" baseline="0" dirty="0"/>
              <a:t>Aus übersichtsgründen</a:t>
            </a:r>
          </a:p>
          <a:p>
            <a:endParaRPr lang="de-DE" dirty="0"/>
          </a:p>
          <a:p>
            <a:r>
              <a:rPr lang="de-DE" baseline="0" dirty="0" err="1"/>
              <a:t>One</a:t>
            </a:r>
            <a:r>
              <a:rPr lang="de-DE" baseline="0" dirty="0"/>
              <a:t> sample t-test </a:t>
            </a:r>
            <a:r>
              <a:rPr lang="de-DE" baseline="0" dirty="0" err="1"/>
              <a:t>vs</a:t>
            </a:r>
            <a:r>
              <a:rPr lang="de-DE" baseline="0" dirty="0"/>
              <a:t> 0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&lt; 0.05; ** &lt; 0.01; *** &lt; 0.001; **** &lt; 0.0001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n = 4</a:t>
            </a:r>
          </a:p>
          <a:p>
            <a:endParaRPr lang="de-DE" baseline="0" dirty="0"/>
          </a:p>
          <a:p>
            <a:r>
              <a:rPr lang="de-DE" baseline="0" dirty="0"/>
              <a:t>Nur </a:t>
            </a:r>
            <a:r>
              <a:rPr lang="de-DE" baseline="0" dirty="0" err="1"/>
              <a:t>one</a:t>
            </a:r>
            <a:r>
              <a:rPr lang="de-DE" baseline="0" dirty="0"/>
              <a:t> sample t-test und dann sagen welche übereinstimmen? </a:t>
            </a:r>
          </a:p>
          <a:p>
            <a:r>
              <a:rPr lang="de-DE" baseline="0" dirty="0"/>
              <a:t>Oder ANOVA mit </a:t>
            </a:r>
            <a:r>
              <a:rPr lang="de-DE" baseline="0" dirty="0" err="1"/>
              <a:t>dCT</a:t>
            </a:r>
            <a:r>
              <a:rPr lang="de-DE" baseline="0" dirty="0"/>
              <a:t> </a:t>
            </a:r>
            <a:r>
              <a:rPr lang="de-DE" baseline="0" dirty="0" err="1"/>
              <a:t>values</a:t>
            </a:r>
            <a:r>
              <a:rPr lang="de-DE" baseline="0" dirty="0"/>
              <a:t>? Dann könnte man einfach den </a:t>
            </a:r>
            <a:r>
              <a:rPr lang="de-DE" baseline="0" dirty="0" err="1"/>
              <a:t>interaction</a:t>
            </a:r>
            <a:r>
              <a:rPr lang="de-DE" baseline="0" dirty="0"/>
              <a:t> oder </a:t>
            </a:r>
            <a:r>
              <a:rPr lang="de-DE" baseline="0" dirty="0" err="1"/>
              <a:t>main</a:t>
            </a:r>
            <a:r>
              <a:rPr lang="de-DE" baseline="0" dirty="0"/>
              <a:t> </a:t>
            </a:r>
            <a:r>
              <a:rPr lang="de-DE" baseline="0" dirty="0" err="1"/>
              <a:t>effect</a:t>
            </a:r>
            <a:r>
              <a:rPr lang="de-DE" baseline="0" dirty="0"/>
              <a:t> zeigen ohne anschließende post-hoc Test (oder auch mit)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DED1C-82FD-4306-A6A8-E297C630E57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5907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hsa-miR-137,hsa-miR-124-3p,hsa-miR-449,hsa-miR-</a:t>
            </a:r>
            <a:r>
              <a:rPr lang="en-GB" dirty="0"/>
              <a:t>23a-3p</a:t>
            </a:r>
            <a:r>
              <a:rPr lang="de-DE" dirty="0"/>
              <a:t>,</a:t>
            </a:r>
            <a:r>
              <a:rPr lang="de-DE" dirty="0" err="1"/>
              <a:t>hsa-miR</a:t>
            </a:r>
            <a:r>
              <a:rPr lang="de-DE" dirty="0"/>
              <a:t>-</a:t>
            </a:r>
            <a:r>
              <a:rPr lang="en-GB" dirty="0"/>
              <a:t>23b-3p</a:t>
            </a:r>
            <a:r>
              <a:rPr lang="de-DE" dirty="0"/>
              <a:t>,</a:t>
            </a:r>
            <a:r>
              <a:rPr lang="de-DE" dirty="0" err="1"/>
              <a:t>hsa-miR</a:t>
            </a:r>
            <a:r>
              <a:rPr lang="de-DE" dirty="0"/>
              <a:t>-</a:t>
            </a:r>
            <a:r>
              <a:rPr lang="en-GB" dirty="0"/>
              <a:t>101-3p</a:t>
            </a:r>
            <a:r>
              <a:rPr lang="de-DE" dirty="0"/>
              <a:t>,</a:t>
            </a:r>
            <a:r>
              <a:rPr lang="de-DE" dirty="0" err="1"/>
              <a:t>hsa-miR</a:t>
            </a:r>
            <a:r>
              <a:rPr lang="de-DE" dirty="0"/>
              <a:t>-</a:t>
            </a:r>
            <a:r>
              <a:rPr lang="en-GB" dirty="0"/>
              <a:t>29c-3p</a:t>
            </a:r>
            <a:r>
              <a:rPr lang="de-DE" dirty="0"/>
              <a:t>,</a:t>
            </a:r>
            <a:r>
              <a:rPr lang="de-DE" dirty="0" err="1"/>
              <a:t>hsa-miR</a:t>
            </a:r>
            <a:r>
              <a:rPr lang="de-DE" dirty="0"/>
              <a:t>-</a:t>
            </a:r>
            <a:r>
              <a:rPr lang="en-GB" dirty="0"/>
              <a:t>203a-3p</a:t>
            </a:r>
            <a:r>
              <a:rPr lang="de-DE" dirty="0"/>
              <a:t>,</a:t>
            </a:r>
            <a:r>
              <a:rPr lang="de-DE" dirty="0" err="1"/>
              <a:t>hsa-miR</a:t>
            </a:r>
            <a:r>
              <a:rPr lang="de-DE" dirty="0"/>
              <a:t>-</a:t>
            </a:r>
            <a:r>
              <a:rPr lang="en-GB" dirty="0"/>
              <a:t>205-5p</a:t>
            </a:r>
            <a:r>
              <a:rPr lang="de-DE" dirty="0"/>
              <a:t>,</a:t>
            </a:r>
            <a:r>
              <a:rPr lang="de-DE" dirty="0" err="1"/>
              <a:t>hsa-miR</a:t>
            </a:r>
            <a:r>
              <a:rPr lang="de-DE" dirty="0"/>
              <a:t>-</a:t>
            </a:r>
            <a:r>
              <a:rPr lang="en-GB" dirty="0"/>
              <a:t>148a-3p</a:t>
            </a:r>
            <a:r>
              <a:rPr lang="de-DE" dirty="0"/>
              <a:t>,</a:t>
            </a:r>
            <a:r>
              <a:rPr lang="de-DE" dirty="0" err="1"/>
              <a:t>hsa-miR</a:t>
            </a:r>
            <a:r>
              <a:rPr lang="de-DE" dirty="0"/>
              <a:t>-</a:t>
            </a:r>
            <a:r>
              <a:rPr lang="en-GB" dirty="0"/>
              <a:t>200c-3p</a:t>
            </a:r>
            <a:r>
              <a:rPr lang="de-DE" dirty="0"/>
              <a:t>,</a:t>
            </a:r>
            <a:r>
              <a:rPr lang="de-DE" dirty="0" err="1"/>
              <a:t>hsa-miR</a:t>
            </a:r>
            <a:r>
              <a:rPr lang="de-DE" dirty="0"/>
              <a:t>-</a:t>
            </a:r>
            <a:r>
              <a:rPr lang="en-GB" dirty="0"/>
              <a:t>200b-3p</a:t>
            </a:r>
            <a:r>
              <a:rPr lang="de-DE" dirty="0"/>
              <a:t>,</a:t>
            </a:r>
            <a:r>
              <a:rPr lang="de-DE" dirty="0" err="1"/>
              <a:t>hsa-miR</a:t>
            </a:r>
            <a:r>
              <a:rPr lang="de-DE" dirty="0"/>
              <a:t>-</a:t>
            </a:r>
            <a:r>
              <a:rPr lang="en-GB" dirty="0"/>
              <a:t>429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DED1C-82FD-4306-A6A8-E297C630E57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7565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hsa-miR-137,hsa-miR-124-3p,hsa-miR-449,hsa-miR-</a:t>
            </a:r>
            <a:r>
              <a:rPr lang="en-GB" dirty="0"/>
              <a:t>23a-3p</a:t>
            </a:r>
            <a:r>
              <a:rPr lang="de-DE" dirty="0"/>
              <a:t>,</a:t>
            </a:r>
            <a:r>
              <a:rPr lang="de-DE" dirty="0" err="1"/>
              <a:t>hsa-miR</a:t>
            </a:r>
            <a:r>
              <a:rPr lang="de-DE" dirty="0"/>
              <a:t>-</a:t>
            </a:r>
            <a:r>
              <a:rPr lang="en-GB" dirty="0"/>
              <a:t>23b-3p</a:t>
            </a:r>
            <a:r>
              <a:rPr lang="de-DE" dirty="0"/>
              <a:t>,</a:t>
            </a:r>
            <a:r>
              <a:rPr lang="de-DE" dirty="0" err="1"/>
              <a:t>hsa-miR</a:t>
            </a:r>
            <a:r>
              <a:rPr lang="de-DE" dirty="0"/>
              <a:t>-</a:t>
            </a:r>
            <a:r>
              <a:rPr lang="en-GB" dirty="0"/>
              <a:t>101-3p</a:t>
            </a:r>
            <a:r>
              <a:rPr lang="de-DE" dirty="0"/>
              <a:t>,</a:t>
            </a:r>
            <a:r>
              <a:rPr lang="de-DE" dirty="0" err="1"/>
              <a:t>hsa-miR</a:t>
            </a:r>
            <a:r>
              <a:rPr lang="de-DE" dirty="0"/>
              <a:t>-</a:t>
            </a:r>
            <a:r>
              <a:rPr lang="en-GB" dirty="0"/>
              <a:t>29c-3p</a:t>
            </a:r>
            <a:r>
              <a:rPr lang="de-DE" dirty="0"/>
              <a:t>,</a:t>
            </a:r>
            <a:r>
              <a:rPr lang="de-DE" dirty="0" err="1"/>
              <a:t>hsa-miR</a:t>
            </a:r>
            <a:r>
              <a:rPr lang="de-DE" dirty="0"/>
              <a:t>-</a:t>
            </a:r>
            <a:r>
              <a:rPr lang="en-GB" dirty="0"/>
              <a:t>203a-3p</a:t>
            </a:r>
            <a:r>
              <a:rPr lang="de-DE" dirty="0"/>
              <a:t>,</a:t>
            </a:r>
            <a:r>
              <a:rPr lang="de-DE" dirty="0" err="1"/>
              <a:t>hsa-miR</a:t>
            </a:r>
            <a:r>
              <a:rPr lang="de-DE" dirty="0"/>
              <a:t>-</a:t>
            </a:r>
            <a:r>
              <a:rPr lang="en-GB" dirty="0"/>
              <a:t>205-5p</a:t>
            </a:r>
            <a:r>
              <a:rPr lang="de-DE" dirty="0"/>
              <a:t>,</a:t>
            </a:r>
            <a:r>
              <a:rPr lang="de-DE" dirty="0" err="1"/>
              <a:t>hsa-miR</a:t>
            </a:r>
            <a:r>
              <a:rPr lang="de-DE" dirty="0"/>
              <a:t>-</a:t>
            </a:r>
            <a:r>
              <a:rPr lang="en-GB" dirty="0"/>
              <a:t>148a-3p</a:t>
            </a:r>
            <a:r>
              <a:rPr lang="de-DE" dirty="0"/>
              <a:t>,</a:t>
            </a:r>
            <a:r>
              <a:rPr lang="de-DE" dirty="0" err="1"/>
              <a:t>hsa-miR</a:t>
            </a:r>
            <a:r>
              <a:rPr lang="de-DE" dirty="0"/>
              <a:t>-</a:t>
            </a:r>
            <a:r>
              <a:rPr lang="en-GB" dirty="0"/>
              <a:t>200c-3p</a:t>
            </a:r>
            <a:r>
              <a:rPr lang="de-DE" dirty="0"/>
              <a:t>,</a:t>
            </a:r>
            <a:r>
              <a:rPr lang="de-DE" dirty="0" err="1"/>
              <a:t>hsa-miR</a:t>
            </a:r>
            <a:r>
              <a:rPr lang="de-DE" dirty="0"/>
              <a:t>-</a:t>
            </a:r>
            <a:r>
              <a:rPr lang="en-GB" dirty="0"/>
              <a:t>200b-3p</a:t>
            </a:r>
            <a:r>
              <a:rPr lang="de-DE" dirty="0"/>
              <a:t>,</a:t>
            </a:r>
            <a:r>
              <a:rPr lang="de-DE" dirty="0" err="1"/>
              <a:t>hsa-miR</a:t>
            </a:r>
            <a:r>
              <a:rPr lang="de-DE" dirty="0"/>
              <a:t>-</a:t>
            </a:r>
            <a:r>
              <a:rPr lang="en-GB" dirty="0"/>
              <a:t>429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DED1C-82FD-4306-A6A8-E297C630E57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000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DED1C-82FD-4306-A6A8-E297C630E57D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8384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OTKs</a:t>
            </a:r>
            <a:r>
              <a:rPr lang="de-DE" baseline="0" dirty="0"/>
              <a:t> gucken und schneiden</a:t>
            </a:r>
          </a:p>
          <a:p>
            <a:r>
              <a:rPr lang="de-DE" baseline="0" dirty="0"/>
              <a:t>Anschließend </a:t>
            </a:r>
            <a:r>
              <a:rPr lang="de-DE" baseline="0" dirty="0" err="1"/>
              <a:t>single</a:t>
            </a:r>
            <a:r>
              <a:rPr lang="de-DE" baseline="0" dirty="0"/>
              <a:t> </a:t>
            </a:r>
            <a:r>
              <a:rPr lang="de-DE" baseline="0" dirty="0" err="1"/>
              <a:t>cell</a:t>
            </a:r>
            <a:r>
              <a:rPr lang="de-DE" baseline="0" dirty="0"/>
              <a:t> </a:t>
            </a:r>
            <a:r>
              <a:rPr lang="de-DE" baseline="0" dirty="0" err="1"/>
              <a:t>rna</a:t>
            </a:r>
            <a:r>
              <a:rPr lang="de-DE" baseline="0" dirty="0"/>
              <a:t> </a:t>
            </a:r>
            <a:r>
              <a:rPr lang="de-DE" baseline="0" dirty="0" err="1"/>
              <a:t>seq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DED1C-82FD-4306-A6A8-E297C630E57D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0126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davon</a:t>
            </a:r>
            <a:r>
              <a:rPr lang="de-DE" baseline="0" dirty="0"/>
              <a:t> ist wirklich in Hautzellen und was in anderen Zelltypen? </a:t>
            </a:r>
          </a:p>
          <a:p>
            <a:endParaRPr lang="de-DE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Metformin inhibits TGF-</a:t>
            </a:r>
            <a:r>
              <a:rPr lang="el-GR" b="1" dirty="0"/>
              <a:t>β1-</a:t>
            </a:r>
            <a:r>
              <a:rPr lang="en-GB" b="1" dirty="0"/>
              <a:t>induced epithelial-to-mesenchymal transition-like process and stem-like properties in GBM </a:t>
            </a:r>
            <a:r>
              <a:rPr lang="en-GB" b="1" i="1" dirty="0"/>
              <a:t>via</a:t>
            </a:r>
            <a:r>
              <a:rPr lang="en-GB" b="1" dirty="0"/>
              <a:t> AKT/</a:t>
            </a:r>
            <a:r>
              <a:rPr lang="en-GB" b="1" dirty="0" err="1"/>
              <a:t>mTOR</a:t>
            </a:r>
            <a:r>
              <a:rPr lang="en-GB" b="1" dirty="0"/>
              <a:t>/ZEB1 pathway (Song</a:t>
            </a:r>
            <a:r>
              <a:rPr lang="en-GB" b="1" baseline="0" dirty="0"/>
              <a:t> 2018)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DED1C-82FD-4306-A6A8-E297C630E57D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980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davon</a:t>
            </a:r>
            <a:r>
              <a:rPr lang="de-DE" baseline="0" dirty="0"/>
              <a:t> ist wirklich in Hautzellen und was in anderen Zelltypen? </a:t>
            </a:r>
          </a:p>
          <a:p>
            <a:endParaRPr lang="de-DE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hlinkClick r:id="rId3"/>
              </a:rPr>
              <a:t>ROS:</a:t>
            </a:r>
            <a:r>
              <a:rPr lang="en-GB" baseline="0" dirty="0">
                <a:hlinkClick r:id="rId3"/>
              </a:rPr>
              <a:t> </a:t>
            </a:r>
            <a:r>
              <a:rPr lang="en-GB" dirty="0">
                <a:hlinkClick r:id="rId3"/>
              </a:rPr>
              <a:t>10.1016/j.redox.2015.09.009</a:t>
            </a:r>
            <a:r>
              <a:rPr lang="en-GB" dirty="0"/>
              <a:t>, </a:t>
            </a:r>
            <a:r>
              <a:rPr lang="en-GB" dirty="0">
                <a:hlinkClick r:id="rId4"/>
              </a:rPr>
              <a:t>10.1155/2015/654594 </a:t>
            </a:r>
            <a:endParaRPr lang="en-GB" dirty="0"/>
          </a:p>
          <a:p>
            <a:endParaRPr lang="de-DE" dirty="0"/>
          </a:p>
          <a:p>
            <a:r>
              <a:rPr lang="de-DE" dirty="0"/>
              <a:t>ROS </a:t>
            </a:r>
            <a:r>
              <a:rPr lang="de-DE" dirty="0" err="1"/>
              <a:t>induce</a:t>
            </a:r>
            <a:r>
              <a:rPr lang="de-DE" dirty="0"/>
              <a:t> TGF </a:t>
            </a:r>
            <a:r>
              <a:rPr lang="de-DE" dirty="0" err="1"/>
              <a:t>beta</a:t>
            </a:r>
            <a:r>
              <a:rPr lang="de-DE" baseline="0" dirty="0"/>
              <a:t> </a:t>
            </a:r>
            <a:r>
              <a:rPr lang="de-DE" baseline="0" dirty="0" err="1"/>
              <a:t>expression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lead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activation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TGF </a:t>
            </a:r>
            <a:r>
              <a:rPr lang="de-DE" baseline="0" dirty="0" err="1"/>
              <a:t>beta</a:t>
            </a:r>
            <a:r>
              <a:rPr lang="de-DE" baseline="0" dirty="0"/>
              <a:t> in </a:t>
            </a:r>
            <a:r>
              <a:rPr lang="de-DE" baseline="0" dirty="0" err="1"/>
              <a:t>its</a:t>
            </a:r>
            <a:r>
              <a:rPr lang="de-DE" baseline="0" dirty="0"/>
              <a:t> </a:t>
            </a:r>
            <a:r>
              <a:rPr lang="de-DE" baseline="0" dirty="0" err="1"/>
              <a:t>active</a:t>
            </a:r>
            <a:r>
              <a:rPr lang="de-DE" baseline="0" dirty="0"/>
              <a:t> form</a:t>
            </a:r>
          </a:p>
          <a:p>
            <a:r>
              <a:rPr lang="de-DE" baseline="0" dirty="0"/>
              <a:t>TGF </a:t>
            </a:r>
            <a:r>
              <a:rPr lang="de-DE" baseline="0" dirty="0" err="1"/>
              <a:t>beta</a:t>
            </a:r>
            <a:r>
              <a:rPr lang="de-DE" baseline="0" dirty="0"/>
              <a:t> on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hand</a:t>
            </a:r>
            <a:r>
              <a:rPr lang="de-DE" baseline="0" dirty="0"/>
              <a:t> </a:t>
            </a:r>
            <a:r>
              <a:rPr lang="de-DE" baseline="0" dirty="0" err="1"/>
              <a:t>regulates</a:t>
            </a:r>
            <a:r>
              <a:rPr lang="de-DE" baseline="0" dirty="0"/>
              <a:t> ROS </a:t>
            </a:r>
            <a:r>
              <a:rPr lang="de-DE" baseline="0" dirty="0" err="1"/>
              <a:t>levels</a:t>
            </a:r>
            <a:r>
              <a:rPr lang="de-DE" baseline="0" dirty="0"/>
              <a:t> (</a:t>
            </a:r>
            <a:r>
              <a:rPr lang="de-DE" baseline="0" dirty="0" err="1"/>
              <a:t>up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downregulation</a:t>
            </a:r>
            <a:r>
              <a:rPr lang="de-DE" baseline="0" dirty="0"/>
              <a:t> </a:t>
            </a:r>
            <a:r>
              <a:rPr lang="de-DE" baseline="0" dirty="0" err="1"/>
              <a:t>possible</a:t>
            </a:r>
            <a:r>
              <a:rPr lang="de-DE" baseline="0" dirty="0"/>
              <a:t>)</a:t>
            </a:r>
          </a:p>
          <a:p>
            <a:endParaRPr lang="de-DE" baseline="0" dirty="0"/>
          </a:p>
          <a:p>
            <a:r>
              <a:rPr lang="en-GB" dirty="0">
                <a:hlinkClick r:id="rId5"/>
              </a:rPr>
              <a:t>https://doi.org/10.1111/jcmm.14822</a:t>
            </a:r>
            <a:r>
              <a:rPr lang="en-GB" dirty="0"/>
              <a:t> ROS </a:t>
            </a:r>
            <a:r>
              <a:rPr lang="en-GB" dirty="0" err="1"/>
              <a:t>inhibieren</a:t>
            </a:r>
            <a:r>
              <a:rPr lang="en-GB" dirty="0"/>
              <a:t> miR-205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DED1C-82FD-4306-A6A8-E297C630E57D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7867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PCA</a:t>
            </a:r>
          </a:p>
          <a:p>
            <a:endParaRPr lang="de-DE" dirty="0"/>
          </a:p>
          <a:p>
            <a:r>
              <a:rPr lang="de-DE" dirty="0"/>
              <a:t>Hauptsächlich</a:t>
            </a:r>
            <a:r>
              <a:rPr lang="de-DE" baseline="0" dirty="0"/>
              <a:t> Zelllinieneffekte</a:t>
            </a:r>
          </a:p>
          <a:p>
            <a:r>
              <a:rPr lang="de-DE" baseline="0" dirty="0"/>
              <a:t>Aber innerhalb der Zelllinien </a:t>
            </a:r>
            <a:r>
              <a:rPr lang="de-DE" baseline="0" dirty="0" err="1"/>
              <a:t>subcluster</a:t>
            </a:r>
            <a:r>
              <a:rPr lang="de-DE" baseline="0" dirty="0"/>
              <a:t> </a:t>
            </a:r>
            <a:r>
              <a:rPr lang="de-DE" baseline="0" dirty="0" err="1"/>
              <a:t>based</a:t>
            </a:r>
            <a:r>
              <a:rPr lang="de-DE" baseline="0" dirty="0"/>
              <a:t> on </a:t>
            </a:r>
            <a:r>
              <a:rPr lang="de-DE" baseline="0" dirty="0" err="1"/>
              <a:t>irradiation</a:t>
            </a:r>
            <a:endParaRPr lang="de-DE" baseline="0" dirty="0"/>
          </a:p>
          <a:p>
            <a:r>
              <a:rPr lang="de-DE" baseline="0" dirty="0"/>
              <a:t>Met-1 und Met-4 </a:t>
            </a:r>
            <a:r>
              <a:rPr lang="de-DE" baseline="0" dirty="0" err="1"/>
              <a:t>clustern</a:t>
            </a:r>
            <a:r>
              <a:rPr lang="de-DE" baseline="0" dirty="0"/>
              <a:t> sehr nah zusammen, interindividuelle Varianz scheint einen größeren Einfluss zu haben (sobald Zellen anderen Ursprungs, </a:t>
            </a:r>
            <a:r>
              <a:rPr lang="de-DE" baseline="0" dirty="0" err="1"/>
              <a:t>clustern</a:t>
            </a:r>
            <a:r>
              <a:rPr lang="de-DE" baseline="0" dirty="0"/>
              <a:t> sie nicht mehr, und Met-1 und Met-4 obwohl Primärtumor und Metastase, </a:t>
            </a:r>
            <a:r>
              <a:rPr lang="de-DE" baseline="0" dirty="0" err="1"/>
              <a:t>clustern</a:t>
            </a:r>
            <a:r>
              <a:rPr lang="de-DE" baseline="0" dirty="0"/>
              <a:t> sehr nah zusammen)</a:t>
            </a:r>
          </a:p>
          <a:p>
            <a:endParaRPr lang="de-DE" baseline="0" dirty="0"/>
          </a:p>
          <a:p>
            <a:r>
              <a:rPr lang="de-DE" baseline="0" dirty="0"/>
              <a:t>SCC-12 und SCC-13 </a:t>
            </a:r>
            <a:r>
              <a:rPr lang="de-DE" baseline="0" dirty="0" err="1"/>
              <a:t>clustern</a:t>
            </a:r>
            <a:r>
              <a:rPr lang="de-DE" baseline="0" dirty="0"/>
              <a:t> ebenfalls, wahrscheinlich, da beides hoch differenzierte Zelllinien sind</a:t>
            </a:r>
          </a:p>
          <a:p>
            <a:endParaRPr lang="de-DE" baseline="0" dirty="0"/>
          </a:p>
          <a:p>
            <a:r>
              <a:rPr lang="de-DE" baseline="0" dirty="0"/>
              <a:t>SCL-II bildet ein einzelnes Cluster als undifferenzierte Zelllinie </a:t>
            </a:r>
          </a:p>
          <a:p>
            <a:endParaRPr lang="de-DE" baseline="0" dirty="0"/>
          </a:p>
          <a:p>
            <a:r>
              <a:rPr lang="de-DE" baseline="0" dirty="0"/>
              <a:t>Unterschiedliche Eigenschaften zeigen sich auch in UV-</a:t>
            </a:r>
            <a:r>
              <a:rPr lang="de-DE" baseline="0" dirty="0" err="1"/>
              <a:t>sensitivity</a:t>
            </a:r>
            <a:r>
              <a:rPr lang="de-DE" baseline="0" dirty="0"/>
              <a:t> (schwanken stark zelllinienabhängig, p53 </a:t>
            </a:r>
            <a:r>
              <a:rPr lang="de-DE" baseline="0" dirty="0" err="1"/>
              <a:t>Wt</a:t>
            </a:r>
            <a:r>
              <a:rPr lang="de-DE" baseline="0" dirty="0"/>
              <a:t> niedrigere UV-Sensitivität als p53 </a:t>
            </a:r>
            <a:r>
              <a:rPr lang="de-DE" baseline="0" dirty="0" err="1"/>
              <a:t>defiziente</a:t>
            </a:r>
            <a:r>
              <a:rPr lang="de-DE" baseline="0" dirty="0"/>
              <a:t> Zelllinien </a:t>
            </a:r>
            <a:r>
              <a:rPr lang="de-DE" baseline="0" dirty="0">
                <a:sym typeface="Wingdings" panose="05000000000000000000" pitchFamily="2" charset="2"/>
              </a:rPr>
              <a:t> Korrelation oder Kausal?</a:t>
            </a:r>
            <a:r>
              <a:rPr lang="de-DE" baseline="0" dirty="0"/>
              <a:t>)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DED1C-82FD-4306-A6A8-E297C630E57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6122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Quality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cos²</a:t>
            </a:r>
          </a:p>
          <a:p>
            <a:endParaRPr lang="de-DE" dirty="0"/>
          </a:p>
          <a:p>
            <a:r>
              <a:rPr lang="de-DE" dirty="0"/>
              <a:t>Zunächst</a:t>
            </a:r>
            <a:r>
              <a:rPr lang="de-DE" baseline="0" dirty="0"/>
              <a:t> Zelllinieneffekt genauer untersucht </a:t>
            </a:r>
            <a:r>
              <a:rPr lang="de-DE" baseline="0" dirty="0">
                <a:sym typeface="Wingdings" panose="05000000000000000000" pitchFamily="2" charset="2"/>
              </a:rPr>
              <a:t> differentiell exprimierte </a:t>
            </a:r>
            <a:r>
              <a:rPr lang="de-DE" baseline="0" dirty="0" err="1">
                <a:sym typeface="Wingdings" panose="05000000000000000000" pitchFamily="2" charset="2"/>
              </a:rPr>
              <a:t>miRNAs</a:t>
            </a:r>
            <a:endParaRPr lang="de-DE" baseline="0" dirty="0"/>
          </a:p>
          <a:p>
            <a:r>
              <a:rPr lang="de-DE" baseline="0" dirty="0">
                <a:sym typeface="Wingdings" panose="05000000000000000000" pitchFamily="2" charset="2"/>
              </a:rPr>
              <a:t> Nur </a:t>
            </a:r>
            <a:r>
              <a:rPr lang="de-DE" baseline="0" dirty="0" err="1">
                <a:sym typeface="Wingdings" panose="05000000000000000000" pitchFamily="2" charset="2"/>
              </a:rPr>
              <a:t>Kontroll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samples</a:t>
            </a:r>
            <a:r>
              <a:rPr lang="de-DE" baseline="0" dirty="0">
                <a:sym typeface="Wingdings" panose="05000000000000000000" pitchFamily="2" charset="2"/>
              </a:rPr>
              <a:t> genommen und </a:t>
            </a:r>
            <a:r>
              <a:rPr lang="de-DE" baseline="0" dirty="0" err="1">
                <a:sym typeface="Wingdings" panose="05000000000000000000" pitchFamily="2" charset="2"/>
              </a:rPr>
              <a:t>hierarchical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clustering</a:t>
            </a:r>
            <a:r>
              <a:rPr lang="de-DE" baseline="0" dirty="0">
                <a:sym typeface="Wingdings" panose="05000000000000000000" pitchFamily="2" charset="2"/>
              </a:rPr>
              <a:t>  </a:t>
            </a:r>
            <a:r>
              <a:rPr lang="de-DE" baseline="0" dirty="0" err="1">
                <a:sym typeface="Wingdings" panose="05000000000000000000" pitchFamily="2" charset="2"/>
              </a:rPr>
              <a:t>Heatmap</a:t>
            </a:r>
            <a:r>
              <a:rPr lang="de-DE" baseline="0" dirty="0">
                <a:sym typeface="Wingdings" panose="05000000000000000000" pitchFamily="2" charset="2"/>
              </a:rPr>
              <a:t> Analyse um etwas detailliertere Aussage treffen zu können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DED1C-82FD-4306-A6A8-E297C630E57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7454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Cluster der PCA </a:t>
            </a:r>
            <a:r>
              <a:rPr lang="de-DE" dirty="0" err="1"/>
              <a:t>analyse</a:t>
            </a:r>
            <a:r>
              <a:rPr lang="de-DE" dirty="0"/>
              <a:t> genommen und für </a:t>
            </a: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kmeans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bei </a:t>
            </a:r>
            <a:r>
              <a:rPr lang="de-DE" dirty="0" err="1"/>
              <a:t>Heatmap</a:t>
            </a:r>
            <a:r>
              <a:rPr lang="de-DE" dirty="0"/>
              <a:t> Analyse</a:t>
            </a:r>
            <a:r>
              <a:rPr lang="de-DE" baseline="0" dirty="0"/>
              <a:t> genutzt, um quantitative Unterschiede der </a:t>
            </a:r>
            <a:r>
              <a:rPr lang="de-DE" baseline="0" dirty="0" err="1"/>
              <a:t>miRNAs</a:t>
            </a:r>
            <a:r>
              <a:rPr lang="de-DE" baseline="0" dirty="0"/>
              <a:t> zu erfassen (k = 3).</a:t>
            </a:r>
          </a:p>
          <a:p>
            <a:endParaRPr lang="de-DE" baseline="0" dirty="0"/>
          </a:p>
          <a:p>
            <a:r>
              <a:rPr lang="de-DE" baseline="0" dirty="0" err="1"/>
              <a:t>miRNAs</a:t>
            </a:r>
            <a:r>
              <a:rPr lang="de-DE" baseline="0" dirty="0"/>
              <a:t> mit geringer Expression (median &lt;2.5 in einer der zu vergleichenden Gruppen) herausgefiltert </a:t>
            </a:r>
            <a:r>
              <a:rPr lang="de-DE" baseline="0" dirty="0">
                <a:sym typeface="Wingdings" panose="05000000000000000000" pitchFamily="2" charset="2"/>
              </a:rPr>
              <a:t> differentielle Expression ermittelt  ANOVA mit </a:t>
            </a:r>
            <a:r>
              <a:rPr lang="de-DE" baseline="0" dirty="0" err="1">
                <a:sym typeface="Wingdings" panose="05000000000000000000" pitchFamily="2" charset="2"/>
              </a:rPr>
              <a:t>mit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hccm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fdr-correction</a:t>
            </a:r>
            <a:r>
              <a:rPr lang="de-DE" baseline="0" dirty="0">
                <a:sym typeface="Wingdings" panose="05000000000000000000" pitchFamily="2" charset="2"/>
              </a:rPr>
              <a:t>  post-hoc-</a:t>
            </a:r>
            <a:r>
              <a:rPr lang="de-DE" baseline="0" dirty="0" err="1">
                <a:sym typeface="Wingdings" panose="05000000000000000000" pitchFamily="2" charset="2"/>
              </a:rPr>
              <a:t>pairwise</a:t>
            </a:r>
            <a:r>
              <a:rPr lang="de-DE" baseline="0" dirty="0">
                <a:sym typeface="Wingdings" panose="05000000000000000000" pitchFamily="2" charset="2"/>
              </a:rPr>
              <a:t> t-test </a:t>
            </a:r>
            <a:r>
              <a:rPr lang="de-DE" baseline="0" dirty="0" err="1">
                <a:sym typeface="Wingdings" panose="05000000000000000000" pitchFamily="2" charset="2"/>
              </a:rPr>
              <a:t>with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unequal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variances</a:t>
            </a:r>
            <a:r>
              <a:rPr lang="de-DE" baseline="0" dirty="0">
                <a:sym typeface="Wingdings" panose="05000000000000000000" pitchFamily="2" charset="2"/>
              </a:rPr>
              <a:t> </a:t>
            </a:r>
          </a:p>
          <a:p>
            <a:r>
              <a:rPr lang="de-DE" baseline="0" dirty="0">
                <a:sym typeface="Wingdings" panose="05000000000000000000" pitchFamily="2" charset="2"/>
              </a:rPr>
              <a:t>31 differentiell exprimierte </a:t>
            </a:r>
            <a:r>
              <a:rPr lang="de-DE" baseline="0" dirty="0" err="1">
                <a:sym typeface="Wingdings" panose="05000000000000000000" pitchFamily="2" charset="2"/>
              </a:rPr>
              <a:t>miRNAs</a:t>
            </a:r>
            <a:r>
              <a:rPr lang="de-DE" baseline="0" dirty="0">
                <a:sym typeface="Wingdings" panose="05000000000000000000" pitchFamily="2" charset="2"/>
              </a:rPr>
              <a:t> vorhanden (p-</a:t>
            </a:r>
            <a:r>
              <a:rPr lang="de-DE" baseline="0" dirty="0" err="1">
                <a:sym typeface="Wingdings" panose="05000000000000000000" pitchFamily="2" charset="2"/>
              </a:rPr>
              <a:t>values</a:t>
            </a:r>
            <a:r>
              <a:rPr lang="de-DE" baseline="0" dirty="0">
                <a:sym typeface="Wingdings" panose="05000000000000000000" pitchFamily="2" charset="2"/>
              </a:rPr>
              <a:t> in Tabelle weiter unten)</a:t>
            </a:r>
          </a:p>
          <a:p>
            <a:r>
              <a:rPr lang="de-DE" baseline="0" dirty="0">
                <a:sym typeface="Wingdings" panose="05000000000000000000" pitchFamily="2" charset="2"/>
              </a:rPr>
              <a:t>Einzelne </a:t>
            </a:r>
            <a:r>
              <a:rPr lang="de-DE" baseline="0" dirty="0" err="1">
                <a:sym typeface="Wingdings" panose="05000000000000000000" pitchFamily="2" charset="2"/>
              </a:rPr>
              <a:t>subcluster</a:t>
            </a:r>
            <a:r>
              <a:rPr lang="de-DE" baseline="0" dirty="0">
                <a:sym typeface="Wingdings" panose="05000000000000000000" pitchFamily="2" charset="2"/>
              </a:rPr>
              <a:t> auf Funktionalität untersuchen und mit Differenzierungs-, p53- Status, </a:t>
            </a:r>
            <a:r>
              <a:rPr lang="de-DE" baseline="0" dirty="0" err="1">
                <a:sym typeface="Wingdings" panose="05000000000000000000" pitchFamily="2" charset="2"/>
              </a:rPr>
              <a:t>Chromosomal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gain</a:t>
            </a:r>
            <a:r>
              <a:rPr lang="de-DE" baseline="0" dirty="0">
                <a:sym typeface="Wingdings" panose="05000000000000000000" pitchFamily="2" charset="2"/>
              </a:rPr>
              <a:t>/</a:t>
            </a:r>
            <a:r>
              <a:rPr lang="de-DE" baseline="0" dirty="0" err="1">
                <a:sym typeface="Wingdings" panose="05000000000000000000" pitchFamily="2" charset="2"/>
              </a:rPr>
              <a:t>loss</a:t>
            </a:r>
            <a:r>
              <a:rPr lang="de-DE" baseline="0" dirty="0">
                <a:sym typeface="Wingdings" panose="05000000000000000000" pitchFamily="2" charset="2"/>
              </a:rPr>
              <a:t> usw. assoziieren </a:t>
            </a:r>
          </a:p>
          <a:p>
            <a:endParaRPr lang="de-DE" baseline="0" dirty="0">
              <a:sym typeface="Wingdings" panose="05000000000000000000" pitchFamily="2" charset="2"/>
            </a:endParaRPr>
          </a:p>
          <a:p>
            <a:endParaRPr lang="de-DE" baseline="0" dirty="0">
              <a:sym typeface="Wingdings" panose="05000000000000000000" pitchFamily="2" charset="2"/>
            </a:endParaRPr>
          </a:p>
          <a:p>
            <a:r>
              <a:rPr lang="de-DE" baseline="0" dirty="0">
                <a:sym typeface="Wingdings" panose="05000000000000000000" pitchFamily="2" charset="2"/>
              </a:rPr>
              <a:t>Cluster A: SCC-Cluster</a:t>
            </a:r>
          </a:p>
          <a:p>
            <a:r>
              <a:rPr lang="de-DE" baseline="0" dirty="0">
                <a:sym typeface="Wingdings" panose="05000000000000000000" pitchFamily="2" charset="2"/>
              </a:rPr>
              <a:t>Cluster B: SCL-II Cluster</a:t>
            </a:r>
          </a:p>
          <a:p>
            <a:r>
              <a:rPr lang="de-DE" baseline="0" dirty="0">
                <a:sym typeface="Wingdings" panose="05000000000000000000" pitchFamily="2" charset="2"/>
              </a:rPr>
              <a:t>Cluster C: Met-Cluster</a:t>
            </a:r>
          </a:p>
          <a:p>
            <a:endParaRPr lang="de-DE" baseline="0" dirty="0">
              <a:sym typeface="Wingdings" panose="05000000000000000000" pitchFamily="2" charset="2"/>
            </a:endParaRPr>
          </a:p>
          <a:p>
            <a:r>
              <a:rPr lang="de-DE" baseline="0" dirty="0">
                <a:sym typeface="Wingdings" panose="05000000000000000000" pitchFamily="2" charset="2"/>
              </a:rPr>
              <a:t>Cluster 1: miR-29 Familie</a:t>
            </a:r>
          </a:p>
          <a:p>
            <a:endParaRPr lang="de-DE" baseline="0" dirty="0">
              <a:sym typeface="Wingdings" panose="05000000000000000000" pitchFamily="2" charset="2"/>
            </a:endParaRPr>
          </a:p>
          <a:p>
            <a:r>
              <a:rPr lang="de-DE" baseline="0" dirty="0">
                <a:sym typeface="Wingdings" panose="05000000000000000000" pitchFamily="2" charset="2"/>
              </a:rPr>
              <a:t>Cluster 2: (545 Gene, </a:t>
            </a:r>
            <a:r>
              <a:rPr lang="de-DE" baseline="0" dirty="0" err="1">
                <a:sym typeface="Wingdings" panose="05000000000000000000" pitchFamily="2" charset="2"/>
              </a:rPr>
              <a:t>weak</a:t>
            </a:r>
            <a:r>
              <a:rPr lang="de-DE" baseline="0" dirty="0">
                <a:sym typeface="Wingdings" panose="05000000000000000000" pitchFamily="2" charset="2"/>
              </a:rPr>
              <a:t> und strong </a:t>
            </a:r>
            <a:r>
              <a:rPr lang="de-DE" baseline="0" dirty="0" err="1">
                <a:sym typeface="Wingdings" panose="05000000000000000000" pitchFamily="2" charset="2"/>
              </a:rPr>
              <a:t>evidence</a:t>
            </a:r>
            <a:r>
              <a:rPr lang="de-DE" baseline="0" dirty="0">
                <a:sym typeface="Wingdings" panose="05000000000000000000" pitchFamily="2" charset="2"/>
              </a:rPr>
              <a:t>) </a:t>
            </a:r>
          </a:p>
          <a:p>
            <a:pPr marL="171450" indent="-171450">
              <a:buFont typeface="Wingdings"/>
              <a:buChar char="à"/>
            </a:pPr>
            <a:r>
              <a:rPr lang="de-DE" baseline="0" dirty="0">
                <a:sym typeface="Wingdings" panose="05000000000000000000" pitchFamily="2" charset="2"/>
              </a:rPr>
              <a:t>KEGG: p53 </a:t>
            </a:r>
            <a:r>
              <a:rPr lang="de-DE" baseline="0" dirty="0" err="1">
                <a:sym typeface="Wingdings" panose="05000000000000000000" pitchFamily="2" charset="2"/>
              </a:rPr>
              <a:t>signaling</a:t>
            </a:r>
            <a:r>
              <a:rPr lang="de-DE" baseline="0" dirty="0">
                <a:sym typeface="Wingdings" panose="05000000000000000000" pitchFamily="2" charset="2"/>
              </a:rPr>
              <a:t> (q=1.16*10^-6), Cell Cycle (q=2.07*10^-5), </a:t>
            </a:r>
            <a:r>
              <a:rPr lang="de-DE" baseline="0" dirty="0" err="1">
                <a:sym typeface="Wingdings" panose="05000000000000000000" pitchFamily="2" charset="2"/>
              </a:rPr>
              <a:t>FoxO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signaling</a:t>
            </a:r>
            <a:r>
              <a:rPr lang="de-DE" baseline="0" dirty="0">
                <a:sym typeface="Wingdings" panose="05000000000000000000" pitchFamily="2" charset="2"/>
              </a:rPr>
              <a:t> (q=2.51*10^-5)</a:t>
            </a:r>
          </a:p>
          <a:p>
            <a:pPr marL="171450" indent="-171450">
              <a:buFont typeface="Wingdings"/>
              <a:buChar char="à"/>
            </a:pPr>
            <a:r>
              <a:rPr lang="de-DE" baseline="0" dirty="0" err="1">
                <a:sym typeface="Wingdings" panose="05000000000000000000" pitchFamily="2" charset="2"/>
              </a:rPr>
              <a:t>GO_biological</a:t>
            </a:r>
            <a:r>
              <a:rPr lang="de-DE" baseline="0" dirty="0">
                <a:sym typeface="Wingdings" panose="05000000000000000000" pitchFamily="2" charset="2"/>
              </a:rPr>
              <a:t> process: negative </a:t>
            </a:r>
            <a:r>
              <a:rPr lang="de-DE" baseline="0" dirty="0" err="1">
                <a:sym typeface="Wingdings" panose="05000000000000000000" pitchFamily="2" charset="2"/>
              </a:rPr>
              <a:t>regulation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of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translation</a:t>
            </a:r>
            <a:r>
              <a:rPr lang="de-DE" baseline="0" dirty="0">
                <a:sym typeface="Wingdings" panose="05000000000000000000" pitchFamily="2" charset="2"/>
              </a:rPr>
              <a:t> (q=4.62*10^-4)  </a:t>
            </a:r>
            <a:r>
              <a:rPr lang="de-DE" baseline="0" dirty="0" err="1">
                <a:sym typeface="Wingdings" panose="05000000000000000000" pitchFamily="2" charset="2"/>
              </a:rPr>
              <a:t>and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protein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stability</a:t>
            </a:r>
            <a:r>
              <a:rPr lang="de-DE" baseline="0" dirty="0">
                <a:sym typeface="Wingdings" panose="05000000000000000000" pitchFamily="2" charset="2"/>
              </a:rPr>
              <a:t> (q= 4.34*10^-4), </a:t>
            </a:r>
            <a:r>
              <a:rPr lang="de-DE" baseline="0" dirty="0" err="1">
                <a:sym typeface="Wingdings" panose="05000000000000000000" pitchFamily="2" charset="2"/>
              </a:rPr>
              <a:t>gene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silencing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by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miRNA</a:t>
            </a:r>
            <a:r>
              <a:rPr lang="de-DE" baseline="0" dirty="0">
                <a:sym typeface="Wingdings" panose="05000000000000000000" pitchFamily="2" charset="2"/>
              </a:rPr>
              <a:t>(q=0.0011), </a:t>
            </a:r>
            <a:r>
              <a:rPr lang="de-DE" baseline="0" dirty="0" err="1">
                <a:sym typeface="Wingdings" panose="05000000000000000000" pitchFamily="2" charset="2"/>
              </a:rPr>
              <a:t>miR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loading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onto</a:t>
            </a:r>
            <a:r>
              <a:rPr lang="de-DE" baseline="0" dirty="0">
                <a:sym typeface="Wingdings" panose="05000000000000000000" pitchFamily="2" charset="2"/>
              </a:rPr>
              <a:t> RISC (q=0.0011)</a:t>
            </a:r>
          </a:p>
          <a:p>
            <a:pPr marL="628650" lvl="1" indent="-171450">
              <a:buFont typeface="Wingdings"/>
              <a:buChar char="à"/>
            </a:pPr>
            <a:r>
              <a:rPr lang="de-DE" baseline="0" dirty="0">
                <a:sym typeface="Wingdings" panose="05000000000000000000" pitchFamily="2" charset="2"/>
              </a:rPr>
              <a:t> die </a:t>
            </a:r>
            <a:r>
              <a:rPr lang="de-DE" baseline="0" dirty="0" err="1">
                <a:sym typeface="Wingdings" panose="05000000000000000000" pitchFamily="2" charset="2"/>
              </a:rPr>
              <a:t>getargeten</a:t>
            </a:r>
            <a:r>
              <a:rPr lang="de-DE" baseline="0" dirty="0">
                <a:sym typeface="Wingdings" panose="05000000000000000000" pitchFamily="2" charset="2"/>
              </a:rPr>
              <a:t> Proteine sind </a:t>
            </a:r>
            <a:r>
              <a:rPr lang="de-DE" baseline="0" dirty="0" err="1">
                <a:sym typeface="Wingdings" panose="05000000000000000000" pitchFamily="2" charset="2"/>
              </a:rPr>
              <a:t>involved</a:t>
            </a:r>
            <a:r>
              <a:rPr lang="de-DE" baseline="0" dirty="0">
                <a:sym typeface="Wingdings" panose="05000000000000000000" pitchFamily="2" charset="2"/>
              </a:rPr>
              <a:t> in verringerter </a:t>
            </a:r>
            <a:r>
              <a:rPr lang="de-DE" baseline="0" dirty="0" err="1">
                <a:sym typeface="Wingdings" panose="05000000000000000000" pitchFamily="2" charset="2"/>
              </a:rPr>
              <a:t>miRNA</a:t>
            </a:r>
            <a:r>
              <a:rPr lang="de-DE" baseline="0" dirty="0">
                <a:sym typeface="Wingdings" panose="05000000000000000000" pitchFamily="2" charset="2"/>
              </a:rPr>
              <a:t> Regulation</a:t>
            </a:r>
          </a:p>
          <a:p>
            <a:pPr marL="628650" lvl="1" indent="-171450">
              <a:buFont typeface="Wingdings"/>
              <a:buChar char="à"/>
            </a:pPr>
            <a:r>
              <a:rPr lang="de-DE" baseline="0" dirty="0">
                <a:sym typeface="Wingdings" panose="05000000000000000000" pitchFamily="2" charset="2"/>
              </a:rPr>
              <a:t>durch hohe </a:t>
            </a:r>
            <a:r>
              <a:rPr lang="de-DE" baseline="0" dirty="0" err="1">
                <a:sym typeface="Wingdings" panose="05000000000000000000" pitchFamily="2" charset="2"/>
              </a:rPr>
              <a:t>miRNA</a:t>
            </a:r>
            <a:r>
              <a:rPr lang="de-DE" baseline="0" dirty="0">
                <a:sym typeface="Wingdings" panose="05000000000000000000" pitchFamily="2" charset="2"/>
              </a:rPr>
              <a:t> Expression in SCC-12/13, ist die Proteinexpression dieser Regulatoren verringert </a:t>
            </a:r>
          </a:p>
          <a:p>
            <a:pPr marL="628650" lvl="1" indent="-171450">
              <a:buFont typeface="Wingdings"/>
              <a:buChar char="à"/>
            </a:pPr>
            <a:r>
              <a:rPr lang="de-DE" baseline="0" dirty="0">
                <a:sym typeface="Wingdings" panose="05000000000000000000" pitchFamily="2" charset="2"/>
              </a:rPr>
              <a:t>Feedbackloop?</a:t>
            </a:r>
          </a:p>
          <a:p>
            <a:pPr marL="171450" indent="-171450">
              <a:buFontTx/>
              <a:buChar char="-"/>
            </a:pPr>
            <a:r>
              <a:rPr lang="de-DE" baseline="0" dirty="0">
                <a:sym typeface="Wingdings" panose="05000000000000000000" pitchFamily="2" charset="2"/>
              </a:rPr>
              <a:t>Außerdem kutaner Differenzierungsmarker in SCC-12/13 stark erhöht (spiegelt Differenzierungsstatus wieder, Met-1/Met-4 wenig differenziert, SCL-II undifferenziert)</a:t>
            </a:r>
          </a:p>
          <a:p>
            <a:pPr marL="171450" indent="-171450">
              <a:buFontTx/>
              <a:buChar char="-"/>
            </a:pPr>
            <a:endParaRPr lang="de-DE" baseline="0" dirty="0">
              <a:sym typeface="Wingdings" panose="05000000000000000000" pitchFamily="2" charset="2"/>
            </a:endParaRPr>
          </a:p>
          <a:p>
            <a:endParaRPr lang="de-DE" baseline="0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DED1C-82FD-4306-A6A8-E297C630E57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040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r>
              <a:rPr lang="de-DE" dirty="0" err="1"/>
              <a:t>MiRNA</a:t>
            </a:r>
            <a:r>
              <a:rPr lang="de-DE" baseline="0" dirty="0" err="1"/>
              <a:t>s</a:t>
            </a:r>
            <a:r>
              <a:rPr lang="de-DE" baseline="0" dirty="0"/>
              <a:t> mit Median Expression &lt; 2.5 herausgefiltert </a:t>
            </a:r>
            <a:endParaRPr lang="de-DE" dirty="0"/>
          </a:p>
          <a:p>
            <a:r>
              <a:rPr lang="de-DE" dirty="0"/>
              <a:t>31 </a:t>
            </a:r>
            <a:r>
              <a:rPr lang="de-DE" dirty="0" err="1"/>
              <a:t>miRNAs</a:t>
            </a:r>
            <a:r>
              <a:rPr lang="de-DE" baseline="0" dirty="0"/>
              <a:t> (jeweils Mittelwert aus 4 Messungen pro Zelllinie und 5 Zelllinien)</a:t>
            </a:r>
          </a:p>
          <a:p>
            <a:endParaRPr lang="de-DE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/>
              <a:t>Unterschiedliche Eigenschaften zeigen sich auch in UV-</a:t>
            </a:r>
            <a:r>
              <a:rPr lang="de-DE" baseline="0" dirty="0" err="1"/>
              <a:t>sensitivity</a:t>
            </a:r>
            <a:r>
              <a:rPr lang="de-DE" baseline="0" dirty="0"/>
              <a:t> (schwanken stark zelllinienabhängig, p53 </a:t>
            </a:r>
            <a:r>
              <a:rPr lang="de-DE" baseline="0" dirty="0" err="1"/>
              <a:t>Wt</a:t>
            </a:r>
            <a:r>
              <a:rPr lang="de-DE" baseline="0" dirty="0"/>
              <a:t> niedrigere UV-Sensitivität als p53 </a:t>
            </a:r>
            <a:r>
              <a:rPr lang="de-DE" baseline="0" dirty="0" err="1"/>
              <a:t>defiziente</a:t>
            </a:r>
            <a:r>
              <a:rPr lang="de-DE" baseline="0" dirty="0"/>
              <a:t> Zelllinien </a:t>
            </a:r>
            <a:r>
              <a:rPr lang="de-DE" baseline="0" dirty="0">
                <a:sym typeface="Wingdings" panose="05000000000000000000" pitchFamily="2" charset="2"/>
              </a:rPr>
              <a:t> Korrelation oder Kausal?</a:t>
            </a:r>
            <a:r>
              <a:rPr lang="de-DE" baseline="0" dirty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/>
              <a:t>Median kann hier nicht verglichen werden, da </a:t>
            </a:r>
            <a:r>
              <a:rPr lang="de-DE" baseline="0" dirty="0" err="1"/>
              <a:t>mann</a:t>
            </a:r>
            <a:r>
              <a:rPr lang="de-DE" baseline="0" dirty="0"/>
              <a:t> </a:t>
            </a:r>
            <a:r>
              <a:rPr lang="de-DE" baseline="0" dirty="0" err="1"/>
              <a:t>whitney</a:t>
            </a:r>
            <a:r>
              <a:rPr lang="de-DE" baseline="0" dirty="0"/>
              <a:t> U Test nur bei gleichen </a:t>
            </a:r>
            <a:r>
              <a:rPr lang="de-DE" baseline="0" dirty="0" err="1"/>
              <a:t>Verteilungsshapes</a:t>
            </a:r>
            <a:r>
              <a:rPr lang="de-DE" baseline="0" dirty="0"/>
              <a:t> eine Aussage über die Lage des </a:t>
            </a:r>
            <a:r>
              <a:rPr lang="de-DE" baseline="0" dirty="0" err="1"/>
              <a:t>Medians</a:t>
            </a:r>
            <a:r>
              <a:rPr lang="de-DE" baseline="0" dirty="0"/>
              <a:t> treffen kann, ansonsten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/>
              <a:t>Wird nur die statistische Dominanz zweier Populationen verglichen. Eine gute Alternative ist ein </a:t>
            </a:r>
            <a:r>
              <a:rPr lang="de-DE" baseline="0" dirty="0" err="1"/>
              <a:t>unequal</a:t>
            </a:r>
            <a:r>
              <a:rPr lang="de-DE" baseline="0" dirty="0"/>
              <a:t> </a:t>
            </a:r>
            <a:r>
              <a:rPr lang="de-DE" baseline="0" dirty="0" err="1"/>
              <a:t>variance</a:t>
            </a:r>
            <a:r>
              <a:rPr lang="de-DE" baseline="0" dirty="0"/>
              <a:t> T-Test (</a:t>
            </a:r>
            <a:r>
              <a:rPr lang="de-DE" baseline="0" dirty="0" err="1"/>
              <a:t>Ruxton</a:t>
            </a:r>
            <a:r>
              <a:rPr lang="de-DE" baseline="0" dirty="0"/>
              <a:t> 2006 </a:t>
            </a:r>
            <a:r>
              <a:rPr lang="en-GB" b="1" dirty="0"/>
              <a:t>The unequal variance </a:t>
            </a:r>
            <a:r>
              <a:rPr lang="en-GB" b="1" i="1" dirty="0"/>
              <a:t>t</a:t>
            </a:r>
            <a:r>
              <a:rPr lang="en-GB" b="1" dirty="0"/>
              <a:t>-test is an underused alternative to Student's </a:t>
            </a:r>
            <a:r>
              <a:rPr lang="en-GB" b="1" i="1" dirty="0"/>
              <a:t>t</a:t>
            </a:r>
            <a:r>
              <a:rPr lang="en-GB" b="1" dirty="0"/>
              <a:t>-test and the Mann–Whitney </a:t>
            </a:r>
            <a:r>
              <a:rPr lang="en-GB" b="1" i="1" dirty="0"/>
              <a:t>U</a:t>
            </a:r>
            <a:r>
              <a:rPr lang="en-GB" b="1" dirty="0"/>
              <a:t> test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/>
              <a:t>). Und obwohl </a:t>
            </a:r>
            <a:r>
              <a:rPr lang="de-DE" baseline="0" dirty="0" err="1"/>
              <a:t>samples</a:t>
            </a:r>
            <a:r>
              <a:rPr lang="de-DE" baseline="0" dirty="0"/>
              <a:t> SCC-12 und SCC-13 nicht normalverteilt sind kann aufgrund der sample </a:t>
            </a:r>
            <a:r>
              <a:rPr lang="de-DE" baseline="0" dirty="0" err="1"/>
              <a:t>größe</a:t>
            </a:r>
            <a:r>
              <a:rPr lang="de-DE" baseline="0" dirty="0"/>
              <a:t> n=31 und des CLT die T-Verteilung zur Parameterbestimmung genutzt werden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/>
          </a:p>
          <a:p>
            <a:r>
              <a:rPr lang="de-DE" dirty="0"/>
              <a:t>Oder </a:t>
            </a:r>
            <a:r>
              <a:rPr lang="en-GB" dirty="0"/>
              <a:t>Zimmerman DW, </a:t>
            </a:r>
            <a:r>
              <a:rPr lang="en-GB" dirty="0" err="1"/>
              <a:t>Zumbo</a:t>
            </a:r>
            <a:r>
              <a:rPr lang="en-GB" dirty="0"/>
              <a:t> BN. 1993</a:t>
            </a:r>
          </a:p>
          <a:p>
            <a:r>
              <a:rPr lang="en-GB" dirty="0"/>
              <a:t>. Rank transformations and the power of the Student </a:t>
            </a:r>
            <a:r>
              <a:rPr lang="en-GB" i="1" dirty="0"/>
              <a:t>t</a:t>
            </a:r>
            <a:r>
              <a:rPr lang="en-GB" dirty="0"/>
              <a:t>-test and Welch </a:t>
            </a:r>
            <a:r>
              <a:rPr lang="en-GB" i="1" dirty="0"/>
              <a:t>t</a:t>
            </a:r>
            <a:r>
              <a:rPr lang="en-GB" dirty="0"/>
              <a:t>′-test for non-normal populations.</a:t>
            </a:r>
            <a:endParaRPr lang="de-DE" dirty="0"/>
          </a:p>
          <a:p>
            <a:endParaRPr lang="de-DE" dirty="0"/>
          </a:p>
          <a:p>
            <a:r>
              <a:rPr lang="de-DE" dirty="0"/>
              <a:t>Denn Median ergibt mehr Sinn</a:t>
            </a:r>
            <a:r>
              <a:rPr lang="de-DE" baseline="0" dirty="0"/>
              <a:t> hier, aufgrund der Verteilung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DED1C-82FD-4306-A6A8-E297C630E57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531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DED1C-82FD-4306-A6A8-E297C630E57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3941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Pairwise</a:t>
            </a:r>
            <a:r>
              <a:rPr lang="de-DE" dirty="0"/>
              <a:t> T-test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unequal</a:t>
            </a:r>
            <a:r>
              <a:rPr lang="de-DE" dirty="0"/>
              <a:t> </a:t>
            </a:r>
            <a:r>
              <a:rPr lang="de-DE" dirty="0" err="1"/>
              <a:t>variances</a:t>
            </a:r>
            <a:r>
              <a:rPr lang="de-DE" dirty="0"/>
              <a:t> (pool.sd = F)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r>
              <a:rPr lang="en-GB" dirty="0"/>
              <a:t> </a:t>
            </a:r>
            <a:r>
              <a:rPr lang="en-GB" dirty="0" err="1"/>
              <a:t>cell_line</a:t>
            </a:r>
            <a:r>
              <a:rPr lang="en-GB" dirty="0"/>
              <a:t> miRNA       .y.     group1  group2    n1    n2 statistic    </a:t>
            </a:r>
            <a:r>
              <a:rPr lang="en-GB" dirty="0" err="1"/>
              <a:t>df</a:t>
            </a:r>
            <a:r>
              <a:rPr lang="en-GB" dirty="0"/>
              <a:t>        p    </a:t>
            </a:r>
            <a:r>
              <a:rPr lang="en-GB" dirty="0" err="1"/>
              <a:t>p.adj</a:t>
            </a:r>
            <a:r>
              <a:rPr lang="en-GB" dirty="0"/>
              <a:t> </a:t>
            </a:r>
            <a:r>
              <a:rPr lang="en-GB" dirty="0" err="1"/>
              <a:t>p.adj.signif</a:t>
            </a:r>
            <a:endParaRPr lang="en-GB" dirty="0"/>
          </a:p>
          <a:p>
            <a:r>
              <a:rPr lang="en-GB" dirty="0"/>
              <a:t>  &lt;</a:t>
            </a:r>
            <a:r>
              <a:rPr lang="en-GB" dirty="0" err="1"/>
              <a:t>chr</a:t>
            </a:r>
            <a:r>
              <a:rPr lang="en-GB" dirty="0"/>
              <a:t>&gt;     &lt;</a:t>
            </a:r>
            <a:r>
              <a:rPr lang="en-GB" dirty="0" err="1"/>
              <a:t>chr</a:t>
            </a:r>
            <a:r>
              <a:rPr lang="en-GB" dirty="0"/>
              <a:t>&gt;       &lt;</a:t>
            </a:r>
            <a:r>
              <a:rPr lang="en-GB" dirty="0" err="1"/>
              <a:t>chr</a:t>
            </a:r>
            <a:r>
              <a:rPr lang="en-GB" dirty="0"/>
              <a:t>&gt;   &lt;</a:t>
            </a:r>
            <a:r>
              <a:rPr lang="en-GB" dirty="0" err="1"/>
              <a:t>chr</a:t>
            </a:r>
            <a:r>
              <a:rPr lang="en-GB" dirty="0"/>
              <a:t>&gt;   &lt;</a:t>
            </a:r>
            <a:r>
              <a:rPr lang="en-GB" dirty="0" err="1"/>
              <a:t>chr</a:t>
            </a:r>
            <a:r>
              <a:rPr lang="en-GB" dirty="0"/>
              <a:t>&gt;  &lt;</a:t>
            </a:r>
            <a:r>
              <a:rPr lang="en-GB" dirty="0" err="1"/>
              <a:t>int</a:t>
            </a:r>
            <a:r>
              <a:rPr lang="en-GB" dirty="0"/>
              <a:t>&gt; &lt;</a:t>
            </a:r>
            <a:r>
              <a:rPr lang="en-GB" dirty="0" err="1"/>
              <a:t>int</a:t>
            </a:r>
            <a:r>
              <a:rPr lang="en-GB" dirty="0"/>
              <a:t>&gt;     &lt;</a:t>
            </a:r>
            <a:r>
              <a:rPr lang="en-GB" dirty="0" err="1"/>
              <a:t>dbl</a:t>
            </a:r>
            <a:r>
              <a:rPr lang="en-GB" dirty="0"/>
              <a:t>&gt; &lt;</a:t>
            </a:r>
            <a:r>
              <a:rPr lang="en-GB" dirty="0" err="1"/>
              <a:t>dbl</a:t>
            </a:r>
            <a:r>
              <a:rPr lang="en-GB" dirty="0"/>
              <a:t>&gt;    &lt;</a:t>
            </a:r>
            <a:r>
              <a:rPr lang="en-GB" dirty="0" err="1"/>
              <a:t>dbl</a:t>
            </a:r>
            <a:r>
              <a:rPr lang="en-GB" dirty="0"/>
              <a:t>&gt;    &lt;</a:t>
            </a:r>
            <a:r>
              <a:rPr lang="en-GB" dirty="0" err="1"/>
              <a:t>dbl</a:t>
            </a:r>
            <a:r>
              <a:rPr lang="en-GB" dirty="0"/>
              <a:t>&gt; &lt;</a:t>
            </a:r>
            <a:r>
              <a:rPr lang="en-GB" dirty="0" err="1"/>
              <a:t>chr</a:t>
            </a:r>
            <a:r>
              <a:rPr lang="en-GB" dirty="0"/>
              <a:t>&gt;       </a:t>
            </a:r>
          </a:p>
          <a:p>
            <a:r>
              <a:rPr lang="en-GB" dirty="0"/>
              <a:t>1 SCC_13    mir-126-3p  </a:t>
            </a:r>
            <a:r>
              <a:rPr lang="en-GB" dirty="0" err="1"/>
              <a:t>log_exp</a:t>
            </a:r>
            <a:r>
              <a:rPr lang="en-GB" dirty="0"/>
              <a:t> control KAUVIR     4     4     -3.44  3.32 0.035    0.035    *           </a:t>
            </a:r>
          </a:p>
          <a:p>
            <a:r>
              <a:rPr lang="en-GB" dirty="0"/>
              <a:t>2 SCL_II    mir-146a-5p </a:t>
            </a:r>
            <a:r>
              <a:rPr lang="en-GB" dirty="0" err="1"/>
              <a:t>log_exp</a:t>
            </a:r>
            <a:r>
              <a:rPr lang="en-GB" dirty="0"/>
              <a:t> control KAUVIR     4     3     -5.13  3.45 0.01     0.01     *           </a:t>
            </a:r>
          </a:p>
          <a:p>
            <a:r>
              <a:rPr lang="en-GB" dirty="0"/>
              <a:t>3 SCC_12    mir-30a-3p  </a:t>
            </a:r>
            <a:r>
              <a:rPr lang="en-GB" dirty="0" err="1"/>
              <a:t>log_exp</a:t>
            </a:r>
            <a:r>
              <a:rPr lang="en-GB" dirty="0"/>
              <a:t> control KAUVIR     4     4     -4.51  3    0.02     0.02     *           </a:t>
            </a:r>
          </a:p>
          <a:p>
            <a:r>
              <a:rPr lang="en-GB" dirty="0"/>
              <a:t>4 SCL_II    mir-30a-3p  </a:t>
            </a:r>
            <a:r>
              <a:rPr lang="en-GB" dirty="0" err="1"/>
              <a:t>log_exp</a:t>
            </a:r>
            <a:r>
              <a:rPr lang="en-GB" dirty="0"/>
              <a:t> control KAUVIR     4     3     -9.00  4.10 0.000756 0.000756 ***         </a:t>
            </a:r>
          </a:p>
          <a:p>
            <a:r>
              <a:rPr lang="en-GB" dirty="0"/>
              <a:t>5 SCC_12    mir-30b-5p  </a:t>
            </a:r>
            <a:r>
              <a:rPr lang="en-GB" dirty="0" err="1"/>
              <a:t>log_exp</a:t>
            </a:r>
            <a:r>
              <a:rPr lang="en-GB" dirty="0"/>
              <a:t> control KAUVIR     4     4      2.76  4.11 0.049    0.049    *           </a:t>
            </a:r>
          </a:p>
          <a:p>
            <a:r>
              <a:rPr lang="en-GB" dirty="0"/>
              <a:t>6 SCC_13    mir-30b-5p  </a:t>
            </a:r>
            <a:r>
              <a:rPr lang="en-GB" dirty="0" err="1"/>
              <a:t>log_exp</a:t>
            </a:r>
            <a:r>
              <a:rPr lang="en-GB" dirty="0"/>
              <a:t> control KAUVIR     4     4     -2.52  5.63 0.048    0.048    *           </a:t>
            </a:r>
          </a:p>
          <a:p>
            <a:r>
              <a:rPr lang="en-GB" dirty="0"/>
              <a:t>7 SCC_13    mir-7-5p    </a:t>
            </a:r>
            <a:r>
              <a:rPr lang="en-GB" dirty="0" err="1"/>
              <a:t>log_exp</a:t>
            </a:r>
            <a:r>
              <a:rPr lang="en-GB" dirty="0"/>
              <a:t> control KAUVIR     4     4      2.59  5.50 0.045    0.045    *           </a:t>
            </a:r>
          </a:p>
          <a:p>
            <a:r>
              <a:rPr lang="en-GB" dirty="0"/>
              <a:t>8 SCL_II    mir-7-5p    </a:t>
            </a:r>
            <a:r>
              <a:rPr lang="en-GB" dirty="0" err="1"/>
              <a:t>log_exp</a:t>
            </a:r>
            <a:r>
              <a:rPr lang="en-GB" dirty="0"/>
              <a:t> control KAUVIR     4     3     -3.45  3.06 0.04     0.04     *           </a:t>
            </a:r>
          </a:p>
          <a:p>
            <a:r>
              <a:rPr lang="en-GB" dirty="0"/>
              <a:t>&gt;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DED1C-82FD-4306-A6A8-E297C630E57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1816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do not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baseline="0" dirty="0"/>
              <a:t> </a:t>
            </a:r>
            <a:r>
              <a:rPr lang="de-DE" baseline="0" dirty="0" err="1"/>
              <a:t>dont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sufficiently</a:t>
            </a:r>
            <a:r>
              <a:rPr lang="de-DE" baseline="0" dirty="0"/>
              <a:t> large </a:t>
            </a:r>
            <a:r>
              <a:rPr lang="de-DE" baseline="0" dirty="0" err="1"/>
              <a:t>fold</a:t>
            </a:r>
            <a:r>
              <a:rPr lang="de-DE" baseline="0" dirty="0"/>
              <a:t> </a:t>
            </a:r>
            <a:r>
              <a:rPr lang="de-DE" baseline="0" dirty="0" err="1"/>
              <a:t>changes</a:t>
            </a:r>
            <a:r>
              <a:rPr lang="de-DE" baseline="0"/>
              <a:t> </a:t>
            </a:r>
            <a:endParaRPr lang="en-GB"/>
          </a:p>
          <a:p>
            <a:endParaRPr lang="en-GB" dirty="0"/>
          </a:p>
          <a:p>
            <a:r>
              <a:rPr lang="en-GB" dirty="0" err="1"/>
              <a:t>cell_line</a:t>
            </a:r>
            <a:r>
              <a:rPr lang="en-GB" dirty="0"/>
              <a:t> miRNA       .y.     group1  group2    n1    n2 statistic    </a:t>
            </a:r>
            <a:r>
              <a:rPr lang="en-GB" dirty="0" err="1"/>
              <a:t>df</a:t>
            </a:r>
            <a:r>
              <a:rPr lang="en-GB" dirty="0"/>
              <a:t>     p </a:t>
            </a:r>
            <a:r>
              <a:rPr lang="en-GB" dirty="0" err="1"/>
              <a:t>p.adj</a:t>
            </a:r>
            <a:r>
              <a:rPr lang="en-GB" dirty="0"/>
              <a:t> </a:t>
            </a:r>
            <a:r>
              <a:rPr lang="en-GB" dirty="0" err="1"/>
              <a:t>p.adj.signif</a:t>
            </a:r>
            <a:endParaRPr lang="en-GB" dirty="0"/>
          </a:p>
          <a:p>
            <a:r>
              <a:rPr lang="en-GB" dirty="0"/>
              <a:t>   &lt;</a:t>
            </a:r>
            <a:r>
              <a:rPr lang="en-GB" dirty="0" err="1"/>
              <a:t>chr</a:t>
            </a:r>
            <a:r>
              <a:rPr lang="en-GB" dirty="0"/>
              <a:t>&gt;     &lt;</a:t>
            </a:r>
            <a:r>
              <a:rPr lang="en-GB" dirty="0" err="1"/>
              <a:t>chr</a:t>
            </a:r>
            <a:r>
              <a:rPr lang="en-GB" dirty="0"/>
              <a:t>&gt;       &lt;</a:t>
            </a:r>
            <a:r>
              <a:rPr lang="en-GB" dirty="0" err="1"/>
              <a:t>chr</a:t>
            </a:r>
            <a:r>
              <a:rPr lang="en-GB" dirty="0"/>
              <a:t>&gt;   &lt;</a:t>
            </a:r>
            <a:r>
              <a:rPr lang="en-GB" dirty="0" err="1"/>
              <a:t>chr</a:t>
            </a:r>
            <a:r>
              <a:rPr lang="en-GB" dirty="0"/>
              <a:t>&gt;   &lt;</a:t>
            </a:r>
            <a:r>
              <a:rPr lang="en-GB" dirty="0" err="1"/>
              <a:t>chr</a:t>
            </a:r>
            <a:r>
              <a:rPr lang="en-GB" dirty="0"/>
              <a:t>&gt;  &lt;</a:t>
            </a:r>
            <a:r>
              <a:rPr lang="en-GB" dirty="0" err="1"/>
              <a:t>int</a:t>
            </a:r>
            <a:r>
              <a:rPr lang="en-GB" dirty="0"/>
              <a:t>&gt; &lt;</a:t>
            </a:r>
            <a:r>
              <a:rPr lang="en-GB" dirty="0" err="1"/>
              <a:t>int</a:t>
            </a:r>
            <a:r>
              <a:rPr lang="en-GB" dirty="0"/>
              <a:t>&gt;     &lt;</a:t>
            </a:r>
            <a:r>
              <a:rPr lang="en-GB" dirty="0" err="1"/>
              <a:t>dbl</a:t>
            </a:r>
            <a:r>
              <a:rPr lang="en-GB" dirty="0"/>
              <a:t>&gt; &lt;</a:t>
            </a:r>
            <a:r>
              <a:rPr lang="en-GB" dirty="0" err="1"/>
              <a:t>dbl</a:t>
            </a:r>
            <a:r>
              <a:rPr lang="en-GB" dirty="0"/>
              <a:t>&gt; &lt;</a:t>
            </a:r>
            <a:r>
              <a:rPr lang="en-GB" dirty="0" err="1"/>
              <a:t>dbl</a:t>
            </a:r>
            <a:r>
              <a:rPr lang="en-GB" dirty="0"/>
              <a:t>&gt; &lt;</a:t>
            </a:r>
            <a:r>
              <a:rPr lang="en-GB" dirty="0" err="1"/>
              <a:t>dbl</a:t>
            </a:r>
            <a:r>
              <a:rPr lang="en-GB" dirty="0"/>
              <a:t>&gt; &lt;</a:t>
            </a:r>
            <a:r>
              <a:rPr lang="en-GB" dirty="0" err="1"/>
              <a:t>chr</a:t>
            </a:r>
            <a:r>
              <a:rPr lang="en-GB" dirty="0"/>
              <a:t>&gt;       </a:t>
            </a:r>
          </a:p>
          <a:p>
            <a:r>
              <a:rPr lang="en-GB" dirty="0"/>
              <a:t> 1 Met_4     mir-130a-3p </a:t>
            </a:r>
            <a:r>
              <a:rPr lang="en-GB" dirty="0" err="1"/>
              <a:t>log_exp</a:t>
            </a:r>
            <a:r>
              <a:rPr lang="en-GB" dirty="0"/>
              <a:t> control KAUVIR     4     4     -3.29  6.00 0.017 0.017 *           </a:t>
            </a:r>
          </a:p>
          <a:p>
            <a:r>
              <a:rPr lang="en-GB" dirty="0"/>
              <a:t> 2 SCC_13    mir-135b-5p </a:t>
            </a:r>
            <a:r>
              <a:rPr lang="en-GB" dirty="0" err="1"/>
              <a:t>log_exp</a:t>
            </a:r>
            <a:r>
              <a:rPr lang="en-GB" dirty="0"/>
              <a:t> control KAUVIR     4     4     -3.10  5.50 0.024 0.024 *           </a:t>
            </a:r>
          </a:p>
          <a:p>
            <a:r>
              <a:rPr lang="en-GB" dirty="0"/>
              <a:t> 3 Met_4     mir-148a-3p </a:t>
            </a:r>
            <a:r>
              <a:rPr lang="en-GB" dirty="0" err="1"/>
              <a:t>log_exp</a:t>
            </a:r>
            <a:r>
              <a:rPr lang="en-GB" dirty="0"/>
              <a:t> control KAUVIR     4     4     -3.16  5.88 0.02  0.02  *           </a:t>
            </a:r>
          </a:p>
          <a:p>
            <a:r>
              <a:rPr lang="en-GB" dirty="0"/>
              <a:t> 4 Met_4     mir-15a-5p  </a:t>
            </a:r>
            <a:r>
              <a:rPr lang="en-GB" dirty="0" err="1"/>
              <a:t>log_exp</a:t>
            </a:r>
            <a:r>
              <a:rPr lang="en-GB" dirty="0"/>
              <a:t> control KAUVIR     4     4      3.60  3.95 0.023 0.023 *           </a:t>
            </a:r>
          </a:p>
          <a:p>
            <a:r>
              <a:rPr lang="en-GB" dirty="0"/>
              <a:t> 5 SCC_13    mir-183-5p  </a:t>
            </a:r>
            <a:r>
              <a:rPr lang="en-GB" dirty="0" err="1"/>
              <a:t>log_exp</a:t>
            </a:r>
            <a:r>
              <a:rPr lang="en-GB" dirty="0"/>
              <a:t> control KAUVIR     4     4     -3.53  3.22 0.035 0.035 *           </a:t>
            </a:r>
          </a:p>
          <a:p>
            <a:r>
              <a:rPr lang="en-GB" dirty="0"/>
              <a:t> 6 Met_4     mir-200a-3p </a:t>
            </a:r>
            <a:r>
              <a:rPr lang="en-GB" dirty="0" err="1"/>
              <a:t>log_exp</a:t>
            </a:r>
            <a:r>
              <a:rPr lang="en-GB" dirty="0"/>
              <a:t> control KAUVIR     4     4     -2.51  5.96 0.046 0.046 *           </a:t>
            </a:r>
          </a:p>
          <a:p>
            <a:r>
              <a:rPr lang="en-GB" dirty="0"/>
              <a:t> 7 SCC_12    mir-200a-3p </a:t>
            </a:r>
            <a:r>
              <a:rPr lang="en-GB" dirty="0" err="1"/>
              <a:t>log_exp</a:t>
            </a:r>
            <a:r>
              <a:rPr lang="en-GB" dirty="0"/>
              <a:t> control KAUVIR     4     4     -3.01  3.81 0.042 0.042 *           </a:t>
            </a:r>
          </a:p>
          <a:p>
            <a:r>
              <a:rPr lang="en-GB" dirty="0"/>
              <a:t> 8 SCL_II    mir-205-5p  </a:t>
            </a:r>
            <a:r>
              <a:rPr lang="en-GB" dirty="0" err="1"/>
              <a:t>log_exp</a:t>
            </a:r>
            <a:r>
              <a:rPr lang="en-GB" dirty="0"/>
              <a:t> control KAUVIR     4     3      5.51  4.91 0.003 0.003 **          </a:t>
            </a:r>
          </a:p>
          <a:p>
            <a:r>
              <a:rPr lang="en-GB" dirty="0"/>
              <a:t> 9 Met_4     mir-221-3p  </a:t>
            </a:r>
            <a:r>
              <a:rPr lang="en-GB" dirty="0" err="1"/>
              <a:t>log_exp</a:t>
            </a:r>
            <a:r>
              <a:rPr lang="en-GB" dirty="0"/>
              <a:t> control KAUVIR     4     4     -3.54  5.11 0.016 0.016 *           </a:t>
            </a:r>
          </a:p>
          <a:p>
            <a:r>
              <a:rPr lang="en-GB" dirty="0"/>
              <a:t>10 Met_4     mir-23a-3p  </a:t>
            </a:r>
            <a:r>
              <a:rPr lang="en-GB" dirty="0" err="1"/>
              <a:t>log_exp</a:t>
            </a:r>
            <a:r>
              <a:rPr lang="en-GB" dirty="0"/>
              <a:t> control KAUVIR     4     4      3.01  5.79 0.025 0.025 *           </a:t>
            </a:r>
          </a:p>
          <a:p>
            <a:r>
              <a:rPr lang="en-GB" dirty="0"/>
              <a:t>11 SCC_13    mir-23a-3p  </a:t>
            </a:r>
            <a:r>
              <a:rPr lang="en-GB" dirty="0" err="1"/>
              <a:t>log_exp</a:t>
            </a:r>
            <a:r>
              <a:rPr lang="en-GB" dirty="0"/>
              <a:t> control KAUVIR     4     4      3.38  3.92 0.028 0.028 *           </a:t>
            </a:r>
          </a:p>
          <a:p>
            <a:r>
              <a:rPr lang="en-GB" dirty="0"/>
              <a:t>12 Met_1     mir-29a-3p  </a:t>
            </a:r>
            <a:r>
              <a:rPr lang="en-GB" dirty="0" err="1"/>
              <a:t>log_exp</a:t>
            </a:r>
            <a:r>
              <a:rPr lang="en-GB" dirty="0"/>
              <a:t> control KAUVIR     4     4     -3.13  5.99 0.02  0.02  *           </a:t>
            </a:r>
          </a:p>
          <a:p>
            <a:r>
              <a:rPr lang="en-GB" dirty="0"/>
              <a:t>13 SCC_13    mir-30d-5p  </a:t>
            </a:r>
            <a:r>
              <a:rPr lang="en-GB" dirty="0" err="1"/>
              <a:t>log_exp</a:t>
            </a:r>
            <a:r>
              <a:rPr lang="en-GB" dirty="0"/>
              <a:t> control KAUVIR     4     4     -4.79  6.00 0.003 0.003 **          </a:t>
            </a:r>
          </a:p>
          <a:p>
            <a:r>
              <a:rPr lang="en-GB" dirty="0"/>
              <a:t>14 SCC_13    mir-424-5p  </a:t>
            </a:r>
            <a:r>
              <a:rPr lang="en-GB" dirty="0" err="1"/>
              <a:t>log_exp</a:t>
            </a:r>
            <a:r>
              <a:rPr lang="en-GB" dirty="0"/>
              <a:t> control KAUVIR     4     4     -3.06  4.12 0.036 0.036 *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DED1C-82FD-4306-A6A8-E297C630E57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5964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tailed</a:t>
            </a:r>
            <a:r>
              <a:rPr lang="de-DE" dirty="0"/>
              <a:t>-</a:t>
            </a:r>
            <a:r>
              <a:rPr lang="de-DE" baseline="0" dirty="0"/>
              <a:t> </a:t>
            </a:r>
            <a:r>
              <a:rPr lang="de-DE" baseline="0" dirty="0" err="1"/>
              <a:t>one</a:t>
            </a:r>
            <a:r>
              <a:rPr lang="de-DE" baseline="0" dirty="0"/>
              <a:t> sample t-test, um Ergebnisse zu validieren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DED1C-82FD-4306-A6A8-E297C630E57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4122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18.04.2023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18.04.2023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 durch Klicken hinzufügen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18.04.2023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18.04.2023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18.04.2023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18.04.2023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18.04.2023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18.04.2023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18.04.2023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18.04.2023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18.04.2023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18.04.2023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5370305/#!po=87.500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35.png"/><Relationship Id="rId4" Type="http://schemas.openxmlformats.org/officeDocument/2006/relationships/hyperlink" Target="https://stats.stackexchange.com/questions/121852/how-to-choose-between-t-test-or-non-parametric-test-e-g-wilcoxon-in-small-samp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ieeexplore.ieee.org/stamp/stamp.jsp?arnumber=7991639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37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13" Type="http://schemas.openxmlformats.org/officeDocument/2006/relationships/image" Target="../media/image73.pn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12" Type="http://schemas.openxmlformats.org/officeDocument/2006/relationships/image" Target="../media/image72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11" Type="http://schemas.openxmlformats.org/officeDocument/2006/relationships/image" Target="../media/image71.jpeg"/><Relationship Id="rId5" Type="http://schemas.openxmlformats.org/officeDocument/2006/relationships/image" Target="../media/image65.jpeg"/><Relationship Id="rId10" Type="http://schemas.openxmlformats.org/officeDocument/2006/relationships/image" Target="../media/image70.jpeg"/><Relationship Id="rId4" Type="http://schemas.openxmlformats.org/officeDocument/2006/relationships/image" Target="../media/image64.jpeg"/><Relationship Id="rId9" Type="http://schemas.openxmlformats.org/officeDocument/2006/relationships/image" Target="../media/image69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rstatix" TargetMode="External"/><Relationship Id="rId2" Type="http://schemas.openxmlformats.org/officeDocument/2006/relationships/hyperlink" Target="https://cran.r-project.org/package=ggpubr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2920" y="2469198"/>
            <a:ext cx="8229600" cy="1143000"/>
          </a:xfrm>
        </p:spPr>
        <p:txBody>
          <a:bodyPr/>
          <a:lstStyle/>
          <a:p>
            <a:r>
              <a:rPr lang="de-DE" dirty="0"/>
              <a:t>Neu</a:t>
            </a:r>
          </a:p>
        </p:txBody>
      </p:sp>
    </p:spTree>
    <p:extLst>
      <p:ext uri="{BB962C8B-B14F-4D97-AF65-F5344CB8AC3E}">
        <p14:creationId xmlns:p14="http://schemas.microsoft.com/office/powerpoint/2010/main" val="790509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Zelllinien detaillierter Vergleich</a:t>
            </a:r>
            <a:br>
              <a:rPr lang="de-DE" dirty="0"/>
            </a:br>
            <a:r>
              <a:rPr lang="de-DE" dirty="0"/>
              <a:t>differentiell exprimierte </a:t>
            </a:r>
            <a:r>
              <a:rPr lang="de-DE" dirty="0" err="1"/>
              <a:t>miRNAs</a:t>
            </a:r>
            <a:endParaRPr lang="de-DE" dirty="0"/>
          </a:p>
        </p:txBody>
      </p:sp>
      <p:grpSp>
        <p:nvGrpSpPr>
          <p:cNvPr id="22" name="Gruppieren 21"/>
          <p:cNvGrpSpPr/>
          <p:nvPr/>
        </p:nvGrpSpPr>
        <p:grpSpPr>
          <a:xfrm>
            <a:off x="466725" y="213501"/>
            <a:ext cx="3657607" cy="6487418"/>
            <a:chOff x="7916049" y="245191"/>
            <a:chExt cx="3657607" cy="6487418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13"/>
            <a:stretch/>
          </p:blipFill>
          <p:spPr>
            <a:xfrm>
              <a:off x="7916049" y="245191"/>
              <a:ext cx="3657607" cy="6015910"/>
            </a:xfrm>
            <a:prstGeom prst="rect">
              <a:avLst/>
            </a:prstGeom>
          </p:spPr>
        </p:pic>
        <p:sp>
          <p:nvSpPr>
            <p:cNvPr id="20" name="Textfeld 19"/>
            <p:cNvSpPr txBox="1"/>
            <p:nvPr/>
          </p:nvSpPr>
          <p:spPr>
            <a:xfrm>
              <a:off x="8052580" y="6296368"/>
              <a:ext cx="9620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 err="1"/>
                <a:t>cell</a:t>
              </a:r>
              <a:r>
                <a:rPr lang="de-DE" sz="1200" b="1" dirty="0"/>
                <a:t> line</a:t>
              </a:r>
              <a:endParaRPr lang="en-GB" sz="1200" b="1" dirty="0"/>
            </a:p>
          </p:txBody>
        </p:sp>
        <p:pic>
          <p:nvPicPr>
            <p:cNvPr id="21" name="Grafik 2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32" t="96082" r="25269" b="1016"/>
            <a:stretch/>
          </p:blipFill>
          <p:spPr>
            <a:xfrm>
              <a:off x="8052580" y="6573367"/>
              <a:ext cx="3429001" cy="159242"/>
            </a:xfrm>
            <a:prstGeom prst="rect">
              <a:avLst/>
            </a:prstGeom>
          </p:spPr>
        </p:pic>
      </p:grpSp>
      <p:pic>
        <p:nvPicPr>
          <p:cNvPr id="3" name="Grafik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403" y="220485"/>
            <a:ext cx="3657607" cy="640081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081" y="213501"/>
            <a:ext cx="3657607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32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589280" y="2377758"/>
            <a:ext cx="8229600" cy="1143000"/>
          </a:xfrm>
        </p:spPr>
        <p:txBody>
          <a:bodyPr/>
          <a:lstStyle/>
          <a:p>
            <a:r>
              <a:rPr lang="de-DE" dirty="0" err="1"/>
              <a:t>Pathway</a:t>
            </a:r>
            <a:r>
              <a:rPr lang="de-DE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712893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KEGG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Controls</a:t>
            </a:r>
          </a:p>
          <a:p>
            <a:pPr lvl="1"/>
            <a:r>
              <a:rPr lang="de-DE" dirty="0"/>
              <a:t>10 </a:t>
            </a:r>
            <a:r>
              <a:rPr lang="de-DE" dirty="0" err="1"/>
              <a:t>miRNAs</a:t>
            </a:r>
            <a:r>
              <a:rPr lang="de-DE" dirty="0"/>
              <a:t> </a:t>
            </a:r>
            <a:r>
              <a:rPr lang="de-DE" dirty="0" err="1"/>
              <a:t>randomly</a:t>
            </a:r>
            <a:r>
              <a:rPr lang="de-DE" dirty="0"/>
              <a:t> </a:t>
            </a:r>
            <a:r>
              <a:rPr lang="de-DE" dirty="0" err="1"/>
              <a:t>sampled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miRBase</a:t>
            </a:r>
            <a:r>
              <a:rPr lang="de-DE" dirty="0"/>
              <a:t> List</a:t>
            </a:r>
          </a:p>
          <a:p>
            <a:pPr lvl="1"/>
            <a:r>
              <a:rPr lang="de-DE" dirty="0"/>
              <a:t>FC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pvalues</a:t>
            </a:r>
            <a:r>
              <a:rPr lang="de-DE" dirty="0"/>
              <a:t> </a:t>
            </a:r>
            <a:r>
              <a:rPr lang="de-DE" dirty="0" err="1"/>
              <a:t>pairs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original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assigned</a:t>
            </a:r>
            <a:r>
              <a:rPr lang="de-DE" dirty="0"/>
              <a:t> </a:t>
            </a:r>
            <a:r>
              <a:rPr lang="de-DE" dirty="0" err="1"/>
              <a:t>randomly</a:t>
            </a:r>
            <a:endParaRPr lang="de-DE" dirty="0"/>
          </a:p>
          <a:p>
            <a:pPr lvl="1"/>
            <a:r>
              <a:rPr lang="de-DE" dirty="0" err="1"/>
              <a:t>Pathway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run</a:t>
            </a:r>
            <a:endParaRPr lang="de-DE" dirty="0"/>
          </a:p>
          <a:p>
            <a:pPr lvl="1"/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repeated</a:t>
            </a:r>
            <a:r>
              <a:rPr lang="de-DE" dirty="0"/>
              <a:t> 50 </a:t>
            </a:r>
            <a:r>
              <a:rPr lang="de-DE" dirty="0" err="1"/>
              <a:t>times</a:t>
            </a:r>
            <a:endParaRPr lang="de-DE" dirty="0"/>
          </a:p>
          <a:p>
            <a:pPr lvl="1"/>
            <a:r>
              <a:rPr lang="de-DE" dirty="0" err="1"/>
              <a:t>Randomly</a:t>
            </a:r>
            <a:r>
              <a:rPr lang="de-DE" dirty="0"/>
              <a:t> </a:t>
            </a:r>
            <a:r>
              <a:rPr lang="de-DE" dirty="0" err="1"/>
              <a:t>enriched</a:t>
            </a:r>
            <a:r>
              <a:rPr lang="de-DE" dirty="0"/>
              <a:t> </a:t>
            </a:r>
            <a:r>
              <a:rPr lang="de-DE" dirty="0" err="1"/>
              <a:t>pathways</a:t>
            </a:r>
            <a:r>
              <a:rPr lang="de-DE" dirty="0"/>
              <a:t> (%)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division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pathways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enriched</a:t>
            </a:r>
            <a:r>
              <a:rPr lang="de-DE" dirty="0"/>
              <a:t> in </a:t>
            </a:r>
            <a:r>
              <a:rPr lang="de-DE" dirty="0" err="1"/>
              <a:t>these</a:t>
            </a:r>
            <a:r>
              <a:rPr lang="de-DE" dirty="0"/>
              <a:t> 50 </a:t>
            </a:r>
            <a:r>
              <a:rPr lang="de-DE" dirty="0" err="1"/>
              <a:t>iterations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iterations</a:t>
            </a:r>
            <a:r>
              <a:rPr lang="de-DE" dirty="0"/>
              <a:t> (50)</a:t>
            </a:r>
          </a:p>
          <a:p>
            <a:pPr lvl="1"/>
            <a:r>
              <a:rPr lang="de-DE" dirty="0" err="1"/>
              <a:t>Pathways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enriched</a:t>
            </a:r>
            <a:r>
              <a:rPr lang="de-DE" dirty="0"/>
              <a:t> in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10%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controls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omitted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9439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KEGG – </a:t>
            </a:r>
            <a:r>
              <a:rPr lang="de-DE" dirty="0" err="1"/>
              <a:t>cluster</a:t>
            </a:r>
            <a:r>
              <a:rPr lang="de-DE" dirty="0"/>
              <a:t> 1A (+1B)</a:t>
            </a:r>
            <a:endParaRPr lang="en-GB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616986" y="1555806"/>
            <a:ext cx="8229616" cy="3657608"/>
            <a:chOff x="616986" y="1555806"/>
            <a:chExt cx="8229616" cy="3657608"/>
          </a:xfrm>
        </p:grpSpPr>
        <p:grpSp>
          <p:nvGrpSpPr>
            <p:cNvPr id="27" name="Gruppieren 26"/>
            <p:cNvGrpSpPr/>
            <p:nvPr/>
          </p:nvGrpSpPr>
          <p:grpSpPr>
            <a:xfrm>
              <a:off x="4274593" y="1555807"/>
              <a:ext cx="4572009" cy="3657607"/>
              <a:chOff x="3608768" y="1422642"/>
              <a:chExt cx="4572009" cy="3657607"/>
            </a:xfrm>
          </p:grpSpPr>
          <p:pic>
            <p:nvPicPr>
              <p:cNvPr id="28" name="Grafik 2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8768" y="1422642"/>
                <a:ext cx="4572009" cy="3657607"/>
              </a:xfrm>
              <a:prstGeom prst="rect">
                <a:avLst/>
              </a:prstGeom>
            </p:spPr>
          </p:pic>
          <p:pic>
            <p:nvPicPr>
              <p:cNvPr id="29" name="Grafik 2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4161" y="1613513"/>
                <a:ext cx="1440000" cy="720000"/>
              </a:xfrm>
              <a:prstGeom prst="rect">
                <a:avLst/>
              </a:prstGeom>
            </p:spPr>
          </p:pic>
        </p:grpSp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986" y="1555806"/>
              <a:ext cx="3657607" cy="3657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2665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KEGG – </a:t>
            </a:r>
            <a:r>
              <a:rPr lang="de-DE" dirty="0" err="1"/>
              <a:t>cluster</a:t>
            </a:r>
            <a:r>
              <a:rPr lang="de-DE" dirty="0"/>
              <a:t> 2B (2C)</a:t>
            </a:r>
            <a:endParaRPr lang="en-GB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0" y="1733359"/>
            <a:ext cx="9144000" cy="3657608"/>
            <a:chOff x="0" y="1733359"/>
            <a:chExt cx="9144000" cy="3657608"/>
          </a:xfrm>
        </p:grpSpPr>
        <p:grpSp>
          <p:nvGrpSpPr>
            <p:cNvPr id="8" name="Gruppieren 7"/>
            <p:cNvGrpSpPr/>
            <p:nvPr/>
          </p:nvGrpSpPr>
          <p:grpSpPr>
            <a:xfrm>
              <a:off x="4571991" y="1733360"/>
              <a:ext cx="4572009" cy="3657607"/>
              <a:chOff x="5486402" y="2363676"/>
              <a:chExt cx="4572009" cy="3657607"/>
            </a:xfrm>
          </p:grpSpPr>
          <p:pic>
            <p:nvPicPr>
              <p:cNvPr id="7" name="Grafik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6402" y="2363676"/>
                <a:ext cx="4572009" cy="3657607"/>
              </a:xfrm>
              <a:prstGeom prst="rect">
                <a:avLst/>
              </a:prstGeom>
            </p:spPr>
          </p:pic>
          <p:pic>
            <p:nvPicPr>
              <p:cNvPr id="5" name="Grafik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5105" y="2536335"/>
                <a:ext cx="1440000" cy="720000"/>
              </a:xfrm>
              <a:prstGeom prst="rect">
                <a:avLst/>
              </a:prstGeom>
            </p:spPr>
          </p:pic>
        </p:grpSp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33359"/>
              <a:ext cx="4572009" cy="3657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2884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KEGG – </a:t>
            </a:r>
            <a:r>
              <a:rPr lang="de-DE" dirty="0" err="1"/>
              <a:t>cluster</a:t>
            </a:r>
            <a:r>
              <a:rPr lang="de-DE" dirty="0"/>
              <a:t> 4C (4D+4E)</a:t>
            </a:r>
            <a:endParaRPr lang="en-GB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-102098" y="1733360"/>
            <a:ext cx="9246116" cy="3657607"/>
            <a:chOff x="-102098" y="1733360"/>
            <a:chExt cx="9246116" cy="3657607"/>
          </a:xfrm>
        </p:grpSpPr>
        <p:grpSp>
          <p:nvGrpSpPr>
            <p:cNvPr id="7" name="Gruppieren 6"/>
            <p:cNvGrpSpPr/>
            <p:nvPr/>
          </p:nvGrpSpPr>
          <p:grpSpPr>
            <a:xfrm>
              <a:off x="4572009" y="1733360"/>
              <a:ext cx="4572009" cy="3657607"/>
              <a:chOff x="2285995" y="1600196"/>
              <a:chExt cx="4572009" cy="3657607"/>
            </a:xfrm>
          </p:grpSpPr>
          <p:pic>
            <p:nvPicPr>
              <p:cNvPr id="5" name="Grafik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5995" y="1600196"/>
                <a:ext cx="4572009" cy="3657607"/>
              </a:xfrm>
              <a:prstGeom prst="rect">
                <a:avLst/>
              </a:prstGeom>
            </p:spPr>
          </p:pic>
          <p:pic>
            <p:nvPicPr>
              <p:cNvPr id="6" name="Grafik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9144" y="1746679"/>
                <a:ext cx="1440000" cy="720000"/>
              </a:xfrm>
              <a:prstGeom prst="rect">
                <a:avLst/>
              </a:prstGeom>
            </p:spPr>
          </p:pic>
        </p:grpSp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2098" y="1733360"/>
              <a:ext cx="4572009" cy="3657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720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GO:BP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Controls </a:t>
            </a:r>
            <a:r>
              <a:rPr lang="de-DE" dirty="0" err="1"/>
              <a:t>analogously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KEGG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840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GO:BP – </a:t>
            </a:r>
            <a:r>
              <a:rPr lang="de-DE" dirty="0" err="1"/>
              <a:t>cluster</a:t>
            </a:r>
            <a:r>
              <a:rPr lang="de-DE" dirty="0"/>
              <a:t> 1A</a:t>
            </a:r>
            <a:endParaRPr lang="en-GB" dirty="0"/>
          </a:p>
        </p:txBody>
      </p:sp>
      <p:grpSp>
        <p:nvGrpSpPr>
          <p:cNvPr id="28" name="Gruppieren 27"/>
          <p:cNvGrpSpPr/>
          <p:nvPr/>
        </p:nvGrpSpPr>
        <p:grpSpPr>
          <a:xfrm>
            <a:off x="-2010796" y="1560244"/>
            <a:ext cx="11154796" cy="4114808"/>
            <a:chOff x="-2743207" y="1533611"/>
            <a:chExt cx="11154796" cy="4114808"/>
          </a:xfrm>
        </p:grpSpPr>
        <p:pic>
          <p:nvPicPr>
            <p:cNvPr id="26" name="Grafik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9580" y="1533611"/>
              <a:ext cx="4572009" cy="411480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203" y="1859129"/>
              <a:ext cx="1440000" cy="720000"/>
            </a:xfrm>
            <a:prstGeom prst="rect">
              <a:avLst/>
            </a:prstGeom>
          </p:spPr>
        </p:pic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43207" y="1533611"/>
              <a:ext cx="6400813" cy="4114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4966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GO:BP – </a:t>
            </a:r>
            <a:r>
              <a:rPr lang="de-DE" dirty="0" err="1"/>
              <a:t>cluster</a:t>
            </a:r>
            <a:r>
              <a:rPr lang="de-DE" dirty="0"/>
              <a:t> 2B</a:t>
            </a:r>
            <a:endParaRPr lang="en-GB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-3116070" y="1417638"/>
            <a:ext cx="11998182" cy="4160528"/>
            <a:chOff x="-3116070" y="1417638"/>
            <a:chExt cx="11998182" cy="4160528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0103" y="1417638"/>
              <a:ext cx="4572009" cy="4160528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3253" y="1640146"/>
              <a:ext cx="1440000" cy="720000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16070" y="1417638"/>
              <a:ext cx="7315215" cy="4160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9011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GO:BP – </a:t>
            </a:r>
            <a:r>
              <a:rPr lang="de-DE" dirty="0" err="1"/>
              <a:t>cluster</a:t>
            </a:r>
            <a:r>
              <a:rPr lang="de-DE" dirty="0"/>
              <a:t> 4C</a:t>
            </a:r>
            <a:endParaRPr lang="en-GB" dirty="0"/>
          </a:p>
        </p:txBody>
      </p:sp>
      <p:grpSp>
        <p:nvGrpSpPr>
          <p:cNvPr id="11" name="Gruppieren 10"/>
          <p:cNvGrpSpPr/>
          <p:nvPr/>
        </p:nvGrpSpPr>
        <p:grpSpPr>
          <a:xfrm>
            <a:off x="-2940255" y="1593538"/>
            <a:ext cx="11982161" cy="4114808"/>
            <a:chOff x="-2940255" y="1593538"/>
            <a:chExt cx="11982161" cy="4114808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9897" y="1593538"/>
              <a:ext cx="4572009" cy="4114808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40255" y="1593538"/>
              <a:ext cx="7315215" cy="4114808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476" y="2736538"/>
              <a:ext cx="144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4434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Multiple </a:t>
            </a:r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:</a:t>
            </a:r>
          </a:p>
          <a:p>
            <a:r>
              <a:rPr lang="en-GB" dirty="0"/>
              <a:t>https://www.ncbi.nlm.nih.gov/pmc/articles/PMC117123/</a:t>
            </a:r>
          </a:p>
        </p:txBody>
      </p:sp>
    </p:spTree>
    <p:extLst>
      <p:ext uri="{BB962C8B-B14F-4D97-AF65-F5344CB8AC3E}">
        <p14:creationId xmlns:p14="http://schemas.microsoft.com/office/powerpoint/2010/main" val="431194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589280" y="2377758"/>
            <a:ext cx="8229600" cy="1143000"/>
          </a:xfrm>
        </p:spPr>
        <p:txBody>
          <a:bodyPr/>
          <a:lstStyle/>
          <a:p>
            <a:r>
              <a:rPr lang="de-DE" dirty="0"/>
              <a:t>UV </a:t>
            </a:r>
            <a:r>
              <a:rPr lang="de-DE" dirty="0" err="1"/>
              <a:t>sensititvity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34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93" y="1036320"/>
            <a:ext cx="6123094" cy="44998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t="9202"/>
          <a:stretch/>
        </p:blipFill>
        <p:spPr>
          <a:xfrm>
            <a:off x="4585547" y="3460038"/>
            <a:ext cx="2521349" cy="2076082"/>
          </a:xfrm>
          <a:prstGeom prst="rect">
            <a:avLst/>
          </a:prstGeom>
        </p:spPr>
      </p:pic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1682"/>
          </a:xfrm>
        </p:spPr>
        <p:txBody>
          <a:bodyPr>
            <a:normAutofit fontScale="90000"/>
          </a:bodyPr>
          <a:lstStyle/>
          <a:p>
            <a:r>
              <a:rPr lang="de-DE" dirty="0"/>
              <a:t>EDA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762000" y="5651471"/>
            <a:ext cx="38235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400" dirty="0"/>
              <a:t>Verteilung der </a:t>
            </a:r>
            <a:r>
              <a:rPr lang="de-DE" sz="1400" dirty="0" err="1"/>
              <a:t>residuals</a:t>
            </a:r>
            <a:r>
              <a:rPr lang="de-DE" sz="1400" dirty="0"/>
              <a:t> non-normal</a:t>
            </a:r>
          </a:p>
          <a:p>
            <a:pPr marL="285750" indent="-285750">
              <a:buFontTx/>
              <a:buChar char="-"/>
            </a:pPr>
            <a:r>
              <a:rPr lang="de-DE" sz="1400" dirty="0"/>
              <a:t>Verteilungen der einzelnen Populationen non-normal, allerdings sind alle Populationen </a:t>
            </a:r>
            <a:r>
              <a:rPr lang="de-DE" sz="1400" dirty="0" err="1"/>
              <a:t>right-skewed</a:t>
            </a:r>
            <a:r>
              <a:rPr lang="de-DE" sz="1400" dirty="0"/>
              <a:t> und bei 0 limitiert</a:t>
            </a:r>
          </a:p>
          <a:p>
            <a:endParaRPr lang="en-GB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4937760" y="5651471"/>
            <a:ext cx="2773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Shapiro </a:t>
            </a:r>
            <a:r>
              <a:rPr lang="de-DE" sz="1400" dirty="0" err="1"/>
              <a:t>wilk</a:t>
            </a:r>
            <a:r>
              <a:rPr lang="de-DE" sz="1400" dirty="0"/>
              <a:t> </a:t>
            </a:r>
            <a:r>
              <a:rPr lang="de-DE" sz="1400" dirty="0" err="1"/>
              <a:t>test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normality</a:t>
            </a:r>
            <a:r>
              <a:rPr lang="de-DE" sz="1400" dirty="0"/>
              <a:t>:</a:t>
            </a:r>
          </a:p>
          <a:p>
            <a:r>
              <a:rPr lang="de-DE" sz="1400" dirty="0"/>
              <a:t>- P = 9.735e-14 </a:t>
            </a:r>
            <a:r>
              <a:rPr lang="de-DE" sz="1400" dirty="0">
                <a:sym typeface="Wingdings" panose="05000000000000000000" pitchFamily="2" charset="2"/>
              </a:rPr>
              <a:t> </a:t>
            </a:r>
            <a:r>
              <a:rPr lang="de-DE" sz="1400" dirty="0">
                <a:solidFill>
                  <a:srgbClr val="FF0000"/>
                </a:solidFill>
                <a:sym typeface="Wingdings" panose="05000000000000000000" pitchFamily="2" charset="2"/>
              </a:rPr>
              <a:t>Verteilung nicht normal</a:t>
            </a:r>
            <a:endParaRPr lang="de-DE" sz="1400" dirty="0">
              <a:solidFill>
                <a:srgbClr val="FF0000"/>
              </a:solidFill>
            </a:endParaRPr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538957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844" y="0"/>
            <a:ext cx="8229600" cy="1143000"/>
          </a:xfrm>
        </p:spPr>
        <p:txBody>
          <a:bodyPr/>
          <a:lstStyle/>
          <a:p>
            <a:r>
              <a:rPr lang="de-DE" dirty="0"/>
              <a:t>UV </a:t>
            </a:r>
            <a:r>
              <a:rPr lang="de-DE" dirty="0" err="1"/>
              <a:t>sensititvity</a:t>
            </a:r>
            <a:endParaRPr lang="de-DE" dirty="0"/>
          </a:p>
        </p:txBody>
      </p:sp>
      <p:sp>
        <p:nvSpPr>
          <p:cNvPr id="40" name="Textfeld 39"/>
          <p:cNvSpPr txBox="1"/>
          <p:nvPr/>
        </p:nvSpPr>
        <p:spPr>
          <a:xfrm>
            <a:off x="0" y="6334780"/>
            <a:ext cx="526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(jeweils Mittelwert aus 4 Messungen pro Zelllinie und 5 Zelllinien)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458344" y="3222591"/>
            <a:ext cx="3162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i="1" dirty="0"/>
              <a:t>*: p &lt; 0.05, **: p &lt; 0.01</a:t>
            </a:r>
            <a:endParaRPr lang="en-GB" sz="1000" i="1" dirty="0"/>
          </a:p>
        </p:txBody>
      </p:sp>
      <p:sp>
        <p:nvSpPr>
          <p:cNvPr id="6" name="Rechteck 5"/>
          <p:cNvSpPr/>
          <p:nvPr/>
        </p:nvSpPr>
        <p:spPr>
          <a:xfrm>
            <a:off x="5090556" y="3855079"/>
            <a:ext cx="4053444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100" dirty="0"/>
              <a:t>Shapiro </a:t>
            </a:r>
            <a:r>
              <a:rPr lang="de-DE" sz="1100" dirty="0" err="1"/>
              <a:t>wilk</a:t>
            </a:r>
            <a:r>
              <a:rPr lang="de-DE" sz="1100" dirty="0"/>
              <a:t> </a:t>
            </a:r>
            <a:r>
              <a:rPr lang="de-DE" sz="1100" dirty="0" err="1"/>
              <a:t>test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</a:t>
            </a:r>
            <a:r>
              <a:rPr lang="de-DE" sz="1100" dirty="0" err="1"/>
              <a:t>normality</a:t>
            </a:r>
            <a:r>
              <a:rPr lang="de-DE" sz="1100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de-DE" sz="1100" dirty="0"/>
              <a:t>P = 9.735e-14 </a:t>
            </a:r>
            <a:r>
              <a:rPr lang="de-DE" sz="1100" dirty="0">
                <a:sym typeface="Wingdings" panose="05000000000000000000" pitchFamily="2" charset="2"/>
              </a:rPr>
              <a:t> </a:t>
            </a:r>
            <a:r>
              <a:rPr lang="de-DE" sz="1100" dirty="0">
                <a:solidFill>
                  <a:srgbClr val="FF0000"/>
                </a:solidFill>
                <a:sym typeface="Wingdings" panose="05000000000000000000" pitchFamily="2" charset="2"/>
              </a:rPr>
              <a:t>Verteilung nicht normal</a:t>
            </a:r>
            <a:r>
              <a:rPr lang="de-DE" sz="1100" dirty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GB" sz="1100" dirty="0" err="1">
                <a:sym typeface="Wingdings" panose="05000000000000000000" pitchFamily="2" charset="2"/>
              </a:rPr>
              <a:t>Levene</a:t>
            </a:r>
            <a:r>
              <a:rPr lang="en-GB" sz="1100" dirty="0">
                <a:sym typeface="Wingdings" panose="05000000000000000000" pitchFamily="2" charset="2"/>
              </a:rPr>
              <a:t> Test for homogeneity of variance:</a:t>
            </a:r>
          </a:p>
          <a:p>
            <a:pPr marL="742950" lvl="1" indent="-285750">
              <a:buFontTx/>
              <a:buChar char="-"/>
            </a:pPr>
            <a:r>
              <a:rPr lang="en-GB" sz="1100" dirty="0">
                <a:sym typeface="Wingdings" panose="05000000000000000000" pitchFamily="2" charset="2"/>
              </a:rPr>
              <a:t>P = 0.0000196  </a:t>
            </a:r>
            <a:r>
              <a:rPr lang="en-GB" sz="1100" dirty="0" err="1">
                <a:solidFill>
                  <a:srgbClr val="FF0000"/>
                </a:solidFill>
                <a:sym typeface="Wingdings" panose="05000000000000000000" pitchFamily="2" charset="2"/>
              </a:rPr>
              <a:t>Varianz</a:t>
            </a:r>
            <a:r>
              <a:rPr lang="en-GB" sz="11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GB" sz="1100" dirty="0" err="1">
                <a:solidFill>
                  <a:srgbClr val="FF0000"/>
                </a:solidFill>
                <a:sym typeface="Wingdings" panose="05000000000000000000" pitchFamily="2" charset="2"/>
              </a:rPr>
              <a:t>nicht</a:t>
            </a:r>
            <a:r>
              <a:rPr lang="en-GB" sz="11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GB" sz="1100" dirty="0" err="1">
                <a:solidFill>
                  <a:srgbClr val="FF0000"/>
                </a:solidFill>
                <a:sym typeface="Wingdings" panose="05000000000000000000" pitchFamily="2" charset="2"/>
              </a:rPr>
              <a:t>homogen</a:t>
            </a:r>
            <a:endParaRPr lang="en-GB" sz="11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de-DE" sz="1100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Based</a:t>
            </a:r>
            <a:r>
              <a:rPr lang="de-DE" sz="1100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on CLT: 31 </a:t>
            </a:r>
            <a:r>
              <a:rPr lang="de-DE" sz="1100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samples</a:t>
            </a:r>
            <a:r>
              <a:rPr lang="de-DE" sz="1100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de-DE" sz="1100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enough</a:t>
            </a:r>
            <a:r>
              <a:rPr lang="de-DE" sz="1100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de-DE" sz="1100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to</a:t>
            </a:r>
            <a:r>
              <a:rPr lang="de-DE" sz="1100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de-DE" sz="1100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use</a:t>
            </a:r>
            <a:r>
              <a:rPr lang="de-DE" sz="1100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de-DE" sz="1100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parametric</a:t>
            </a:r>
            <a:r>
              <a:rPr lang="de-DE" sz="1100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de-DE" sz="1100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methods</a:t>
            </a:r>
            <a:endParaRPr lang="de-DE" sz="1100" dirty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marL="742950" lvl="1" indent="-285750">
              <a:buFontTx/>
              <a:buChar char="-"/>
            </a:pPr>
            <a:r>
              <a:rPr lang="de-DE" sz="1100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  <a:hlinkClick r:id="rId3"/>
              </a:rPr>
              <a:t>https://www.ncbi.nlm.nih.gov/pmc/articles/PMC5370305/#!po=87.5000</a:t>
            </a:r>
            <a:r>
              <a:rPr lang="de-DE" sz="1100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(CLT: </a:t>
            </a:r>
            <a:r>
              <a:rPr lang="de-DE" sz="1100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cornerstone</a:t>
            </a:r>
            <a:r>
              <a:rPr lang="de-DE" sz="1100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de-DE" sz="1100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of</a:t>
            </a:r>
            <a:r>
              <a:rPr lang="de-DE" sz="1100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modern </a:t>
            </a:r>
            <a:r>
              <a:rPr lang="de-DE" sz="1100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statistics</a:t>
            </a:r>
            <a:r>
              <a:rPr lang="de-DE" sz="1100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)</a:t>
            </a:r>
          </a:p>
          <a:p>
            <a:pPr marL="742950" lvl="1" indent="-285750">
              <a:buFontTx/>
              <a:buChar char="-"/>
            </a:pPr>
            <a:r>
              <a:rPr lang="de-DE" sz="1100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As </a:t>
            </a:r>
            <a:r>
              <a:rPr lang="de-DE" sz="1100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variances</a:t>
            </a:r>
            <a:r>
              <a:rPr lang="de-DE" sz="1100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not homogene  Welch ANOVA </a:t>
            </a:r>
            <a:r>
              <a:rPr lang="de-DE" sz="1100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and</a:t>
            </a:r>
            <a:r>
              <a:rPr lang="de-DE" sz="1100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Games-Howell Post-Hoc Test</a:t>
            </a:r>
          </a:p>
          <a:p>
            <a:pPr marL="285750" indent="-285750">
              <a:buFontTx/>
              <a:buChar char="-"/>
            </a:pPr>
            <a:r>
              <a:rPr lang="de-DE" sz="1100" dirty="0">
                <a:sym typeface="Wingdings" panose="05000000000000000000" pitchFamily="2" charset="2"/>
              </a:rPr>
              <a:t>Laut </a:t>
            </a:r>
            <a:r>
              <a:rPr lang="de-DE" sz="1100" dirty="0">
                <a:sym typeface="Wingdings" panose="05000000000000000000" pitchFamily="2" charset="2"/>
                <a:hlinkClick r:id="rId4"/>
              </a:rPr>
              <a:t>https://stats.stackexchange.com/questions/121852/how-to-choose-between-t-test-or-non-parametric-test-e-g-wilcoxon-in-small-sampl</a:t>
            </a:r>
            <a:r>
              <a:rPr lang="de-DE" sz="1100" dirty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de-DE" sz="1100" dirty="0">
                <a:sym typeface="Wingdings" panose="05000000000000000000" pitchFamily="2" charset="2"/>
              </a:rPr>
              <a:t>Trotzdem lieber </a:t>
            </a:r>
            <a:r>
              <a:rPr lang="de-DE" sz="1100" dirty="0" err="1">
                <a:sym typeface="Wingdings" panose="05000000000000000000" pitchFamily="2" charset="2"/>
              </a:rPr>
              <a:t>nonparametrische</a:t>
            </a:r>
            <a:r>
              <a:rPr lang="de-DE" sz="1100" dirty="0">
                <a:sym typeface="Wingdings" panose="05000000000000000000" pitchFamily="2" charset="2"/>
              </a:rPr>
              <a:t> Methoden verwenden, außer man hat VORHER guten Beweis, dass normalverteilt</a:t>
            </a:r>
            <a:endParaRPr lang="en-GB" sz="1100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de-DE" sz="1100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de-DE" sz="1100" dirty="0">
              <a:solidFill>
                <a:srgbClr val="FF0000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4458344" y="3468812"/>
            <a:ext cx="526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Dunnett‘s</a:t>
            </a:r>
            <a:r>
              <a:rPr lang="de-DE" sz="1400" dirty="0"/>
              <a:t> post-hoc </a:t>
            </a:r>
            <a:r>
              <a:rPr lang="de-DE" sz="1400" dirty="0" err="1"/>
              <a:t>test</a:t>
            </a:r>
            <a:r>
              <a:rPr lang="de-DE" sz="1400" dirty="0"/>
              <a:t>, </a:t>
            </a:r>
            <a:r>
              <a:rPr lang="de-DE" sz="1400" dirty="0" err="1"/>
              <a:t>fdr-adjusted</a:t>
            </a:r>
            <a:endParaRPr lang="de-DE" sz="1400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17418" y="1119707"/>
            <a:ext cx="4379100" cy="4777200"/>
            <a:chOff x="17418" y="1119707"/>
            <a:chExt cx="4379100" cy="4777200"/>
          </a:xfrm>
        </p:grpSpPr>
        <p:pic>
          <p:nvPicPr>
            <p:cNvPr id="3" name="Picture 2" descr="C:\Marc\Arbeit\R\base_scripts\test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18" y="1119707"/>
              <a:ext cx="4379100" cy="477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feld 12"/>
                <p:cNvSpPr txBox="1"/>
                <p:nvPr/>
              </p:nvSpPr>
              <p:spPr>
                <a:xfrm>
                  <a:off x="515569" y="1209531"/>
                  <a:ext cx="2730704" cy="220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Kruskal-Wallis,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8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de-DE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= 18.6, p = 0.000927</a:t>
                  </a:r>
                  <a:endParaRPr lang="en-GB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3" name="Textfeld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569" y="1209531"/>
                  <a:ext cx="2730704" cy="220958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echteck 8"/>
          <p:cNvSpPr/>
          <p:nvPr/>
        </p:nvSpPr>
        <p:spPr>
          <a:xfrm>
            <a:off x="4993688" y="990438"/>
            <a:ext cx="4572000" cy="21929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50" dirty="0"/>
              <a:t># A </a:t>
            </a:r>
            <a:r>
              <a:rPr lang="en-GB" sz="1050" dirty="0" err="1"/>
              <a:t>tibble</a:t>
            </a:r>
            <a:r>
              <a:rPr lang="en-GB" sz="1050" dirty="0"/>
              <a:t>: 10 x 9</a:t>
            </a:r>
          </a:p>
          <a:p>
            <a:r>
              <a:rPr lang="en-GB" sz="1050" dirty="0"/>
              <a:t>   .y.       group1 group2    n1    n2 statistic       p   </a:t>
            </a:r>
            <a:r>
              <a:rPr lang="en-GB" sz="1050" dirty="0" err="1"/>
              <a:t>p.adj</a:t>
            </a:r>
            <a:r>
              <a:rPr lang="en-GB" sz="1050" dirty="0"/>
              <a:t> </a:t>
            </a:r>
            <a:r>
              <a:rPr lang="en-GB" sz="1050" dirty="0" err="1"/>
              <a:t>p.adj.signif</a:t>
            </a:r>
            <a:endParaRPr lang="en-GB" sz="1050" dirty="0"/>
          </a:p>
          <a:p>
            <a:r>
              <a:rPr lang="en-GB" sz="1050" dirty="0"/>
              <a:t> * &lt;</a:t>
            </a:r>
            <a:r>
              <a:rPr lang="en-GB" sz="1050" dirty="0" err="1"/>
              <a:t>chr</a:t>
            </a:r>
            <a:r>
              <a:rPr lang="en-GB" sz="1050" dirty="0"/>
              <a:t>&gt;     &lt;</a:t>
            </a:r>
            <a:r>
              <a:rPr lang="en-GB" sz="1050" dirty="0" err="1"/>
              <a:t>chr</a:t>
            </a:r>
            <a:r>
              <a:rPr lang="en-GB" sz="1050" dirty="0"/>
              <a:t>&gt;  &lt;</a:t>
            </a:r>
            <a:r>
              <a:rPr lang="en-GB" sz="1050" dirty="0" err="1"/>
              <a:t>chr</a:t>
            </a:r>
            <a:r>
              <a:rPr lang="en-GB" sz="1050" dirty="0"/>
              <a:t>&gt;  &lt;</a:t>
            </a:r>
            <a:r>
              <a:rPr lang="en-GB" sz="1050" dirty="0" err="1"/>
              <a:t>int</a:t>
            </a:r>
            <a:r>
              <a:rPr lang="en-GB" sz="1050" dirty="0"/>
              <a:t>&gt; &lt;</a:t>
            </a:r>
            <a:r>
              <a:rPr lang="en-GB" sz="1050" dirty="0" err="1"/>
              <a:t>int</a:t>
            </a:r>
            <a:r>
              <a:rPr lang="en-GB" sz="1050" dirty="0"/>
              <a:t>&gt;     &lt;</a:t>
            </a:r>
            <a:r>
              <a:rPr lang="en-GB" sz="1050" dirty="0" err="1"/>
              <a:t>dbl</a:t>
            </a:r>
            <a:r>
              <a:rPr lang="en-GB" sz="1050" dirty="0"/>
              <a:t>&gt;   &lt;</a:t>
            </a:r>
            <a:r>
              <a:rPr lang="en-GB" sz="1050" dirty="0" err="1"/>
              <a:t>dbl</a:t>
            </a:r>
            <a:r>
              <a:rPr lang="en-GB" sz="1050" dirty="0"/>
              <a:t>&gt;   &lt;</a:t>
            </a:r>
            <a:r>
              <a:rPr lang="en-GB" sz="1050" dirty="0" err="1"/>
              <a:t>dbl</a:t>
            </a:r>
            <a:r>
              <a:rPr lang="en-GB" sz="1050" dirty="0"/>
              <a:t>&gt; &lt;</a:t>
            </a:r>
            <a:r>
              <a:rPr lang="en-GB" sz="1050" dirty="0" err="1"/>
              <a:t>chr</a:t>
            </a:r>
            <a:r>
              <a:rPr lang="en-GB" sz="1050" dirty="0"/>
              <a:t>&gt;       </a:t>
            </a:r>
          </a:p>
          <a:p>
            <a:r>
              <a:rPr lang="en-GB" sz="1050" dirty="0"/>
              <a:t> 1 abslog2FC Met_1  Met_4     40    40     0.127 0.899   0.899   ns          </a:t>
            </a:r>
          </a:p>
          <a:p>
            <a:r>
              <a:rPr lang="en-GB" sz="1050" dirty="0"/>
              <a:t> 2 abslog2FC Met_1  SCC_12    40    40     3.16  0.00157 0.00959 **          </a:t>
            </a:r>
          </a:p>
          <a:p>
            <a:r>
              <a:rPr lang="en-GB" sz="1050" dirty="0"/>
              <a:t> 3 abslog2FC Met_1  SCC_13    40    40     2.98  0.00288 0.00959 **          </a:t>
            </a:r>
          </a:p>
          <a:p>
            <a:r>
              <a:rPr lang="en-GB" sz="1050" dirty="0"/>
              <a:t> 4 abslog2FC Met_1  SCL_II    40    40     2.12  0.0338  0.0675  ns          </a:t>
            </a:r>
          </a:p>
          <a:p>
            <a:r>
              <a:rPr lang="en-GB" sz="1050" dirty="0"/>
              <a:t> 5 abslog2FC Met_4  SCC_12    40    40     3.03  0.00241 0.00959 **          </a:t>
            </a:r>
          </a:p>
          <a:p>
            <a:r>
              <a:rPr lang="en-GB" sz="1050" dirty="0"/>
              <a:t> 6 abslog2FC Met_4  SCC_13    40    40     2.85  0.00433 0.0108  *           </a:t>
            </a:r>
          </a:p>
          <a:p>
            <a:r>
              <a:rPr lang="en-GB" sz="1050" dirty="0"/>
              <a:t> 7 abslog2FC Met_4  SCL_II    40    40     2.00  0.0460  0.0767  ns          </a:t>
            </a:r>
          </a:p>
          <a:p>
            <a:r>
              <a:rPr lang="en-GB" sz="1050" dirty="0"/>
              <a:t> 8 abslog2FC SCC_12 SCC_13    40    40    -0.182 0.856   0.899   ns          </a:t>
            </a:r>
          </a:p>
          <a:p>
            <a:r>
              <a:rPr lang="en-GB" sz="1050" dirty="0"/>
              <a:t> 9 abslog2FC SCC_12 SCL_II    40    40    -1.04  0.299   0.427   ns          </a:t>
            </a:r>
          </a:p>
          <a:p>
            <a:r>
              <a:rPr lang="en-GB" sz="1050" dirty="0"/>
              <a:t>10 abslog2FC SCC_13 SCL_II    40    40    -0.858 0.391   0.489   ns </a:t>
            </a:r>
          </a:p>
        </p:txBody>
      </p:sp>
    </p:spTree>
    <p:extLst>
      <p:ext uri="{BB962C8B-B14F-4D97-AF65-F5344CB8AC3E}">
        <p14:creationId xmlns:p14="http://schemas.microsoft.com/office/powerpoint/2010/main" val="3104913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589280" y="23777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Differential </a:t>
            </a:r>
            <a:r>
              <a:rPr lang="de-DE" dirty="0" err="1"/>
              <a:t>expression</a:t>
            </a:r>
            <a:r>
              <a:rPr lang="de-DE" dirty="0"/>
              <a:t> after </a:t>
            </a:r>
            <a:r>
              <a:rPr lang="de-DE" dirty="0" err="1"/>
              <a:t>irradiation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097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Gene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 a log-normal </a:t>
            </a:r>
            <a:r>
              <a:rPr lang="de-DE" dirty="0" err="1"/>
              <a:t>distribution</a:t>
            </a:r>
            <a:r>
              <a:rPr lang="de-DE" dirty="0"/>
              <a:t> </a:t>
            </a:r>
          </a:p>
          <a:p>
            <a:r>
              <a:rPr lang="en-GB" dirty="0">
                <a:hlinkClick r:id="rId2"/>
              </a:rPr>
              <a:t>https://ieeexplore.ieee.org/stamp/stamp.jsp?arnumber=7991639</a:t>
            </a:r>
            <a:r>
              <a:rPr lang="en-GB" dirty="0"/>
              <a:t> (Beal, 2017)</a:t>
            </a:r>
          </a:p>
          <a:p>
            <a:r>
              <a:rPr lang="de-DE" dirty="0" err="1"/>
              <a:t>Geometric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as</a:t>
            </a:r>
            <a:r>
              <a:rPr lang="de-DE" dirty="0"/>
              <a:t> log-</a:t>
            </a:r>
            <a:r>
              <a:rPr lang="de-DE" dirty="0" err="1"/>
              <a:t>transforming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taking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arithmetic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backtransforming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anti-log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average</a:t>
            </a: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calculate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statistics</a:t>
            </a:r>
            <a:r>
              <a:rPr lang="de-DE" dirty="0">
                <a:sym typeface="Wingdings" panose="05000000000000000000" pitchFamily="2" charset="2"/>
              </a:rPr>
              <a:t> in log-</a:t>
            </a:r>
            <a:r>
              <a:rPr lang="de-DE" dirty="0" err="1">
                <a:sym typeface="Wingdings" panose="05000000000000000000" pitchFamily="2" charset="2"/>
              </a:rPr>
              <a:t>transformed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values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show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geometric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456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0373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Log </a:t>
            </a:r>
            <a:r>
              <a:rPr lang="de-DE" dirty="0" err="1"/>
              <a:t>transformation</a:t>
            </a:r>
            <a:r>
              <a:rPr lang="de-DE" dirty="0"/>
              <a:t> (+1)</a:t>
            </a:r>
          </a:p>
          <a:p>
            <a:r>
              <a:rPr lang="de-DE" dirty="0"/>
              <a:t>Werte kleiner 0 wurden 0 gesetzt (negative Expression ist biologisch nicht möglich</a:t>
            </a:r>
          </a:p>
          <a:p>
            <a:r>
              <a:rPr lang="de-DE" dirty="0"/>
              <a:t>Test </a:t>
            </a:r>
            <a:r>
              <a:rPr lang="de-DE" dirty="0" err="1"/>
              <a:t>assumptions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Outliers</a:t>
            </a:r>
            <a:r>
              <a:rPr lang="de-DE" dirty="0"/>
              <a:t> </a:t>
            </a:r>
            <a:r>
              <a:rPr lang="de-DE" dirty="0" err="1"/>
              <a:t>checked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boxplot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extreme </a:t>
            </a:r>
            <a:r>
              <a:rPr lang="de-DE" dirty="0" err="1">
                <a:sym typeface="Wingdings" panose="05000000000000000000" pitchFamily="2" charset="2"/>
              </a:rPr>
              <a:t>outliers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present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de-DE" dirty="0" err="1">
                <a:sym typeface="Wingdings" panose="05000000000000000000" pitchFamily="2" charset="2"/>
              </a:rPr>
              <a:t>Normality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 err="1">
                <a:sym typeface="Wingdings" panose="05000000000000000000" pitchFamily="2" charset="2"/>
              </a:rPr>
              <a:t>small</a:t>
            </a:r>
            <a:r>
              <a:rPr lang="de-DE" dirty="0">
                <a:sym typeface="Wingdings" panose="05000000000000000000" pitchFamily="2" charset="2"/>
              </a:rPr>
              <a:t> sample </a:t>
            </a:r>
            <a:r>
              <a:rPr lang="de-DE" dirty="0" err="1">
                <a:sym typeface="Wingdings" panose="05000000000000000000" pitchFamily="2" charset="2"/>
              </a:rPr>
              <a:t>size</a:t>
            </a:r>
            <a:r>
              <a:rPr lang="de-DE" dirty="0">
                <a:sym typeface="Wingdings" panose="05000000000000000000" pitchFamily="2" charset="2"/>
              </a:rPr>
              <a:t>  </a:t>
            </a:r>
            <a:r>
              <a:rPr lang="de-DE" dirty="0" err="1">
                <a:sym typeface="Wingdings" panose="05000000000000000000" pitchFamily="2" charset="2"/>
              </a:rPr>
              <a:t>shapiro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wilk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test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very</a:t>
            </a:r>
            <a:r>
              <a:rPr lang="de-DE" dirty="0">
                <a:sym typeface="Wingdings" panose="05000000000000000000" pitchFamily="2" charset="2"/>
              </a:rPr>
              <a:t> informative, </a:t>
            </a:r>
            <a:r>
              <a:rPr lang="de-DE" dirty="0" err="1">
                <a:sym typeface="Wingdings" panose="05000000000000000000" pitchFamily="2" charset="2"/>
              </a:rPr>
              <a:t>qqplot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residuals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showed</a:t>
            </a:r>
            <a:r>
              <a:rPr lang="de-DE" dirty="0">
                <a:sym typeface="Wingdings" panose="05000000000000000000" pitchFamily="2" charset="2"/>
              </a:rPr>
              <a:t> heavy </a:t>
            </a:r>
            <a:r>
              <a:rPr lang="de-DE" dirty="0" err="1">
                <a:sym typeface="Wingdings" panose="05000000000000000000" pitchFamily="2" charset="2"/>
              </a:rPr>
              <a:t>tails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qqplot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each</a:t>
            </a:r>
            <a:r>
              <a:rPr lang="de-DE" dirty="0">
                <a:sym typeface="Wingdings" panose="05000000000000000000" pitchFamily="2" charset="2"/>
              </a:rPr>
              <a:t> separate </a:t>
            </a:r>
            <a:r>
              <a:rPr lang="de-DE" dirty="0" err="1">
                <a:sym typeface="Wingdings" panose="05000000000000000000" pitchFamily="2" charset="2"/>
              </a:rPr>
              <a:t>group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looked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approximately</a:t>
            </a:r>
            <a:r>
              <a:rPr lang="de-DE" dirty="0">
                <a:sym typeface="Wingdings" panose="05000000000000000000" pitchFamily="2" charset="2"/>
              </a:rPr>
              <a:t> normal </a:t>
            </a:r>
          </a:p>
          <a:p>
            <a:pPr lvl="2"/>
            <a:r>
              <a:rPr lang="de-DE" dirty="0">
                <a:sym typeface="Wingdings" panose="05000000000000000000" pitchFamily="2" charset="2"/>
              </a:rPr>
              <a:t>Gene </a:t>
            </a:r>
            <a:r>
              <a:rPr lang="de-DE" dirty="0" err="1">
                <a:sym typeface="Wingdings" panose="05000000000000000000" pitchFamily="2" charset="2"/>
              </a:rPr>
              <a:t>expression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follows</a:t>
            </a:r>
            <a:r>
              <a:rPr lang="de-DE" dirty="0">
                <a:sym typeface="Wingdings" panose="05000000000000000000" pitchFamily="2" charset="2"/>
              </a:rPr>
              <a:t> log-normal </a:t>
            </a:r>
            <a:r>
              <a:rPr lang="de-DE" dirty="0" err="1">
                <a:sym typeface="Wingdings" panose="05000000000000000000" pitchFamily="2" charset="2"/>
              </a:rPr>
              <a:t>distribution</a:t>
            </a:r>
            <a:r>
              <a:rPr lang="de-DE" dirty="0">
                <a:sym typeface="Wingdings" panose="05000000000000000000" pitchFamily="2" charset="2"/>
              </a:rPr>
              <a:t>  log-</a:t>
            </a:r>
            <a:r>
              <a:rPr lang="de-DE" dirty="0" err="1">
                <a:sym typeface="Wingdings" panose="05000000000000000000" pitchFamily="2" charset="2"/>
              </a:rPr>
              <a:t>transformed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values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expected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follow normal </a:t>
            </a:r>
            <a:r>
              <a:rPr lang="de-DE" dirty="0" err="1">
                <a:sym typeface="Wingdings" panose="05000000000000000000" pitchFamily="2" charset="2"/>
              </a:rPr>
              <a:t>distribution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 err="1">
                <a:sym typeface="Wingdings" panose="05000000000000000000" pitchFamily="2" charset="2"/>
              </a:rPr>
              <a:t>Homogeneity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:</a:t>
            </a:r>
          </a:p>
          <a:p>
            <a:pPr lvl="2"/>
            <a:r>
              <a:rPr lang="de-DE" dirty="0" err="1">
                <a:sym typeface="Wingdings" panose="05000000000000000000" pitchFamily="2" charset="2"/>
              </a:rPr>
              <a:t>When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employing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model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log_exp~miRNA</a:t>
            </a:r>
            <a:r>
              <a:rPr lang="de-DE" dirty="0">
                <a:sym typeface="Wingdings" panose="05000000000000000000" pitchFamily="2" charset="2"/>
              </a:rPr>
              <a:t>*</a:t>
            </a:r>
            <a:r>
              <a:rPr lang="de-DE" dirty="0" err="1">
                <a:sym typeface="Wingdings" panose="05000000000000000000" pitchFamily="2" charset="2"/>
              </a:rPr>
              <a:t>cell_line</a:t>
            </a:r>
            <a:r>
              <a:rPr lang="de-DE" dirty="0">
                <a:sym typeface="Wingdings" panose="05000000000000000000" pitchFamily="2" charset="2"/>
              </a:rPr>
              <a:t>*Irradiation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homogeneity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variances</a:t>
            </a:r>
            <a:endParaRPr lang="de-DE" dirty="0">
              <a:sym typeface="Wingdings" panose="05000000000000000000" pitchFamily="2" charset="2"/>
            </a:endParaRPr>
          </a:p>
          <a:p>
            <a:pPr lvl="2"/>
            <a:r>
              <a:rPr lang="de-DE" dirty="0">
                <a:sym typeface="Wingdings" panose="05000000000000000000" pitchFamily="2" charset="2"/>
              </a:rPr>
              <a:t>But </a:t>
            </a:r>
            <a:r>
              <a:rPr lang="de-DE" dirty="0" err="1">
                <a:sym typeface="Wingdings" panose="05000000000000000000" pitchFamily="2" charset="2"/>
              </a:rPr>
              <a:t>within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miRNAs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were</a:t>
            </a:r>
            <a:r>
              <a:rPr lang="de-DE" dirty="0">
                <a:sym typeface="Wingdings" panose="05000000000000000000" pitchFamily="2" charset="2"/>
              </a:rPr>
              <a:t> homogene </a:t>
            </a:r>
            <a:r>
              <a:rPr lang="de-DE" dirty="0" err="1">
                <a:sym typeface="Wingdings" panose="05000000000000000000" pitchFamily="2" charset="2"/>
              </a:rPr>
              <a:t>variances</a:t>
            </a:r>
            <a:r>
              <a:rPr lang="de-DE" dirty="0">
                <a:sym typeface="Wingdings" panose="05000000000000000000" pitchFamily="2" charset="2"/>
              </a:rPr>
              <a:t> in all </a:t>
            </a:r>
            <a:r>
              <a:rPr lang="de-DE" dirty="0" err="1">
                <a:sym typeface="Wingdings" panose="05000000000000000000" pitchFamily="2" charset="2"/>
              </a:rPr>
              <a:t>miRNAs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except</a:t>
            </a:r>
            <a:r>
              <a:rPr lang="de-DE" dirty="0">
                <a:sym typeface="Wingdings" panose="05000000000000000000" pitchFamily="2" charset="2"/>
              </a:rPr>
              <a:t> 8 (miR-181a, miR-146a-5p, miR-30a, miR-183, miR-205, miR-221, miR-7, miR-15a)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As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small</a:t>
            </a:r>
            <a:r>
              <a:rPr lang="de-DE" dirty="0">
                <a:sym typeface="Wingdings" panose="05000000000000000000" pitchFamily="2" charset="2"/>
              </a:rPr>
              <a:t> sample </a:t>
            </a:r>
            <a:r>
              <a:rPr lang="de-DE" dirty="0" err="1">
                <a:sym typeface="Wingdings" panose="05000000000000000000" pitchFamily="2" charset="2"/>
              </a:rPr>
              <a:t>size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4 per </a:t>
            </a:r>
            <a:r>
              <a:rPr lang="de-DE" dirty="0" err="1">
                <a:sym typeface="Wingdings" panose="05000000000000000000" pitchFamily="2" charset="2"/>
              </a:rPr>
              <a:t>group</a:t>
            </a:r>
            <a:r>
              <a:rPr lang="de-DE" dirty="0">
                <a:sym typeface="Wingdings" panose="05000000000000000000" pitchFamily="2" charset="2"/>
              </a:rPr>
              <a:t> non-</a:t>
            </a:r>
            <a:r>
              <a:rPr lang="de-DE" dirty="0" err="1">
                <a:sym typeface="Wingdings" panose="05000000000000000000" pitchFamily="2" charset="2"/>
              </a:rPr>
              <a:t>parametric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methods</a:t>
            </a:r>
            <a:r>
              <a:rPr lang="de-DE" dirty="0">
                <a:sym typeface="Wingdings" panose="05000000000000000000" pitchFamily="2" charset="2"/>
              </a:rPr>
              <a:t> lack power, </a:t>
            </a:r>
            <a:r>
              <a:rPr lang="de-DE" dirty="0" err="1">
                <a:sym typeface="Wingdings" panose="05000000000000000000" pitchFamily="2" charset="2"/>
              </a:rPr>
              <a:t>parametric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methods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employed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test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interactions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main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effects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pairwise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comparison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each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miRNA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moreover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gene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epxression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known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log-normal </a:t>
            </a:r>
            <a:r>
              <a:rPr lang="de-DE" dirty="0" err="1">
                <a:sym typeface="Wingdings" panose="05000000000000000000" pitchFamily="2" charset="2"/>
              </a:rPr>
              <a:t>distributed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therefore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unequal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 t-test on </a:t>
            </a:r>
            <a:r>
              <a:rPr lang="de-DE" dirty="0" err="1">
                <a:sym typeface="Wingdings" panose="05000000000000000000" pitchFamily="2" charset="2"/>
              </a:rPr>
              <a:t>logs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should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yield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best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tradeoff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between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control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alpha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reasonable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statistical</a:t>
            </a:r>
            <a:r>
              <a:rPr lang="de-DE" dirty="0">
                <a:sym typeface="Wingdings" panose="05000000000000000000" pitchFamily="2" charset="2"/>
              </a:rPr>
              <a:t> power)</a:t>
            </a:r>
          </a:p>
          <a:p>
            <a:pPr lvl="1"/>
            <a:r>
              <a:rPr lang="de-DE" dirty="0" err="1">
                <a:sym typeface="Wingdings" panose="05000000000000000000" pitchFamily="2" charset="2"/>
              </a:rPr>
              <a:t>Because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heterogeneity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variances</a:t>
            </a:r>
            <a:r>
              <a:rPr lang="de-DE" dirty="0">
                <a:sym typeface="Wingdings" panose="05000000000000000000" pitchFamily="2" charset="2"/>
              </a:rPr>
              <a:t> ANOVA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hccm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heteroscedasticity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correction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covariance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matrices</a:t>
            </a:r>
            <a:r>
              <a:rPr lang="de-DE" dirty="0">
                <a:sym typeface="Wingdings" panose="05000000000000000000" pitchFamily="2" charset="2"/>
              </a:rPr>
              <a:t>) </a:t>
            </a:r>
            <a:r>
              <a:rPr lang="de-DE" dirty="0" err="1">
                <a:sym typeface="Wingdings" panose="05000000000000000000" pitchFamily="2" charset="2"/>
              </a:rPr>
              <a:t>and</a:t>
            </a:r>
            <a:r>
              <a:rPr lang="de-DE" dirty="0">
                <a:sym typeface="Wingdings" panose="05000000000000000000" pitchFamily="2" charset="2"/>
              </a:rPr>
              <a:t> a post-hoc </a:t>
            </a:r>
            <a:r>
              <a:rPr lang="de-DE" dirty="0" err="1">
                <a:sym typeface="Wingdings" panose="05000000000000000000" pitchFamily="2" charset="2"/>
              </a:rPr>
              <a:t>pairwise</a:t>
            </a:r>
            <a:r>
              <a:rPr lang="de-DE" dirty="0">
                <a:sym typeface="Wingdings" panose="05000000000000000000" pitchFamily="2" charset="2"/>
              </a:rPr>
              <a:t>-t-test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unequal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variances</a:t>
            </a:r>
            <a:r>
              <a:rPr lang="de-DE" dirty="0">
                <a:sym typeface="Wingdings" panose="05000000000000000000" pitchFamily="2" charset="2"/>
              </a:rPr>
              <a:t> was </a:t>
            </a:r>
            <a:r>
              <a:rPr lang="de-DE" dirty="0" err="1">
                <a:sym typeface="Wingdings" panose="05000000000000000000" pitchFamily="2" charset="2"/>
              </a:rPr>
              <a:t>used</a:t>
            </a:r>
            <a:endParaRPr lang="de-DE" dirty="0">
              <a:sym typeface="Wingdings" panose="05000000000000000000" pitchFamily="2" charset="2"/>
            </a:endParaRPr>
          </a:p>
          <a:p>
            <a:pPr lvl="2"/>
            <a:r>
              <a:rPr lang="de-DE" dirty="0">
                <a:sym typeface="Wingdings" panose="05000000000000000000" pitchFamily="2" charset="2"/>
              </a:rPr>
              <a:t>White 1980</a:t>
            </a:r>
          </a:p>
          <a:p>
            <a:pPr lvl="2"/>
            <a:r>
              <a:rPr lang="en-GB" dirty="0"/>
              <a:t>Long and Ervin (2000) (hc3 correction)</a:t>
            </a:r>
            <a:endParaRPr lang="de-DE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31753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de-DE" dirty="0"/>
                  <a:t>First: </a:t>
                </a:r>
                <a:r>
                  <a:rPr lang="de-DE" dirty="0" err="1"/>
                  <a:t>test</a:t>
                </a:r>
                <a:r>
                  <a:rPr lang="de-DE" dirty="0"/>
                  <a:t> 3-way </a:t>
                </a:r>
                <a:r>
                  <a:rPr lang="de-DE" dirty="0" err="1"/>
                  <a:t>interaction</a:t>
                </a:r>
                <a:r>
                  <a:rPr lang="de-DE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156,   1160</m:t>
                        </m:r>
                      </m:sub>
                    </m:sSub>
                  </m:oMath>
                </a14:m>
                <a:r>
                  <a:rPr 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 = 1.39, p =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0.002</m:t>
                    </m:r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Interaction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cell</a:t>
                </a:r>
                <a:r>
                  <a:rPr lang="de-DE" dirty="0"/>
                  <a:t> type, </a:t>
                </a:r>
                <a:r>
                  <a:rPr lang="de-DE" dirty="0" err="1"/>
                  <a:t>miRNA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Irradiation</a:t>
                </a:r>
              </a:p>
              <a:p>
                <a:pPr lvl="2"/>
                <a:r>
                  <a:rPr lang="de-DE" dirty="0"/>
                  <a:t>The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Irradiation on </a:t>
                </a:r>
                <a:r>
                  <a:rPr lang="de-DE" dirty="0" err="1"/>
                  <a:t>miRNA</a:t>
                </a:r>
                <a:r>
                  <a:rPr lang="de-DE" dirty="0"/>
                  <a:t> </a:t>
                </a:r>
                <a:r>
                  <a:rPr lang="de-DE" dirty="0" err="1"/>
                  <a:t>expression</a:t>
                </a:r>
                <a:r>
                  <a:rPr lang="de-DE" dirty="0"/>
                  <a:t> </a:t>
                </a:r>
                <a:r>
                  <a:rPr lang="de-DE" dirty="0" err="1"/>
                  <a:t>depends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miRNA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cell</a:t>
                </a:r>
                <a:r>
                  <a:rPr lang="de-DE" dirty="0"/>
                  <a:t> </a:t>
                </a:r>
                <a:r>
                  <a:rPr lang="de-DE" dirty="0" err="1"/>
                  <a:t>line</a:t>
                </a:r>
                <a:endParaRPr lang="de-DE" dirty="0"/>
              </a:p>
              <a:p>
                <a:r>
                  <a:rPr lang="de-DE" dirty="0"/>
                  <a:t>Group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miRNA</a:t>
                </a:r>
                <a:r>
                  <a:rPr lang="de-DE" dirty="0"/>
                  <a:t> (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were</a:t>
                </a:r>
                <a:r>
                  <a:rPr lang="de-DE" dirty="0"/>
                  <a:t> </a:t>
                </a:r>
                <a:r>
                  <a:rPr lang="de-DE" dirty="0" err="1"/>
                  <a:t>interested</a:t>
                </a:r>
                <a:r>
                  <a:rPr lang="de-DE" dirty="0"/>
                  <a:t> in </a:t>
                </a:r>
                <a:r>
                  <a:rPr lang="de-DE" dirty="0" err="1"/>
                  <a:t>differences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cells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irradiation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 </a:t>
                </a:r>
                <a:r>
                  <a:rPr lang="de-DE" dirty="0" err="1"/>
                  <a:t>within</a:t>
                </a:r>
                <a:r>
                  <a:rPr lang="de-DE" dirty="0"/>
                  <a:t> </a:t>
                </a:r>
                <a:r>
                  <a:rPr lang="de-DE" dirty="0" err="1"/>
                  <a:t>cells</a:t>
                </a:r>
                <a:r>
                  <a:rPr lang="de-DE" dirty="0"/>
                  <a:t>) </a:t>
                </a:r>
              </a:p>
              <a:p>
                <a:pPr lvl="1"/>
                <a:r>
                  <a:rPr lang="de-DE" dirty="0"/>
                  <a:t>Simple </a:t>
                </a:r>
                <a:r>
                  <a:rPr lang="de-DE" dirty="0" err="1"/>
                  <a:t>two-way</a:t>
                </a:r>
                <a:r>
                  <a:rPr lang="de-DE" dirty="0"/>
                  <a:t> </a:t>
                </a:r>
                <a:r>
                  <a:rPr lang="de-DE" dirty="0" err="1"/>
                  <a:t>interaction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cell_line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Irradiation was </a:t>
                </a:r>
                <a:r>
                  <a:rPr lang="de-DE" dirty="0" err="1"/>
                  <a:t>examined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miRNA</a:t>
                </a:r>
                <a:endParaRPr lang="de-DE" dirty="0"/>
              </a:p>
              <a:p>
                <a:pPr lvl="2"/>
                <a:r>
                  <a:rPr lang="de-DE" dirty="0" err="1"/>
                  <a:t>Results</a:t>
                </a:r>
                <a:r>
                  <a:rPr lang="de-DE" dirty="0"/>
                  <a:t> </a:t>
                </a:r>
                <a:r>
                  <a:rPr lang="de-DE" dirty="0" err="1"/>
                  <a:t>were</a:t>
                </a:r>
                <a:r>
                  <a:rPr lang="de-DE" dirty="0"/>
                  <a:t> </a:t>
                </a:r>
                <a:r>
                  <a:rPr lang="de-DE" dirty="0" err="1"/>
                  <a:t>fdr-adjusted</a:t>
                </a:r>
                <a:r>
                  <a:rPr lang="de-DE" dirty="0"/>
                  <a:t> (</a:t>
                </a:r>
                <a:r>
                  <a:rPr lang="de-DE" dirty="0" err="1"/>
                  <a:t>Benjamini</a:t>
                </a:r>
                <a:r>
                  <a:rPr lang="de-DE" dirty="0"/>
                  <a:t> &amp; </a:t>
                </a:r>
                <a:r>
                  <a:rPr lang="de-DE" dirty="0" err="1"/>
                  <a:t>Hochberg</a:t>
                </a:r>
                <a:r>
                  <a:rPr lang="de-DE" dirty="0"/>
                  <a:t>)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control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false</a:t>
                </a:r>
                <a:r>
                  <a:rPr lang="de-DE" dirty="0"/>
                  <a:t>-positive rate</a:t>
                </a:r>
              </a:p>
              <a:p>
                <a:pPr marL="457200" lvl="1" indent="0">
                  <a:buNone/>
                </a:pPr>
                <a:r>
                  <a:rPr lang="de-DE" dirty="0"/>
                  <a:t> </a:t>
                </a:r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9" t="-21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DE" dirty="0"/>
              <a:t>Vorgehen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5959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Interaction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cell_line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Irradiation </a:t>
            </a:r>
            <a:r>
              <a:rPr lang="de-DE" dirty="0" err="1"/>
              <a:t>significant</a:t>
            </a:r>
            <a:r>
              <a:rPr lang="de-DE" dirty="0"/>
              <a:t> in 4 different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 in </a:t>
            </a:r>
            <a:r>
              <a:rPr lang="de-DE" dirty="0" err="1">
                <a:sym typeface="Wingdings" panose="05000000000000000000" pitchFamily="2" charset="2"/>
              </a:rPr>
              <a:t>these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cell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lines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irradiation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effect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significantly</a:t>
            </a:r>
            <a:r>
              <a:rPr lang="de-DE" dirty="0">
                <a:sym typeface="Wingdings" panose="05000000000000000000" pitchFamily="2" charset="2"/>
              </a:rPr>
              <a:t> different </a:t>
            </a:r>
            <a:r>
              <a:rPr lang="de-DE" dirty="0" err="1">
                <a:sym typeface="Wingdings" panose="05000000000000000000" pitchFamily="2" charset="2"/>
              </a:rPr>
              <a:t>across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cell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lines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Differential </a:t>
            </a:r>
            <a:r>
              <a:rPr lang="de-DE" dirty="0" err="1">
                <a:sym typeface="Wingdings" panose="05000000000000000000" pitchFamily="2" charset="2"/>
              </a:rPr>
              <a:t>expression</a:t>
            </a:r>
            <a:r>
              <a:rPr lang="de-DE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P &lt; 0.05 und FC &gt; 1.5 in at least </a:t>
            </a:r>
            <a:r>
              <a:rPr lang="de-DE" dirty="0" err="1">
                <a:sym typeface="Wingdings" panose="05000000000000000000" pitchFamily="2" charset="2"/>
              </a:rPr>
              <a:t>one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cell</a:t>
            </a:r>
            <a:r>
              <a:rPr lang="de-DE" dirty="0">
                <a:sym typeface="Wingdings" panose="05000000000000000000" pitchFamily="2" charset="2"/>
              </a:rPr>
              <a:t> line (</a:t>
            </a:r>
            <a:r>
              <a:rPr lang="de-DE" dirty="0" err="1">
                <a:sym typeface="Wingdings" panose="05000000000000000000" pitchFamily="2" charset="2"/>
              </a:rPr>
              <a:t>between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control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irradiated</a:t>
            </a:r>
            <a:r>
              <a:rPr lang="de-DE" dirty="0">
                <a:sym typeface="Wingdings" panose="05000000000000000000" pitchFamily="2" charset="2"/>
              </a:rPr>
              <a:t>) </a:t>
            </a:r>
            <a:r>
              <a:rPr lang="de-DE" dirty="0" err="1">
                <a:sym typeface="Wingdings" panose="05000000000000000000" pitchFamily="2" charset="2"/>
              </a:rPr>
              <a:t>grouped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miRNA</a:t>
            </a:r>
            <a:endParaRPr lang="de-DE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14415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balance</a:t>
            </a:r>
            <a:r>
              <a:rPr lang="de-DE" dirty="0">
                <a:sym typeface="Wingdings" panose="05000000000000000000" pitchFamily="2" charset="2"/>
              </a:rPr>
              <a:t> Type I </a:t>
            </a:r>
            <a:r>
              <a:rPr lang="de-DE" dirty="0" err="1">
                <a:sym typeface="Wingdings" panose="05000000000000000000" pitchFamily="2" charset="2"/>
              </a:rPr>
              <a:t>and</a:t>
            </a:r>
            <a:r>
              <a:rPr lang="de-DE" dirty="0">
                <a:sym typeface="Wingdings" panose="05000000000000000000" pitchFamily="2" charset="2"/>
              </a:rPr>
              <a:t> Type II </a:t>
            </a:r>
            <a:r>
              <a:rPr lang="de-DE" dirty="0" err="1">
                <a:sym typeface="Wingdings" panose="05000000000000000000" pitchFamily="2" charset="2"/>
              </a:rPr>
              <a:t>error</a:t>
            </a:r>
            <a:r>
              <a:rPr lang="de-DE" dirty="0">
                <a:sym typeface="Wingdings" panose="05000000000000000000" pitchFamily="2" charset="2"/>
              </a:rPr>
              <a:t> rate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results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only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adjusted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multiple </a:t>
            </a:r>
            <a:r>
              <a:rPr lang="de-DE" dirty="0" err="1">
                <a:sym typeface="Wingdings" panose="05000000000000000000" pitchFamily="2" charset="2"/>
              </a:rPr>
              <a:t>testing</a:t>
            </a:r>
            <a:r>
              <a:rPr lang="de-DE" dirty="0">
                <a:sym typeface="Wingdings" panose="05000000000000000000" pitchFamily="2" charset="2"/>
              </a:rPr>
              <a:t> at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ANOVA </a:t>
            </a:r>
            <a:r>
              <a:rPr lang="de-DE" dirty="0" err="1">
                <a:sym typeface="Wingdings" panose="05000000000000000000" pitchFamily="2" charset="2"/>
              </a:rPr>
              <a:t>level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fdr-correction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control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false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discovery</a:t>
            </a:r>
            <a:r>
              <a:rPr lang="de-DE" dirty="0">
                <a:sym typeface="Wingdings" panose="05000000000000000000" pitchFamily="2" charset="2"/>
              </a:rPr>
              <a:t> rate subsequent t-tests </a:t>
            </a:r>
            <a:r>
              <a:rPr lang="de-DE" dirty="0" err="1">
                <a:sym typeface="Wingdings" panose="05000000000000000000" pitchFamily="2" charset="2"/>
              </a:rPr>
              <a:t>were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adjusted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multiple </a:t>
            </a:r>
            <a:r>
              <a:rPr lang="de-DE" dirty="0" err="1">
                <a:sym typeface="Wingdings" panose="05000000000000000000" pitchFamily="2" charset="2"/>
              </a:rPr>
              <a:t>testing</a:t>
            </a:r>
            <a:r>
              <a:rPr lang="de-DE" dirty="0">
                <a:sym typeface="Wingdings" panose="05000000000000000000" pitchFamily="2" charset="2"/>
              </a:rPr>
              <a:t>, a </a:t>
            </a:r>
            <a:r>
              <a:rPr lang="de-DE" dirty="0" err="1">
                <a:sym typeface="Wingdings" panose="05000000000000000000" pitchFamily="2" charset="2"/>
              </a:rPr>
              <a:t>confirmation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results</a:t>
            </a:r>
            <a:r>
              <a:rPr lang="de-DE" dirty="0">
                <a:sym typeface="Wingdings" panose="05000000000000000000" pitchFamily="2" charset="2"/>
              </a:rPr>
              <a:t> was </a:t>
            </a:r>
            <a:r>
              <a:rPr lang="de-DE" dirty="0" err="1">
                <a:sym typeface="Wingdings" panose="05000000000000000000" pitchFamily="2" charset="2"/>
              </a:rPr>
              <a:t>rather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achieved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>
                <a:sym typeface="Wingdings" panose="05000000000000000000" pitchFamily="2" charset="2"/>
              </a:rPr>
              <a:t> a follow-</a:t>
            </a:r>
            <a:r>
              <a:rPr lang="de-DE" dirty="0" err="1">
                <a:sym typeface="Wingdings" panose="05000000000000000000" pitchFamily="2" charset="2"/>
              </a:rPr>
              <a:t>up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qPCR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 err="1">
                <a:sym typeface="Wingdings" panose="05000000000000000000" pitchFamily="2" charset="2"/>
              </a:rPr>
              <a:t>Based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Feise</a:t>
            </a:r>
            <a:r>
              <a:rPr lang="de-DE" dirty="0">
                <a:sym typeface="Wingdings" panose="05000000000000000000" pitchFamily="2" charset="2"/>
              </a:rPr>
              <a:t> 2002 (</a:t>
            </a:r>
            <a:r>
              <a:rPr lang="de-DE" dirty="0" err="1">
                <a:sym typeface="Wingdings" panose="05000000000000000000" pitchFamily="2" charset="2"/>
              </a:rPr>
              <a:t>Rothman</a:t>
            </a:r>
            <a:r>
              <a:rPr lang="de-DE" dirty="0">
                <a:sym typeface="Wingdings" panose="05000000000000000000" pitchFamily="2" charset="2"/>
              </a:rPr>
              <a:t> 1990 </a:t>
            </a:r>
            <a:r>
              <a:rPr lang="de-DE" dirty="0" err="1">
                <a:sym typeface="Wingdings" panose="05000000000000000000" pitchFamily="2" charset="2"/>
              </a:rPr>
              <a:t>even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suggests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adjust</a:t>
            </a:r>
            <a:r>
              <a:rPr lang="de-DE" dirty="0">
                <a:sym typeface="Wingdings" panose="05000000000000000000" pitchFamily="2" charset="2"/>
              </a:rPr>
              <a:t> at all)</a:t>
            </a:r>
          </a:p>
        </p:txBody>
      </p:sp>
    </p:spTree>
    <p:extLst>
      <p:ext uri="{BB962C8B-B14F-4D97-AF65-F5344CB8AC3E}">
        <p14:creationId xmlns:p14="http://schemas.microsoft.com/office/powerpoint/2010/main" val="1436129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Interested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Irradiation </a:t>
            </a:r>
            <a:r>
              <a:rPr lang="de-DE" dirty="0" err="1"/>
              <a:t>effect</a:t>
            </a:r>
            <a:endParaRPr lang="de-DE" dirty="0"/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interaction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,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ANOVA was </a:t>
            </a:r>
            <a:r>
              <a:rPr lang="de-DE" dirty="0" err="1"/>
              <a:t>conducted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adjusted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multiple </a:t>
            </a:r>
            <a:r>
              <a:rPr lang="de-DE" dirty="0" err="1"/>
              <a:t>testing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40 </a:t>
            </a:r>
            <a:r>
              <a:rPr lang="de-DE" dirty="0" err="1"/>
              <a:t>miRNAs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tested</a:t>
            </a:r>
            <a:r>
              <a:rPr lang="de-DE" dirty="0"/>
              <a:t>, so 40 </a:t>
            </a:r>
            <a:r>
              <a:rPr lang="de-DE" dirty="0" err="1"/>
              <a:t>two-way</a:t>
            </a:r>
            <a:r>
              <a:rPr lang="de-DE" dirty="0"/>
              <a:t> ANOVAs)</a:t>
            </a:r>
            <a:endParaRPr lang="en-GB" dirty="0"/>
          </a:p>
          <a:p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interactions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90745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fontAlgn="ctr"/>
            <a:r>
              <a:rPr lang="de-DE" dirty="0"/>
              <a:t>Normalisiert mit 12 stabilsten </a:t>
            </a:r>
            <a:r>
              <a:rPr lang="de-DE" dirty="0" err="1"/>
              <a:t>miRNAs</a:t>
            </a:r>
            <a:endParaRPr lang="de-DE" dirty="0"/>
          </a:p>
          <a:p>
            <a:pPr lvl="1" fontAlgn="ctr"/>
            <a:r>
              <a:rPr lang="de-DE" dirty="0"/>
              <a:t>miR-23a-3p</a:t>
            </a:r>
          </a:p>
          <a:p>
            <a:pPr lvl="1" fontAlgn="ctr"/>
            <a:r>
              <a:rPr lang="de-DE" dirty="0"/>
              <a:t>miR-23b-3p</a:t>
            </a:r>
          </a:p>
          <a:p>
            <a:pPr lvl="1" fontAlgn="ctr"/>
            <a:r>
              <a:rPr lang="de-DE" dirty="0"/>
              <a:t>miR-24-3p</a:t>
            </a:r>
          </a:p>
          <a:p>
            <a:pPr lvl="1" fontAlgn="ctr"/>
            <a:r>
              <a:rPr lang="de-DE" dirty="0"/>
              <a:t>mIR-26a-3p</a:t>
            </a:r>
          </a:p>
          <a:p>
            <a:pPr lvl="1" fontAlgn="ctr"/>
            <a:r>
              <a:rPr lang="de-DE" dirty="0"/>
              <a:t>miR-30b-3p</a:t>
            </a:r>
          </a:p>
          <a:p>
            <a:pPr lvl="1" fontAlgn="ctr"/>
            <a:r>
              <a:rPr lang="de-DE" dirty="0"/>
              <a:t>miR-22-3p</a:t>
            </a:r>
          </a:p>
          <a:p>
            <a:pPr lvl="1" fontAlgn="ctr"/>
            <a:r>
              <a:rPr lang="de-DE" dirty="0"/>
              <a:t>miR-16-5p</a:t>
            </a:r>
          </a:p>
          <a:p>
            <a:pPr lvl="1" fontAlgn="ctr"/>
            <a:r>
              <a:rPr lang="de-DE" dirty="0"/>
              <a:t>miR-221-3p</a:t>
            </a:r>
          </a:p>
          <a:p>
            <a:pPr lvl="1" fontAlgn="ctr"/>
            <a:r>
              <a:rPr lang="de-DE" dirty="0"/>
              <a:t>miR-15a-3p</a:t>
            </a:r>
          </a:p>
          <a:p>
            <a:pPr lvl="1" fontAlgn="ctr"/>
            <a:r>
              <a:rPr lang="de-DE" dirty="0"/>
              <a:t>miR-29a-3p</a:t>
            </a:r>
          </a:p>
          <a:p>
            <a:pPr lvl="1" fontAlgn="ctr"/>
            <a:r>
              <a:rPr lang="de-DE" dirty="0"/>
              <a:t>Let-7f-5p</a:t>
            </a:r>
          </a:p>
          <a:p>
            <a:pPr lvl="1" fontAlgn="ctr"/>
            <a:r>
              <a:rPr lang="de-DE" dirty="0"/>
              <a:t>miR-29c-3p</a:t>
            </a:r>
          </a:p>
          <a:p>
            <a:endParaRPr lang="de-D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6404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/>
          <p:cNvSpPr txBox="1"/>
          <p:nvPr/>
        </p:nvSpPr>
        <p:spPr>
          <a:xfrm>
            <a:off x="1108401" y="5715055"/>
            <a:ext cx="6754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Irradiation </a:t>
            </a:r>
            <a:r>
              <a:rPr lang="de-DE" dirty="0" err="1"/>
              <a:t>effect</a:t>
            </a:r>
            <a:r>
              <a:rPr lang="de-DE" dirty="0"/>
              <a:t>, </a:t>
            </a:r>
            <a:r>
              <a:rPr lang="de-DE" dirty="0" err="1"/>
              <a:t>however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varies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geometric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geometric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deviation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ANOVA p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interaction</a:t>
            </a:r>
            <a:r>
              <a:rPr lang="de-DE" dirty="0"/>
              <a:t> </a:t>
            </a:r>
            <a:r>
              <a:rPr lang="de-DE" dirty="0" err="1"/>
              <a:t>term</a:t>
            </a:r>
            <a:endParaRPr lang="en-GB" dirty="0"/>
          </a:p>
        </p:txBody>
      </p:sp>
      <p:grpSp>
        <p:nvGrpSpPr>
          <p:cNvPr id="31" name="Gruppieren 30"/>
          <p:cNvGrpSpPr/>
          <p:nvPr/>
        </p:nvGrpSpPr>
        <p:grpSpPr>
          <a:xfrm>
            <a:off x="729383" y="112539"/>
            <a:ext cx="6858014" cy="5486411"/>
            <a:chOff x="847644" y="488362"/>
            <a:chExt cx="6858014" cy="5486411"/>
          </a:xfrm>
        </p:grpSpPr>
        <p:grpSp>
          <p:nvGrpSpPr>
            <p:cNvPr id="22" name="Gruppieren 21"/>
            <p:cNvGrpSpPr/>
            <p:nvPr/>
          </p:nvGrpSpPr>
          <p:grpSpPr>
            <a:xfrm>
              <a:off x="847644" y="488362"/>
              <a:ext cx="6858014" cy="5486411"/>
              <a:chOff x="298075" y="1009098"/>
              <a:chExt cx="6858014" cy="5486411"/>
            </a:xfrm>
          </p:grpSpPr>
          <p:pic>
            <p:nvPicPr>
              <p:cNvPr id="21" name="Grafik 2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075" y="1009098"/>
                <a:ext cx="6858014" cy="548641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feld 6"/>
                  <p:cNvSpPr txBox="1"/>
                  <p:nvPr/>
                </p:nvSpPr>
                <p:spPr>
                  <a:xfrm>
                    <a:off x="779205" y="1319706"/>
                    <a:ext cx="2730704" cy="2209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Anova,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de-DE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8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sz="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e-DE" sz="800" i="1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de-DE" sz="800" b="0" i="1" smtClean="0">
                                <a:latin typeface="Cambria Math" panose="02040503050406030204" pitchFamily="18" charset="0"/>
                              </a:rPr>
                              <m:t>29</m:t>
                            </m:r>
                          </m:sub>
                        </m:sSub>
                      </m:oMath>
                    </a14:m>
                    <a:r>
                      <a:rPr lang="de-DE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= 3.51, p = 0.019</a:t>
                    </a:r>
                    <a:endParaRPr lang="en-GB" sz="8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" name="Textfeld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205" y="1319706"/>
                    <a:ext cx="2730704" cy="22095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555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feld 7"/>
                  <p:cNvSpPr txBox="1"/>
                  <p:nvPr/>
                </p:nvSpPr>
                <p:spPr>
                  <a:xfrm>
                    <a:off x="4081409" y="1320866"/>
                    <a:ext cx="2730704" cy="2209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Anova,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de-DE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8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sz="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e-DE" sz="800" i="1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de-DE" sz="800" b="0" i="1" smtClean="0">
                                <a:latin typeface="Cambria Math" panose="02040503050406030204" pitchFamily="18" charset="0"/>
                              </a:rPr>
                              <m:t>29</m:t>
                            </m:r>
                          </m:sub>
                        </m:sSub>
                      </m:oMath>
                    </a14:m>
                    <a:r>
                      <a:rPr lang="de-DE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= 3.37, p = 0.022</a:t>
                    </a:r>
                    <a:endParaRPr lang="en-GB" sz="8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" name="Textfeld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81409" y="1320866"/>
                    <a:ext cx="2730704" cy="22095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555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feld 8"/>
                  <p:cNvSpPr txBox="1"/>
                  <p:nvPr/>
                </p:nvSpPr>
                <p:spPr>
                  <a:xfrm>
                    <a:off x="779205" y="3861170"/>
                    <a:ext cx="2730704" cy="2209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Anova,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de-DE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8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sz="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e-DE" sz="800" i="1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de-DE" sz="800" b="0" i="1" smtClean="0">
                                <a:latin typeface="Cambria Math" panose="02040503050406030204" pitchFamily="18" charset="0"/>
                              </a:rPr>
                              <m:t>29</m:t>
                            </m:r>
                          </m:sub>
                        </m:sSub>
                      </m:oMath>
                    </a14:m>
                    <a:r>
                      <a:rPr lang="de-DE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= 3.70, p = 0.015</a:t>
                    </a:r>
                    <a:endParaRPr lang="en-GB" sz="8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9" name="Textfeld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205" y="3861170"/>
                    <a:ext cx="2730704" cy="22095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555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feld 10"/>
                  <p:cNvSpPr txBox="1"/>
                  <p:nvPr/>
                </p:nvSpPr>
                <p:spPr>
                  <a:xfrm>
                    <a:off x="4133307" y="3881693"/>
                    <a:ext cx="2730704" cy="2209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Anova,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de-DE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8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sz="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e-DE" sz="800" i="1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de-DE" sz="800" b="0" i="1" smtClean="0">
                                <a:latin typeface="Cambria Math" panose="02040503050406030204" pitchFamily="18" charset="0"/>
                              </a:rPr>
                              <m:t>29</m:t>
                            </m:r>
                          </m:sub>
                        </m:sSub>
                      </m:oMath>
                    </a14:m>
                    <a:r>
                      <a:rPr lang="de-DE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= 4.56, p = 0.006</a:t>
                    </a:r>
                    <a:endParaRPr lang="en-GB" sz="8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1" name="Textfeld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3307" y="3881693"/>
                    <a:ext cx="2730704" cy="22095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555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Textfeld 22"/>
            <p:cNvSpPr txBox="1"/>
            <p:nvPr/>
          </p:nvSpPr>
          <p:spPr>
            <a:xfrm>
              <a:off x="3250416" y="1288106"/>
              <a:ext cx="321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/>
                <a:t>*</a:t>
              </a:r>
              <a:endParaRPr lang="en-GB" sz="1200" b="1" dirty="0"/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7226671" y="2185796"/>
              <a:ext cx="3647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/>
                <a:t>*</a:t>
              </a:r>
              <a:endParaRPr lang="en-GB" sz="1200" b="1" dirty="0"/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3752821" y="4573862"/>
              <a:ext cx="5334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/>
                <a:t>***</a:t>
              </a:r>
              <a:endParaRPr lang="en-GB" sz="1200" b="1" dirty="0"/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2681974" y="4509787"/>
              <a:ext cx="4038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/>
                <a:t>*</a:t>
              </a:r>
              <a:endParaRPr lang="en-GB" sz="1200" b="1" dirty="0"/>
            </a:p>
          </p:txBody>
        </p:sp>
        <p:sp>
          <p:nvSpPr>
            <p:cNvPr id="28" name="Textfeld 27"/>
            <p:cNvSpPr txBox="1"/>
            <p:nvPr/>
          </p:nvSpPr>
          <p:spPr>
            <a:xfrm>
              <a:off x="7224052" y="3660307"/>
              <a:ext cx="36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/>
                <a:t>*</a:t>
              </a:r>
              <a:endParaRPr lang="en-GB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91562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Non-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interaction</a:t>
            </a:r>
            <a:r>
              <a:rPr lang="de-DE" dirty="0"/>
              <a:t>: </a:t>
            </a:r>
          </a:p>
          <a:p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Irradiation was </a:t>
            </a:r>
            <a:r>
              <a:rPr lang="de-DE" dirty="0" err="1"/>
              <a:t>examined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followed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pairwise</a:t>
            </a:r>
            <a:r>
              <a:rPr lang="de-DE" dirty="0"/>
              <a:t> t-test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pooled</a:t>
            </a:r>
            <a:r>
              <a:rPr lang="de-DE" dirty="0"/>
              <a:t> </a:t>
            </a:r>
            <a:r>
              <a:rPr lang="de-DE" dirty="0" err="1"/>
              <a:t>sd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0035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245789" y="5620963"/>
            <a:ext cx="89249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In </a:t>
            </a:r>
            <a:r>
              <a:rPr lang="de-DE" sz="1600" dirty="0" err="1"/>
              <a:t>these</a:t>
            </a:r>
            <a:r>
              <a:rPr lang="de-DE" sz="1600" dirty="0"/>
              <a:t> </a:t>
            </a:r>
            <a:r>
              <a:rPr lang="de-DE" sz="1600" dirty="0" err="1"/>
              <a:t>cell</a:t>
            </a:r>
            <a:r>
              <a:rPr lang="de-DE" sz="1600" dirty="0"/>
              <a:t> </a:t>
            </a:r>
            <a:r>
              <a:rPr lang="de-DE" sz="1600" dirty="0" err="1"/>
              <a:t>lines</a:t>
            </a:r>
            <a:r>
              <a:rPr lang="de-DE" sz="1600" dirty="0"/>
              <a:t>, </a:t>
            </a:r>
            <a:r>
              <a:rPr lang="de-DE" sz="1600" dirty="0" err="1"/>
              <a:t>there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a </a:t>
            </a:r>
            <a:r>
              <a:rPr lang="de-DE" sz="1600" dirty="0" err="1"/>
              <a:t>general</a:t>
            </a:r>
            <a:r>
              <a:rPr lang="de-DE" sz="1600" dirty="0"/>
              <a:t> </a:t>
            </a:r>
            <a:r>
              <a:rPr lang="de-DE" sz="1600" dirty="0" err="1"/>
              <a:t>irradiation</a:t>
            </a:r>
            <a:r>
              <a:rPr lang="de-DE" sz="1600" dirty="0"/>
              <a:t> </a:t>
            </a:r>
            <a:r>
              <a:rPr lang="de-DE" sz="1600" dirty="0" err="1"/>
              <a:t>effect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Shown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fdr-adjusted</a:t>
            </a:r>
            <a:r>
              <a:rPr lang="de-DE" sz="1600" dirty="0"/>
              <a:t> p-</a:t>
            </a:r>
            <a:r>
              <a:rPr lang="de-DE" sz="1600" dirty="0" err="1"/>
              <a:t>values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ANOVA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Comparisons</a:t>
            </a:r>
            <a:r>
              <a:rPr lang="de-DE" sz="1600" dirty="0"/>
              <a:t> </a:t>
            </a:r>
            <a:r>
              <a:rPr lang="de-DE" sz="1600" dirty="0" err="1"/>
              <a:t>between</a:t>
            </a:r>
            <a:r>
              <a:rPr lang="de-DE" sz="1600" dirty="0"/>
              <a:t> </a:t>
            </a:r>
            <a:r>
              <a:rPr lang="de-DE" sz="1600" dirty="0" err="1"/>
              <a:t>groups</a:t>
            </a:r>
            <a:r>
              <a:rPr lang="de-DE" sz="1600" dirty="0"/>
              <a:t> </a:t>
            </a:r>
            <a:r>
              <a:rPr lang="de-DE" sz="1600" dirty="0" err="1"/>
              <a:t>were</a:t>
            </a:r>
            <a:r>
              <a:rPr lang="de-DE" sz="1600" dirty="0"/>
              <a:t> </a:t>
            </a:r>
            <a:r>
              <a:rPr lang="de-DE" sz="1600" dirty="0" err="1"/>
              <a:t>calculated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post-hoc </a:t>
            </a:r>
            <a:r>
              <a:rPr lang="de-DE" sz="1600" dirty="0" err="1"/>
              <a:t>pairwise</a:t>
            </a:r>
            <a:r>
              <a:rPr lang="de-DE" sz="1600" dirty="0"/>
              <a:t> t-test </a:t>
            </a:r>
            <a:r>
              <a:rPr lang="de-DE" sz="1600" dirty="0" err="1"/>
              <a:t>without</a:t>
            </a:r>
            <a:r>
              <a:rPr lang="de-DE" sz="1600" dirty="0"/>
              <a:t> </a:t>
            </a:r>
            <a:r>
              <a:rPr lang="de-DE" sz="1600" dirty="0" err="1"/>
              <a:t>pooled</a:t>
            </a:r>
            <a:r>
              <a:rPr lang="de-DE" sz="1600" dirty="0"/>
              <a:t> </a:t>
            </a:r>
            <a:r>
              <a:rPr lang="de-DE" sz="1600" dirty="0" err="1"/>
              <a:t>sd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Shown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ANOVA p-</a:t>
            </a:r>
            <a:r>
              <a:rPr lang="de-DE" sz="1600" dirty="0" err="1"/>
              <a:t>value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main</a:t>
            </a:r>
            <a:r>
              <a:rPr lang="de-DE" sz="1600" dirty="0"/>
              <a:t> </a:t>
            </a:r>
            <a:r>
              <a:rPr lang="de-DE" sz="1600" dirty="0" err="1"/>
              <a:t>effect</a:t>
            </a:r>
            <a:r>
              <a:rPr lang="de-DE" sz="1600" dirty="0"/>
              <a:t> Irradiation</a:t>
            </a:r>
            <a:endParaRPr lang="en-GB" sz="1600" dirty="0"/>
          </a:p>
        </p:txBody>
      </p:sp>
      <p:grpSp>
        <p:nvGrpSpPr>
          <p:cNvPr id="18" name="Gruppieren 17"/>
          <p:cNvGrpSpPr/>
          <p:nvPr/>
        </p:nvGrpSpPr>
        <p:grpSpPr>
          <a:xfrm>
            <a:off x="0" y="134563"/>
            <a:ext cx="9182100" cy="5486400"/>
            <a:chOff x="0" y="259773"/>
            <a:chExt cx="9182100" cy="5486400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9773"/>
              <a:ext cx="9144000" cy="5486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feld 5"/>
                <p:cNvSpPr txBox="1"/>
                <p:nvPr/>
              </p:nvSpPr>
              <p:spPr>
                <a:xfrm>
                  <a:off x="481049" y="532270"/>
                  <a:ext cx="2730704" cy="220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Anova,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sz="8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de-DE" sz="800" b="0" i="1" smtClean="0">
                              <a:latin typeface="Cambria Math" panose="02040503050406030204" pitchFamily="18" charset="0"/>
                            </a:rPr>
                            <m:t>29</m:t>
                          </m:r>
                        </m:sub>
                      </m:sSub>
                    </m:oMath>
                  </a14:m>
                  <a:r>
                    <a:rPr lang="de-DE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= 5.81, p = 0.0468</a:t>
                  </a:r>
                  <a:endParaRPr lang="en-GB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feld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049" y="532270"/>
                  <a:ext cx="2730704" cy="220958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feld 6"/>
                <p:cNvSpPr txBox="1"/>
                <p:nvPr/>
              </p:nvSpPr>
              <p:spPr>
                <a:xfrm>
                  <a:off x="3447172" y="532270"/>
                  <a:ext cx="2730704" cy="220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Anova,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sz="8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de-DE" sz="800" b="0" i="1" smtClean="0">
                              <a:latin typeface="Cambria Math" panose="02040503050406030204" pitchFamily="18" charset="0"/>
                            </a:rPr>
                            <m:t>29</m:t>
                          </m:r>
                        </m:sub>
                      </m:sSub>
                    </m:oMath>
                  </a14:m>
                  <a:r>
                    <a:rPr lang="de-DE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= 11.0, p = 0.0054</a:t>
                  </a:r>
                  <a:endParaRPr lang="en-GB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Textfeld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7172" y="532270"/>
                  <a:ext cx="2730704" cy="220958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feld 7"/>
                <p:cNvSpPr txBox="1"/>
                <p:nvPr/>
              </p:nvSpPr>
              <p:spPr>
                <a:xfrm>
                  <a:off x="6441871" y="532270"/>
                  <a:ext cx="2730704" cy="220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Anova,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sz="8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de-DE" sz="800" b="0" i="1" smtClean="0">
                              <a:latin typeface="Cambria Math" panose="02040503050406030204" pitchFamily="18" charset="0"/>
                            </a:rPr>
                            <m:t>29</m:t>
                          </m:r>
                        </m:sub>
                      </m:sSub>
                    </m:oMath>
                  </a14:m>
                  <a:r>
                    <a:rPr lang="de-DE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= 9.88, p = 0.0104</a:t>
                  </a:r>
                  <a:endParaRPr lang="en-GB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" name="Textfeld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1871" y="532270"/>
                  <a:ext cx="2730704" cy="220958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8"/>
                <p:cNvSpPr txBox="1"/>
                <p:nvPr/>
              </p:nvSpPr>
              <p:spPr>
                <a:xfrm>
                  <a:off x="481049" y="3086645"/>
                  <a:ext cx="2730704" cy="220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Anova,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sz="8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de-DE" sz="800" b="0" i="1" smtClean="0">
                              <a:latin typeface="Cambria Math" panose="02040503050406030204" pitchFamily="18" charset="0"/>
                            </a:rPr>
                            <m:t>29</m:t>
                          </m:r>
                        </m:sub>
                      </m:sSub>
                    </m:oMath>
                  </a14:m>
                  <a:r>
                    <a:rPr lang="de-DE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= 21.2, p = 0.000253</a:t>
                  </a:r>
                  <a:endParaRPr lang="en-GB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feld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049" y="3086645"/>
                  <a:ext cx="2730704" cy="220958"/>
                </a:xfrm>
                <a:prstGeom prst="rect">
                  <a:avLst/>
                </a:prstGeom>
                <a:blipFill>
                  <a:blip r:embed="rId7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/>
                <p:cNvSpPr txBox="1"/>
                <p:nvPr/>
              </p:nvSpPr>
              <p:spPr>
                <a:xfrm>
                  <a:off x="3447172" y="3086645"/>
                  <a:ext cx="2730704" cy="220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Anova,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sz="8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de-DE" sz="800" b="0" i="1" smtClean="0">
                              <a:latin typeface="Cambria Math" panose="02040503050406030204" pitchFamily="18" charset="0"/>
                            </a:rPr>
                            <m:t>29</m:t>
                          </m:r>
                        </m:sub>
                      </m:sSub>
                    </m:oMath>
                  </a14:m>
                  <a:r>
                    <a:rPr lang="de-DE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= 14.3, p = 0.00212</a:t>
                  </a:r>
                  <a:endParaRPr lang="en-GB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feld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7172" y="3086645"/>
                  <a:ext cx="2730704" cy="220958"/>
                </a:xfrm>
                <a:prstGeom prst="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feld 10"/>
                <p:cNvSpPr txBox="1"/>
                <p:nvPr/>
              </p:nvSpPr>
              <p:spPr>
                <a:xfrm>
                  <a:off x="6451396" y="3086645"/>
                  <a:ext cx="2730704" cy="220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Anova,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sz="8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de-DE" sz="800" b="0" i="1" smtClean="0">
                              <a:latin typeface="Cambria Math" panose="02040503050406030204" pitchFamily="18" charset="0"/>
                            </a:rPr>
                            <m:t>29</m:t>
                          </m:r>
                        </m:sub>
                      </m:sSub>
                    </m:oMath>
                  </a14:m>
                  <a:r>
                    <a:rPr lang="de-DE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= 14.3, p = 0.00279</a:t>
                  </a:r>
                </a:p>
              </p:txBody>
            </p:sp>
          </mc:Choice>
          <mc:Fallback xmlns="">
            <p:sp>
              <p:nvSpPr>
                <p:cNvPr id="11" name="Textfeld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1396" y="3086645"/>
                  <a:ext cx="2730704" cy="220958"/>
                </a:xfrm>
                <a:prstGeom prst="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feld 11"/>
            <p:cNvSpPr txBox="1"/>
            <p:nvPr/>
          </p:nvSpPr>
          <p:spPr>
            <a:xfrm>
              <a:off x="2244133" y="1090312"/>
              <a:ext cx="4038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/>
                <a:t>*</a:t>
              </a:r>
              <a:endParaRPr lang="en-GB" sz="1200" b="1" dirty="0"/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5196883" y="762753"/>
              <a:ext cx="4038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/>
                <a:t>*</a:t>
              </a:r>
              <a:endParaRPr lang="en-GB" sz="1200" b="1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7701958" y="1674260"/>
              <a:ext cx="4038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/>
                <a:t>*</a:t>
              </a:r>
              <a:endParaRPr lang="en-GB" sz="1200" b="1" dirty="0"/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5153025" y="3317128"/>
              <a:ext cx="4038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/>
                <a:t>**</a:t>
              </a:r>
              <a:endParaRPr lang="en-GB" sz="1200" b="1" dirty="0"/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8201025" y="4240363"/>
              <a:ext cx="4038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/>
                <a:t>*</a:t>
              </a:r>
              <a:endParaRPr lang="en-GB" sz="1200" b="1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2705100" y="3931685"/>
              <a:ext cx="4038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/>
                <a:t>**</a:t>
              </a:r>
              <a:endParaRPr lang="en-GB" sz="1200" b="1" dirty="0"/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734258" y="3191918"/>
            <a:ext cx="1970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Masterarbeit </a:t>
            </a:r>
            <a:r>
              <a:rPr lang="de-DE" sz="1200" dirty="0" err="1">
                <a:solidFill>
                  <a:srgbClr val="FF0000"/>
                </a:solidFill>
              </a:rPr>
              <a:t>Marieke</a:t>
            </a:r>
            <a:r>
              <a:rPr lang="de-DE" sz="1200" dirty="0">
                <a:solidFill>
                  <a:srgbClr val="FF0000"/>
                </a:solidFill>
              </a:rPr>
              <a:t>: miR-205 stärker </a:t>
            </a:r>
            <a:r>
              <a:rPr lang="de-DE" sz="1200" dirty="0" err="1">
                <a:solidFill>
                  <a:srgbClr val="FF0000"/>
                </a:solidFill>
              </a:rPr>
              <a:t>methyliert</a:t>
            </a:r>
            <a:r>
              <a:rPr lang="de-DE" sz="1200" dirty="0">
                <a:solidFill>
                  <a:srgbClr val="FF0000"/>
                </a:solidFill>
              </a:rPr>
              <a:t> in Met1 und SCC-13 als in </a:t>
            </a:r>
            <a:r>
              <a:rPr lang="de-DE" sz="1200" dirty="0" err="1">
                <a:solidFill>
                  <a:srgbClr val="FF0000"/>
                </a:solidFill>
              </a:rPr>
              <a:t>HaCaT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860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qPCR</a:t>
            </a:r>
            <a:r>
              <a:rPr lang="de-DE" dirty="0"/>
              <a:t> Validierung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Methode: </a:t>
            </a:r>
            <a:r>
              <a:rPr lang="de-DE" dirty="0" err="1"/>
              <a:t>Vandesompele</a:t>
            </a:r>
            <a:r>
              <a:rPr lang="de-DE" dirty="0"/>
              <a:t> (</a:t>
            </a:r>
            <a:r>
              <a:rPr lang="el-GR" dirty="0"/>
              <a:t>ΔΔ</a:t>
            </a:r>
            <a:r>
              <a:rPr lang="de-DE" dirty="0"/>
              <a:t>Ct) </a:t>
            </a:r>
            <a:r>
              <a:rPr lang="de-DE" dirty="0">
                <a:sym typeface="Wingdings" panose="05000000000000000000" pitchFamily="2" charset="2"/>
              </a:rPr>
              <a:t> Ergebnis sind log-</a:t>
            </a:r>
            <a:r>
              <a:rPr lang="de-DE" dirty="0" err="1">
                <a:sym typeface="Wingdings" panose="05000000000000000000" pitchFamily="2" charset="2"/>
              </a:rPr>
              <a:t>Fold</a:t>
            </a:r>
            <a:r>
              <a:rPr lang="de-DE" dirty="0">
                <a:sym typeface="Wingdings" panose="05000000000000000000" pitchFamily="2" charset="2"/>
              </a:rPr>
              <a:t>-</a:t>
            </a:r>
            <a:r>
              <a:rPr lang="de-DE" dirty="0" err="1">
                <a:sym typeface="Wingdings" panose="05000000000000000000" pitchFamily="2" charset="2"/>
              </a:rPr>
              <a:t>Changes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 err="1">
                <a:sym typeface="Wingdings" panose="05000000000000000000" pitchFamily="2" charset="2"/>
              </a:rPr>
              <a:t>One</a:t>
            </a:r>
            <a:r>
              <a:rPr lang="de-DE" dirty="0">
                <a:sym typeface="Wingdings" panose="05000000000000000000" pitchFamily="2" charset="2"/>
              </a:rPr>
              <a:t>-sample t-test</a:t>
            </a:r>
          </a:p>
          <a:p>
            <a:r>
              <a:rPr lang="de-DE" dirty="0">
                <a:sym typeface="Wingdings" panose="05000000000000000000" pitchFamily="2" charset="2"/>
              </a:rPr>
              <a:t>Und Mittelwert + ci angeben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63281" t="14074" r="13281" b="8888"/>
          <a:stretch/>
        </p:blipFill>
        <p:spPr>
          <a:xfrm>
            <a:off x="5946073" y="3863181"/>
            <a:ext cx="2740727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35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7B6E04F-326C-4D7F-8D93-B6D53B852CBC}"/>
              </a:ext>
            </a:extLst>
          </p:cNvPr>
          <p:cNvGrpSpPr/>
          <p:nvPr/>
        </p:nvGrpSpPr>
        <p:grpSpPr>
          <a:xfrm>
            <a:off x="457191" y="538675"/>
            <a:ext cx="8229617" cy="5780650"/>
            <a:chOff x="570705" y="433382"/>
            <a:chExt cx="8229617" cy="578065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10894213-38F6-47C6-B5A2-E3359F65EA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27"/>
            <a:stretch/>
          </p:blipFill>
          <p:spPr>
            <a:xfrm>
              <a:off x="570705" y="433382"/>
              <a:ext cx="8229617" cy="5007565"/>
            </a:xfrm>
            <a:prstGeom prst="rect">
              <a:avLst/>
            </a:prstGeom>
          </p:spPr>
        </p:pic>
        <p:grpSp>
          <p:nvGrpSpPr>
            <p:cNvPr id="8" name="Gruppieren 7"/>
            <p:cNvGrpSpPr/>
            <p:nvPr/>
          </p:nvGrpSpPr>
          <p:grpSpPr>
            <a:xfrm>
              <a:off x="1080783" y="607168"/>
              <a:ext cx="7035441" cy="5606864"/>
              <a:chOff x="1063027" y="660434"/>
              <a:chExt cx="7035441" cy="5606864"/>
            </a:xfrm>
          </p:grpSpPr>
          <p:pic>
            <p:nvPicPr>
              <p:cNvPr id="7" name="Grafik 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96" t="91886" r="21893" b="1479"/>
              <a:stretch/>
            </p:blipFill>
            <p:spPr>
              <a:xfrm>
                <a:off x="2634068" y="5492085"/>
                <a:ext cx="4296759" cy="364021"/>
              </a:xfrm>
              <a:prstGeom prst="rect">
                <a:avLst/>
              </a:prstGeom>
            </p:spPr>
          </p:pic>
          <p:cxnSp>
            <p:nvCxnSpPr>
              <p:cNvPr id="96" name="Gerade Verbindung mit Pfeil 95"/>
              <p:cNvCxnSpPr/>
              <p:nvPr/>
            </p:nvCxnSpPr>
            <p:spPr>
              <a:xfrm flipV="1">
                <a:off x="6463522" y="1164956"/>
                <a:ext cx="0" cy="144000"/>
              </a:xfrm>
              <a:prstGeom prst="straightConnector1">
                <a:avLst/>
              </a:prstGeom>
              <a:ln w="6350" cap="rnd" cmpd="sng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 Verbindung mit Pfeil 97"/>
              <p:cNvCxnSpPr/>
              <p:nvPr/>
            </p:nvCxnSpPr>
            <p:spPr>
              <a:xfrm flipV="1">
                <a:off x="3841600" y="3022330"/>
                <a:ext cx="0" cy="144000"/>
              </a:xfrm>
              <a:prstGeom prst="straightConnector1">
                <a:avLst/>
              </a:prstGeom>
              <a:ln w="6350" cap="rnd" cmpd="sng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Gerade Verbindung mit Pfeil 99"/>
              <p:cNvCxnSpPr/>
              <p:nvPr/>
            </p:nvCxnSpPr>
            <p:spPr>
              <a:xfrm>
                <a:off x="4163862" y="3154238"/>
                <a:ext cx="0" cy="144000"/>
              </a:xfrm>
              <a:prstGeom prst="straightConnector1">
                <a:avLst/>
              </a:prstGeom>
              <a:ln w="6350" cap="rnd" cmpd="sng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 Verbindung mit Pfeil 105"/>
              <p:cNvCxnSpPr/>
              <p:nvPr/>
            </p:nvCxnSpPr>
            <p:spPr>
              <a:xfrm flipV="1">
                <a:off x="5864703" y="791589"/>
                <a:ext cx="0" cy="144000"/>
              </a:xfrm>
              <a:prstGeom prst="straightConnector1">
                <a:avLst/>
              </a:prstGeom>
              <a:ln w="6350" cap="rnd" cmpd="sng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Raute 107"/>
              <p:cNvSpPr/>
              <p:nvPr/>
            </p:nvSpPr>
            <p:spPr>
              <a:xfrm>
                <a:off x="3550109" y="5898998"/>
                <a:ext cx="136526" cy="139694"/>
              </a:xfrm>
              <a:prstGeom prst="diamond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9" name="Rechteck 108"/>
              <p:cNvSpPr/>
              <p:nvPr/>
            </p:nvSpPr>
            <p:spPr>
              <a:xfrm>
                <a:off x="2809677" y="5530698"/>
                <a:ext cx="4076700" cy="73660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2" name="Textfeld 111"/>
              <p:cNvSpPr txBox="1"/>
              <p:nvPr/>
            </p:nvSpPr>
            <p:spPr>
              <a:xfrm>
                <a:off x="2765227" y="5924534"/>
                <a:ext cx="118202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FirePlex</a:t>
                </a:r>
                <a:r>
                  <a:rPr lang="de-DE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endParaRPr lang="en-GB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3" name="Gerade Verbindung mit Pfeil 112"/>
              <p:cNvCxnSpPr/>
              <p:nvPr/>
            </p:nvCxnSpPr>
            <p:spPr>
              <a:xfrm flipV="1">
                <a:off x="3558047" y="6055339"/>
                <a:ext cx="0" cy="144000"/>
              </a:xfrm>
              <a:prstGeom prst="straightConnector1">
                <a:avLst/>
              </a:prstGeom>
              <a:ln w="6350" cap="rnd" cmpd="sng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Gerade Verbindung mit Pfeil 113"/>
              <p:cNvCxnSpPr/>
              <p:nvPr/>
            </p:nvCxnSpPr>
            <p:spPr>
              <a:xfrm>
                <a:off x="3618372" y="6106765"/>
                <a:ext cx="0" cy="144000"/>
              </a:xfrm>
              <a:prstGeom prst="straightConnector1">
                <a:avLst/>
              </a:prstGeom>
              <a:ln w="6350" cap="rnd" cmpd="sng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Textfeld 114"/>
              <p:cNvSpPr txBox="1"/>
              <p:nvPr/>
            </p:nvSpPr>
            <p:spPr>
              <a:xfrm>
                <a:off x="3686635" y="5834306"/>
                <a:ext cx="12854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/>
                  <a:t>|</a:t>
                </a:r>
                <a:r>
                  <a:rPr lang="de-DE" sz="1100">
                    <a:latin typeface="Arial" panose="020B0604020202020204" pitchFamily="34" charset="0"/>
                    <a:cs typeface="Arial" panose="020B0604020202020204" pitchFamily="34" charset="0"/>
                  </a:rPr>
                  <a:t>log2-FC</a:t>
                </a:r>
                <a:r>
                  <a:rPr lang="en-GB" sz="1100"/>
                  <a:t>|</a:t>
                </a:r>
                <a:r>
                  <a:rPr lang="de-DE" sz="1100">
                    <a:latin typeface="Arial" panose="020B0604020202020204" pitchFamily="34" charset="0"/>
                    <a:cs typeface="Arial" panose="020B0604020202020204" pitchFamily="34" charset="0"/>
                  </a:rPr>
                  <a:t> ≤ 2</a:t>
                </a:r>
                <a:endParaRPr lang="en-GB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Textfeld 115"/>
              <p:cNvSpPr txBox="1"/>
              <p:nvPr/>
            </p:nvSpPr>
            <p:spPr>
              <a:xfrm>
                <a:off x="3686954" y="6005688"/>
                <a:ext cx="128541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dirty="0"/>
                  <a:t>|</a:t>
                </a:r>
                <a:r>
                  <a:rPr lang="de-DE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log2-FC</a:t>
                </a:r>
                <a:r>
                  <a:rPr lang="en-GB" sz="1100" dirty="0"/>
                  <a:t>|</a:t>
                </a:r>
                <a:r>
                  <a:rPr lang="de-DE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&gt; 2</a:t>
                </a:r>
                <a:endParaRPr lang="en-GB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" name="Textfeld 1"/>
              <p:cNvSpPr txBox="1"/>
              <p:nvPr/>
            </p:nvSpPr>
            <p:spPr>
              <a:xfrm>
                <a:off x="7457321" y="949149"/>
                <a:ext cx="3282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*</a:t>
                </a:r>
                <a:endParaRPr lang="en-GB" sz="1400" dirty="0"/>
              </a:p>
            </p:txBody>
          </p:sp>
          <p:sp>
            <p:nvSpPr>
              <p:cNvPr id="21" name="Textfeld 20"/>
              <p:cNvSpPr txBox="1"/>
              <p:nvPr/>
            </p:nvSpPr>
            <p:spPr>
              <a:xfrm>
                <a:off x="7770221" y="1039006"/>
                <a:ext cx="3282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*</a:t>
                </a:r>
                <a:endParaRPr lang="en-GB" sz="1400" dirty="0"/>
              </a:p>
            </p:txBody>
          </p:sp>
          <p:sp>
            <p:nvSpPr>
              <p:cNvPr id="22" name="Textfeld 21"/>
              <p:cNvSpPr txBox="1"/>
              <p:nvPr/>
            </p:nvSpPr>
            <p:spPr>
              <a:xfrm>
                <a:off x="1606779" y="2552603"/>
                <a:ext cx="4811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***</a:t>
                </a:r>
                <a:endParaRPr lang="en-GB" sz="1400" dirty="0"/>
              </a:p>
            </p:txBody>
          </p:sp>
          <p:sp>
            <p:nvSpPr>
              <p:cNvPr id="26" name="Textfeld 25"/>
              <p:cNvSpPr txBox="1"/>
              <p:nvPr/>
            </p:nvSpPr>
            <p:spPr>
              <a:xfrm>
                <a:off x="3717426" y="3350491"/>
                <a:ext cx="557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*</a:t>
                </a:r>
                <a:endParaRPr lang="en-GB" sz="1400" dirty="0"/>
              </a:p>
            </p:txBody>
          </p:sp>
          <p:sp>
            <p:nvSpPr>
              <p:cNvPr id="27" name="Textfeld 26"/>
              <p:cNvSpPr txBox="1"/>
              <p:nvPr/>
            </p:nvSpPr>
            <p:spPr>
              <a:xfrm>
                <a:off x="4335692" y="2364543"/>
                <a:ext cx="557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*</a:t>
                </a:r>
                <a:endParaRPr lang="en-GB" sz="1400" dirty="0"/>
              </a:p>
            </p:txBody>
          </p:sp>
          <p:sp>
            <p:nvSpPr>
              <p:cNvPr id="28" name="Textfeld 27"/>
              <p:cNvSpPr txBox="1"/>
              <p:nvPr/>
            </p:nvSpPr>
            <p:spPr>
              <a:xfrm>
                <a:off x="1602969" y="4800333"/>
                <a:ext cx="4811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***</a:t>
                </a:r>
                <a:endParaRPr lang="en-GB" sz="1400" dirty="0"/>
              </a:p>
            </p:txBody>
          </p:sp>
          <p:sp>
            <p:nvSpPr>
              <p:cNvPr id="29" name="Textfeld 28"/>
              <p:cNvSpPr txBox="1"/>
              <p:nvPr/>
            </p:nvSpPr>
            <p:spPr>
              <a:xfrm>
                <a:off x="1063027" y="4779393"/>
                <a:ext cx="4811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*</a:t>
                </a:r>
                <a:endParaRPr lang="en-GB" sz="1400" dirty="0"/>
              </a:p>
            </p:txBody>
          </p:sp>
          <p:sp>
            <p:nvSpPr>
              <p:cNvPr id="30" name="Textfeld 29"/>
              <p:cNvSpPr txBox="1"/>
              <p:nvPr/>
            </p:nvSpPr>
            <p:spPr>
              <a:xfrm>
                <a:off x="1995177" y="5158436"/>
                <a:ext cx="4811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*</a:t>
                </a:r>
                <a:endParaRPr lang="en-GB" sz="1400" dirty="0"/>
              </a:p>
            </p:txBody>
          </p:sp>
          <p:sp>
            <p:nvSpPr>
              <p:cNvPr id="31" name="Textfeld 30"/>
              <p:cNvSpPr txBox="1"/>
              <p:nvPr/>
            </p:nvSpPr>
            <p:spPr>
              <a:xfrm>
                <a:off x="5375670" y="949148"/>
                <a:ext cx="4811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**</a:t>
                </a:r>
                <a:endParaRPr lang="en-GB" sz="1400" dirty="0"/>
              </a:p>
            </p:txBody>
          </p:sp>
          <p:sp>
            <p:nvSpPr>
              <p:cNvPr id="33" name="Textfeld 32"/>
              <p:cNvSpPr txBox="1"/>
              <p:nvPr/>
            </p:nvSpPr>
            <p:spPr>
              <a:xfrm>
                <a:off x="5671364" y="660434"/>
                <a:ext cx="4811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/>
                  <a:t>***</a:t>
                </a:r>
                <a:endParaRPr lang="en-GB" sz="1200" dirty="0"/>
              </a:p>
            </p:txBody>
          </p:sp>
          <p:sp>
            <p:nvSpPr>
              <p:cNvPr id="37" name="Textfeld 36"/>
              <p:cNvSpPr txBox="1"/>
              <p:nvPr/>
            </p:nvSpPr>
            <p:spPr>
              <a:xfrm>
                <a:off x="3095028" y="695092"/>
                <a:ext cx="2748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*</a:t>
                </a:r>
              </a:p>
              <a:p>
                <a:endParaRPr lang="en-GB" sz="1400" dirty="0"/>
              </a:p>
            </p:txBody>
          </p:sp>
          <p:sp>
            <p:nvSpPr>
              <p:cNvPr id="38" name="Textfeld 37"/>
              <p:cNvSpPr txBox="1"/>
              <p:nvPr/>
            </p:nvSpPr>
            <p:spPr>
              <a:xfrm>
                <a:off x="1375041" y="974294"/>
                <a:ext cx="2748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*</a:t>
                </a:r>
              </a:p>
              <a:p>
                <a:endParaRPr lang="en-GB" sz="1400" dirty="0"/>
              </a:p>
            </p:txBody>
          </p:sp>
          <p:sp>
            <p:nvSpPr>
              <p:cNvPr id="39" name="Textfeld 38"/>
              <p:cNvSpPr txBox="1"/>
              <p:nvPr/>
            </p:nvSpPr>
            <p:spPr>
              <a:xfrm>
                <a:off x="1685957" y="1574369"/>
                <a:ext cx="2748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*</a:t>
                </a:r>
              </a:p>
              <a:p>
                <a:endParaRPr lang="en-GB" sz="1400" dirty="0"/>
              </a:p>
            </p:txBody>
          </p:sp>
        </p:grp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91847D02-1C2A-4400-B4B1-3E4680922FE8}"/>
                </a:ext>
              </a:extLst>
            </p:cNvPr>
            <p:cNvSpPr txBox="1"/>
            <p:nvPr/>
          </p:nvSpPr>
          <p:spPr>
            <a:xfrm>
              <a:off x="6067219" y="925527"/>
              <a:ext cx="524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*</a:t>
              </a:r>
              <a:endParaRPr lang="en-GB" sz="1400" dirty="0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DA1D5329-5ADB-42B7-970B-1EA62B42CCA8}"/>
                </a:ext>
              </a:extLst>
            </p:cNvPr>
            <p:cNvSpPr txBox="1"/>
            <p:nvPr/>
          </p:nvSpPr>
          <p:spPr>
            <a:xfrm>
              <a:off x="3282503" y="2316227"/>
              <a:ext cx="5578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****</a:t>
              </a:r>
              <a:endParaRPr lang="en-GB" sz="1400" dirty="0"/>
            </a:p>
          </p:txBody>
        </p:sp>
      </p:grpSp>
      <p:sp>
        <p:nvSpPr>
          <p:cNvPr id="3" name="Textfeld 2"/>
          <p:cNvSpPr txBox="1"/>
          <p:nvPr/>
        </p:nvSpPr>
        <p:spPr>
          <a:xfrm>
            <a:off x="42442" y="6468907"/>
            <a:ext cx="364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Jco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palette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different </a:t>
            </a:r>
            <a:r>
              <a:rPr lang="de-DE" dirty="0" err="1">
                <a:solidFill>
                  <a:srgbClr val="FF0000"/>
                </a:solidFill>
              </a:rPr>
              <a:t>cell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lines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461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454826" y="535464"/>
            <a:ext cx="8229617" cy="5783861"/>
            <a:chOff x="454826" y="535464"/>
            <a:chExt cx="8229617" cy="5783861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08"/>
            <a:stretch/>
          </p:blipFill>
          <p:spPr>
            <a:xfrm>
              <a:off x="454826" y="535464"/>
              <a:ext cx="8229617" cy="4964749"/>
            </a:xfrm>
            <a:prstGeom prst="rect">
              <a:avLst/>
            </a:prstGeom>
          </p:spPr>
        </p:pic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17B6E04F-326C-4D7F-8D93-B6D53B852CBC}"/>
                </a:ext>
              </a:extLst>
            </p:cNvPr>
            <p:cNvGrpSpPr/>
            <p:nvPr/>
          </p:nvGrpSpPr>
          <p:grpSpPr>
            <a:xfrm>
              <a:off x="967269" y="712461"/>
              <a:ext cx="7035441" cy="5606864"/>
              <a:chOff x="1080783" y="607168"/>
              <a:chExt cx="7035441" cy="5606864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1080783" y="607168"/>
                <a:ext cx="7035441" cy="5606864"/>
                <a:chOff x="1063027" y="660434"/>
                <a:chExt cx="7035441" cy="5606864"/>
              </a:xfrm>
            </p:grpSpPr>
            <p:pic>
              <p:nvPicPr>
                <p:cNvPr id="7" name="Grafik 6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896" t="91886" r="21893" b="1479"/>
                <a:stretch/>
              </p:blipFill>
              <p:spPr>
                <a:xfrm>
                  <a:off x="2634068" y="5492085"/>
                  <a:ext cx="4296759" cy="364021"/>
                </a:xfrm>
                <a:prstGeom prst="rect">
                  <a:avLst/>
                </a:prstGeom>
              </p:spPr>
            </p:pic>
            <p:cxnSp>
              <p:nvCxnSpPr>
                <p:cNvPr id="96" name="Gerade Verbindung mit Pfeil 95"/>
                <p:cNvCxnSpPr/>
                <p:nvPr/>
              </p:nvCxnSpPr>
              <p:spPr>
                <a:xfrm flipV="1">
                  <a:off x="6463522" y="1164956"/>
                  <a:ext cx="0" cy="144000"/>
                </a:xfrm>
                <a:prstGeom prst="straightConnector1">
                  <a:avLst/>
                </a:prstGeom>
                <a:ln w="6350" cap="rnd" cmpd="sng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Gerade Verbindung mit Pfeil 97"/>
                <p:cNvCxnSpPr/>
                <p:nvPr/>
              </p:nvCxnSpPr>
              <p:spPr>
                <a:xfrm flipV="1">
                  <a:off x="3841600" y="3022330"/>
                  <a:ext cx="0" cy="144000"/>
                </a:xfrm>
                <a:prstGeom prst="straightConnector1">
                  <a:avLst/>
                </a:prstGeom>
                <a:ln w="6350" cap="rnd" cmpd="sng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Gerade Verbindung mit Pfeil 99"/>
                <p:cNvCxnSpPr/>
                <p:nvPr/>
              </p:nvCxnSpPr>
              <p:spPr>
                <a:xfrm>
                  <a:off x="4163862" y="3154238"/>
                  <a:ext cx="0" cy="144000"/>
                </a:xfrm>
                <a:prstGeom prst="straightConnector1">
                  <a:avLst/>
                </a:prstGeom>
                <a:ln w="6350" cap="rnd" cmpd="sng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Gerade Verbindung mit Pfeil 105"/>
                <p:cNvCxnSpPr/>
                <p:nvPr/>
              </p:nvCxnSpPr>
              <p:spPr>
                <a:xfrm flipV="1">
                  <a:off x="5864703" y="791589"/>
                  <a:ext cx="0" cy="144000"/>
                </a:xfrm>
                <a:prstGeom prst="straightConnector1">
                  <a:avLst/>
                </a:prstGeom>
                <a:ln w="6350" cap="rnd" cmpd="sng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Raute 107"/>
                <p:cNvSpPr/>
                <p:nvPr/>
              </p:nvSpPr>
              <p:spPr>
                <a:xfrm>
                  <a:off x="3550109" y="5898998"/>
                  <a:ext cx="136526" cy="139694"/>
                </a:xfrm>
                <a:prstGeom prst="diamond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9" name="Rechteck 108"/>
                <p:cNvSpPr/>
                <p:nvPr/>
              </p:nvSpPr>
              <p:spPr>
                <a:xfrm>
                  <a:off x="2809677" y="5530698"/>
                  <a:ext cx="4076700" cy="73660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2" name="Textfeld 111"/>
                <p:cNvSpPr txBox="1"/>
                <p:nvPr/>
              </p:nvSpPr>
              <p:spPr>
                <a:xfrm>
                  <a:off x="2765227" y="5924534"/>
                  <a:ext cx="118202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1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FirePlex</a:t>
                  </a:r>
                  <a:r>
                    <a:rPr lang="de-DE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endParaRPr lang="en-GB" sz="11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13" name="Gerade Verbindung mit Pfeil 112"/>
                <p:cNvCxnSpPr/>
                <p:nvPr/>
              </p:nvCxnSpPr>
              <p:spPr>
                <a:xfrm flipV="1">
                  <a:off x="3558047" y="6055339"/>
                  <a:ext cx="0" cy="144000"/>
                </a:xfrm>
                <a:prstGeom prst="straightConnector1">
                  <a:avLst/>
                </a:prstGeom>
                <a:ln w="6350" cap="rnd" cmpd="sng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Gerade Verbindung mit Pfeil 113"/>
                <p:cNvCxnSpPr/>
                <p:nvPr/>
              </p:nvCxnSpPr>
              <p:spPr>
                <a:xfrm>
                  <a:off x="3618372" y="6106765"/>
                  <a:ext cx="0" cy="144000"/>
                </a:xfrm>
                <a:prstGeom prst="straightConnector1">
                  <a:avLst/>
                </a:prstGeom>
                <a:ln w="6350" cap="rnd" cmpd="sng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" name="Textfeld 114"/>
                <p:cNvSpPr txBox="1"/>
                <p:nvPr/>
              </p:nvSpPr>
              <p:spPr>
                <a:xfrm>
                  <a:off x="3686635" y="5834306"/>
                  <a:ext cx="128541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100"/>
                    <a:t>|</a:t>
                  </a:r>
                  <a:r>
                    <a:rPr lang="de-DE" sz="1100">
                      <a:latin typeface="Arial" panose="020B0604020202020204" pitchFamily="34" charset="0"/>
                      <a:cs typeface="Arial" panose="020B0604020202020204" pitchFamily="34" charset="0"/>
                    </a:rPr>
                    <a:t>log2-FC</a:t>
                  </a:r>
                  <a:r>
                    <a:rPr lang="en-GB" sz="1100"/>
                    <a:t>|</a:t>
                  </a:r>
                  <a:r>
                    <a:rPr lang="de-DE" sz="1100">
                      <a:latin typeface="Arial" panose="020B0604020202020204" pitchFamily="34" charset="0"/>
                      <a:cs typeface="Arial" panose="020B0604020202020204" pitchFamily="34" charset="0"/>
                    </a:rPr>
                    <a:t> ≤ 2</a:t>
                  </a:r>
                  <a:endParaRPr lang="en-GB" sz="11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" name="Textfeld 115"/>
                <p:cNvSpPr txBox="1"/>
                <p:nvPr/>
              </p:nvSpPr>
              <p:spPr>
                <a:xfrm>
                  <a:off x="3686954" y="6005688"/>
                  <a:ext cx="128541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100" dirty="0"/>
                    <a:t>|</a:t>
                  </a:r>
                  <a:r>
                    <a:rPr lang="de-DE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log2-FC</a:t>
                  </a:r>
                  <a:r>
                    <a:rPr lang="en-GB" sz="1100" dirty="0"/>
                    <a:t>|</a:t>
                  </a:r>
                  <a:r>
                    <a:rPr lang="de-DE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&gt; 2</a:t>
                  </a:r>
                  <a:endParaRPr lang="en-GB" sz="11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" name="Textfeld 1"/>
                <p:cNvSpPr txBox="1"/>
                <p:nvPr/>
              </p:nvSpPr>
              <p:spPr>
                <a:xfrm>
                  <a:off x="7457321" y="949149"/>
                  <a:ext cx="32824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*</a:t>
                  </a:r>
                  <a:endParaRPr lang="en-GB" sz="1400" dirty="0"/>
                </a:p>
              </p:txBody>
            </p:sp>
            <p:sp>
              <p:nvSpPr>
                <p:cNvPr id="21" name="Textfeld 20"/>
                <p:cNvSpPr txBox="1"/>
                <p:nvPr/>
              </p:nvSpPr>
              <p:spPr>
                <a:xfrm>
                  <a:off x="7770221" y="1039006"/>
                  <a:ext cx="32824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*</a:t>
                  </a:r>
                  <a:endParaRPr lang="en-GB" sz="1400" dirty="0"/>
                </a:p>
              </p:txBody>
            </p:sp>
            <p:sp>
              <p:nvSpPr>
                <p:cNvPr id="22" name="Textfeld 21"/>
                <p:cNvSpPr txBox="1"/>
                <p:nvPr/>
              </p:nvSpPr>
              <p:spPr>
                <a:xfrm>
                  <a:off x="1606779" y="2552603"/>
                  <a:ext cx="4811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***</a:t>
                  </a:r>
                  <a:endParaRPr lang="en-GB" sz="1400" dirty="0"/>
                </a:p>
              </p:txBody>
            </p:sp>
            <p:sp>
              <p:nvSpPr>
                <p:cNvPr id="26" name="Textfeld 25"/>
                <p:cNvSpPr txBox="1"/>
                <p:nvPr/>
              </p:nvSpPr>
              <p:spPr>
                <a:xfrm>
                  <a:off x="3717426" y="3350491"/>
                  <a:ext cx="55780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*</a:t>
                  </a:r>
                  <a:endParaRPr lang="en-GB" sz="1400" dirty="0"/>
                </a:p>
              </p:txBody>
            </p:sp>
            <p:sp>
              <p:nvSpPr>
                <p:cNvPr id="27" name="Textfeld 26"/>
                <p:cNvSpPr txBox="1"/>
                <p:nvPr/>
              </p:nvSpPr>
              <p:spPr>
                <a:xfrm>
                  <a:off x="4335692" y="2364543"/>
                  <a:ext cx="55780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*</a:t>
                  </a:r>
                  <a:endParaRPr lang="en-GB" sz="1400" dirty="0"/>
                </a:p>
              </p:txBody>
            </p:sp>
            <p:sp>
              <p:nvSpPr>
                <p:cNvPr id="28" name="Textfeld 27"/>
                <p:cNvSpPr txBox="1"/>
                <p:nvPr/>
              </p:nvSpPr>
              <p:spPr>
                <a:xfrm>
                  <a:off x="1602969" y="4800333"/>
                  <a:ext cx="4811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***</a:t>
                  </a:r>
                  <a:endParaRPr lang="en-GB" sz="1400" dirty="0"/>
                </a:p>
              </p:txBody>
            </p:sp>
            <p:sp>
              <p:nvSpPr>
                <p:cNvPr id="29" name="Textfeld 28"/>
                <p:cNvSpPr txBox="1"/>
                <p:nvPr/>
              </p:nvSpPr>
              <p:spPr>
                <a:xfrm>
                  <a:off x="1063027" y="4766693"/>
                  <a:ext cx="4811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*</a:t>
                  </a:r>
                  <a:endParaRPr lang="en-GB" sz="1400" dirty="0"/>
                </a:p>
              </p:txBody>
            </p:sp>
            <p:sp>
              <p:nvSpPr>
                <p:cNvPr id="30" name="Textfeld 29"/>
                <p:cNvSpPr txBox="1"/>
                <p:nvPr/>
              </p:nvSpPr>
              <p:spPr>
                <a:xfrm>
                  <a:off x="1995177" y="5158436"/>
                  <a:ext cx="4811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*</a:t>
                  </a:r>
                  <a:endParaRPr lang="en-GB" sz="1400" dirty="0"/>
                </a:p>
              </p:txBody>
            </p:sp>
            <p:sp>
              <p:nvSpPr>
                <p:cNvPr id="31" name="Textfeld 30"/>
                <p:cNvSpPr txBox="1"/>
                <p:nvPr/>
              </p:nvSpPr>
              <p:spPr>
                <a:xfrm>
                  <a:off x="5375670" y="949148"/>
                  <a:ext cx="4811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**</a:t>
                  </a:r>
                  <a:endParaRPr lang="en-GB" sz="1400" dirty="0"/>
                </a:p>
              </p:txBody>
            </p:sp>
            <p:sp>
              <p:nvSpPr>
                <p:cNvPr id="33" name="Textfeld 32"/>
                <p:cNvSpPr txBox="1"/>
                <p:nvPr/>
              </p:nvSpPr>
              <p:spPr>
                <a:xfrm>
                  <a:off x="5671364" y="660434"/>
                  <a:ext cx="4811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200" dirty="0"/>
                    <a:t>***</a:t>
                  </a:r>
                  <a:endParaRPr lang="en-GB" sz="1200" dirty="0"/>
                </a:p>
              </p:txBody>
            </p:sp>
            <p:sp>
              <p:nvSpPr>
                <p:cNvPr id="37" name="Textfeld 36"/>
                <p:cNvSpPr txBox="1"/>
                <p:nvPr/>
              </p:nvSpPr>
              <p:spPr>
                <a:xfrm>
                  <a:off x="3095028" y="695092"/>
                  <a:ext cx="27480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*</a:t>
                  </a:r>
                </a:p>
                <a:p>
                  <a:endParaRPr lang="en-GB" sz="1400" dirty="0"/>
                </a:p>
              </p:txBody>
            </p:sp>
            <p:sp>
              <p:nvSpPr>
                <p:cNvPr id="38" name="Textfeld 37"/>
                <p:cNvSpPr txBox="1"/>
                <p:nvPr/>
              </p:nvSpPr>
              <p:spPr>
                <a:xfrm>
                  <a:off x="1375041" y="974294"/>
                  <a:ext cx="27480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*</a:t>
                  </a:r>
                </a:p>
                <a:p>
                  <a:endParaRPr lang="en-GB" sz="1400" dirty="0"/>
                </a:p>
              </p:txBody>
            </p:sp>
            <p:sp>
              <p:nvSpPr>
                <p:cNvPr id="39" name="Textfeld 38"/>
                <p:cNvSpPr txBox="1"/>
                <p:nvPr/>
              </p:nvSpPr>
              <p:spPr>
                <a:xfrm>
                  <a:off x="1685957" y="1574369"/>
                  <a:ext cx="27480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*</a:t>
                  </a:r>
                </a:p>
                <a:p>
                  <a:endParaRPr lang="en-GB" sz="1400" dirty="0"/>
                </a:p>
              </p:txBody>
            </p:sp>
          </p:grp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1847D02-1C2A-4400-B4B1-3E4680922FE8}"/>
                  </a:ext>
                </a:extLst>
              </p:cNvPr>
              <p:cNvSpPr txBox="1"/>
              <p:nvPr/>
            </p:nvSpPr>
            <p:spPr>
              <a:xfrm>
                <a:off x="6067219" y="925527"/>
                <a:ext cx="5240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*</a:t>
                </a:r>
                <a:endParaRPr lang="en-GB" sz="1400" dirty="0"/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A1D5329-5ADB-42B7-970B-1EA62B42CCA8}"/>
                  </a:ext>
                </a:extLst>
              </p:cNvPr>
              <p:cNvSpPr txBox="1"/>
              <p:nvPr/>
            </p:nvSpPr>
            <p:spPr>
              <a:xfrm>
                <a:off x="3282503" y="2316227"/>
                <a:ext cx="557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****</a:t>
                </a:r>
                <a:endParaRPr lang="en-GB" sz="1400" dirty="0"/>
              </a:p>
            </p:txBody>
          </p:sp>
        </p:grpSp>
        <p:pic>
          <p:nvPicPr>
            <p:cNvPr id="35" name="Grafik 3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39" t="93439" r="22647" b="2193"/>
            <a:stretch/>
          </p:blipFill>
          <p:spPr>
            <a:xfrm>
              <a:off x="3283222" y="5631242"/>
              <a:ext cx="3465750" cy="2396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0912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540983" y="280211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cSCC</a:t>
            </a:r>
            <a:r>
              <a:rPr lang="de-DE" dirty="0"/>
              <a:t> </a:t>
            </a:r>
            <a:r>
              <a:rPr lang="de-DE" dirty="0" err="1"/>
              <a:t>tissue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4027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45" y="200018"/>
            <a:ext cx="4572009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94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Pathway</a:t>
            </a:r>
            <a:r>
              <a:rPr lang="de-DE" dirty="0"/>
              <a:t> Analyse?</a:t>
            </a:r>
            <a:endParaRPr lang="en-GB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60312" t="21852" r="15417" b="9630"/>
          <a:stretch/>
        </p:blipFill>
        <p:spPr>
          <a:xfrm>
            <a:off x="88900" y="1643162"/>
            <a:ext cx="4704443" cy="373528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/>
          <a:srcRect l="60242" t="35018" r="15242" b="23117"/>
          <a:stretch/>
        </p:blipFill>
        <p:spPr>
          <a:xfrm>
            <a:off x="4793343" y="2934929"/>
            <a:ext cx="4360674" cy="209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68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60888" t="27563" r="16129" b="11649"/>
          <a:stretch/>
        </p:blipFill>
        <p:spPr>
          <a:xfrm>
            <a:off x="846755" y="524256"/>
            <a:ext cx="7592885" cy="564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24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Status 08.06.2020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12 </a:t>
            </a:r>
            <a:r>
              <a:rPr lang="de-DE" dirty="0" err="1"/>
              <a:t>miRNAs</a:t>
            </a:r>
            <a:r>
              <a:rPr lang="de-DE" dirty="0"/>
              <a:t> zu niedrig exprimiert (median &lt; 2.5)</a:t>
            </a:r>
          </a:p>
          <a:p>
            <a:pPr lvl="1"/>
            <a:r>
              <a:rPr lang="de-DE" dirty="0"/>
              <a:t>hsa-mir-9-5p   </a:t>
            </a:r>
          </a:p>
          <a:p>
            <a:pPr lvl="1"/>
            <a:r>
              <a:rPr lang="de-DE" dirty="0"/>
              <a:t>hsa-mir-125b-5p   </a:t>
            </a:r>
          </a:p>
          <a:p>
            <a:pPr lvl="1"/>
            <a:r>
              <a:rPr lang="de-DE" dirty="0"/>
              <a:t>hsa-mir-181a-3p    </a:t>
            </a:r>
          </a:p>
          <a:p>
            <a:pPr lvl="1"/>
            <a:r>
              <a:rPr lang="de-DE" dirty="0"/>
              <a:t>hsa-mir-296-5p   </a:t>
            </a:r>
          </a:p>
          <a:p>
            <a:pPr lvl="1" fontAlgn="ctr"/>
            <a:r>
              <a:rPr lang="de-DE" dirty="0" err="1"/>
              <a:t>hsa-miR</a:t>
            </a:r>
            <a:r>
              <a:rPr lang="de-DE" dirty="0"/>
              <a:t>- 101-3p</a:t>
            </a:r>
          </a:p>
          <a:p>
            <a:pPr lvl="1" fontAlgn="ctr"/>
            <a:r>
              <a:rPr lang="de-DE" dirty="0" err="1"/>
              <a:t>hsa-miR</a:t>
            </a:r>
            <a:r>
              <a:rPr lang="de-DE" dirty="0"/>
              <a:t>- 378g </a:t>
            </a:r>
          </a:p>
          <a:p>
            <a:pPr lvl="1" fontAlgn="ctr"/>
            <a:r>
              <a:rPr lang="de-DE" dirty="0" err="1"/>
              <a:t>hsa-miR</a:t>
            </a:r>
            <a:r>
              <a:rPr lang="de-DE" dirty="0"/>
              <a:t>- 382-5p</a:t>
            </a:r>
          </a:p>
          <a:p>
            <a:pPr lvl="1" fontAlgn="ctr"/>
            <a:r>
              <a:rPr lang="de-DE" dirty="0" err="1"/>
              <a:t>hsa-miR</a:t>
            </a:r>
            <a:r>
              <a:rPr lang="de-DE" dirty="0"/>
              <a:t>- 1246</a:t>
            </a:r>
          </a:p>
          <a:p>
            <a:pPr lvl="1" fontAlgn="ctr"/>
            <a:r>
              <a:rPr lang="de-DE" dirty="0" err="1"/>
              <a:t>hsa-miR</a:t>
            </a:r>
            <a:r>
              <a:rPr lang="de-DE" dirty="0"/>
              <a:t>- 4454</a:t>
            </a:r>
          </a:p>
          <a:p>
            <a:pPr lvl="1" fontAlgn="ctr"/>
            <a:r>
              <a:rPr lang="de-DE" dirty="0"/>
              <a:t>miR-378i</a:t>
            </a:r>
          </a:p>
          <a:p>
            <a:pPr lvl="1" fontAlgn="ctr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6763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2563900" y="1492620"/>
            <a:ext cx="4572009" cy="3657607"/>
            <a:chOff x="3254183" y="1564337"/>
            <a:chExt cx="4572009" cy="3657607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4183" y="1564337"/>
              <a:ext cx="4572009" cy="3657607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207" y="1721184"/>
              <a:ext cx="1440000" cy="720000"/>
            </a:xfrm>
            <a:prstGeom prst="rect">
              <a:avLst/>
            </a:prstGeom>
          </p:spPr>
        </p:pic>
      </p:grpSp>
      <p:sp>
        <p:nvSpPr>
          <p:cNvPr id="9" name="Textfeld 8"/>
          <p:cNvSpPr txBox="1"/>
          <p:nvPr/>
        </p:nvSpPr>
        <p:spPr>
          <a:xfrm>
            <a:off x="1281953" y="493059"/>
            <a:ext cx="292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KEGG </a:t>
            </a:r>
            <a:r>
              <a:rPr lang="de-DE" dirty="0" err="1"/>
              <a:t>pathways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3853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4571991" y="1653985"/>
            <a:ext cx="4572009" cy="3657607"/>
            <a:chOff x="4571991" y="1653985"/>
            <a:chExt cx="4572009" cy="3657607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991" y="1653985"/>
              <a:ext cx="4572009" cy="3657607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5053" y="2514597"/>
              <a:ext cx="1440000" cy="720000"/>
            </a:xfrm>
            <a:prstGeom prst="rect">
              <a:avLst/>
            </a:prstGeom>
          </p:spPr>
        </p:pic>
      </p:grpSp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" y="1576126"/>
            <a:ext cx="4572009" cy="365760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281953" y="493059"/>
            <a:ext cx="292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KEGG </a:t>
            </a:r>
            <a:r>
              <a:rPr lang="de-DE" dirty="0" err="1"/>
              <a:t>pathways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2752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512" y="885825"/>
            <a:ext cx="3607950" cy="505113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60312" t="21852" r="15417" b="9630"/>
          <a:stretch/>
        </p:blipFill>
        <p:spPr>
          <a:xfrm>
            <a:off x="6369388" y="1095375"/>
            <a:ext cx="2774612" cy="220301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l="60242" t="35018" r="15242" b="23117"/>
          <a:stretch/>
        </p:blipFill>
        <p:spPr>
          <a:xfrm>
            <a:off x="3742313" y="2156196"/>
            <a:ext cx="2378273" cy="1142197"/>
          </a:xfrm>
          <a:prstGeom prst="rect">
            <a:avLst/>
          </a:prstGeom>
        </p:spPr>
      </p:pic>
      <p:grpSp>
        <p:nvGrpSpPr>
          <p:cNvPr id="8" name="Gruppieren 7"/>
          <p:cNvGrpSpPr>
            <a:grpSpLocks noChangeAspect="1"/>
          </p:cNvGrpSpPr>
          <p:nvPr/>
        </p:nvGrpSpPr>
        <p:grpSpPr>
          <a:xfrm>
            <a:off x="3562437" y="3499552"/>
            <a:ext cx="2700000" cy="2160000"/>
            <a:chOff x="3254183" y="1564337"/>
            <a:chExt cx="4572009" cy="3657607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4183" y="1564337"/>
              <a:ext cx="4572009" cy="365760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207" y="1721184"/>
              <a:ext cx="1440000" cy="720000"/>
            </a:xfrm>
            <a:prstGeom prst="rect">
              <a:avLst/>
            </a:prstGeom>
          </p:spPr>
        </p:pic>
      </p:grpSp>
      <p:grpSp>
        <p:nvGrpSpPr>
          <p:cNvPr id="12" name="Gruppieren 11"/>
          <p:cNvGrpSpPr>
            <a:grpSpLocks noChangeAspect="1"/>
          </p:cNvGrpSpPr>
          <p:nvPr/>
        </p:nvGrpSpPr>
        <p:grpSpPr>
          <a:xfrm>
            <a:off x="6355765" y="3499552"/>
            <a:ext cx="2700000" cy="2160000"/>
            <a:chOff x="4571991" y="1653984"/>
            <a:chExt cx="4572009" cy="3657607"/>
          </a:xfrm>
        </p:grpSpPr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991" y="1653984"/>
              <a:ext cx="4572009" cy="3657607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5053" y="2514597"/>
              <a:ext cx="1440000" cy="720000"/>
            </a:xfrm>
            <a:prstGeom prst="rect">
              <a:avLst/>
            </a:prstGeom>
          </p:spPr>
        </p:pic>
      </p:grpSp>
      <p:sp>
        <p:nvSpPr>
          <p:cNvPr id="16" name="Textfeld 15"/>
          <p:cNvSpPr txBox="1"/>
          <p:nvPr/>
        </p:nvSpPr>
        <p:spPr>
          <a:xfrm>
            <a:off x="247650" y="542925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</a:t>
            </a:r>
            <a:endParaRPr lang="en-GB" b="1" dirty="0"/>
          </a:p>
        </p:txBody>
      </p:sp>
      <p:sp>
        <p:nvSpPr>
          <p:cNvPr id="17" name="Textfeld 16"/>
          <p:cNvSpPr txBox="1"/>
          <p:nvPr/>
        </p:nvSpPr>
        <p:spPr>
          <a:xfrm>
            <a:off x="3712739" y="1095375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</a:t>
            </a:r>
            <a:endParaRPr lang="en-GB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6519689" y="1095375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</a:t>
            </a:r>
            <a:endParaRPr lang="en-GB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3712739" y="321430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</a:t>
            </a:r>
            <a:endParaRPr lang="en-GB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6519689" y="321430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E</a:t>
            </a:r>
            <a:endParaRPr lang="en-GB" b="1" dirty="0"/>
          </a:p>
        </p:txBody>
      </p:sp>
      <p:sp>
        <p:nvSpPr>
          <p:cNvPr id="2" name="Textfeld 1"/>
          <p:cNvSpPr txBox="1"/>
          <p:nvPr/>
        </p:nvSpPr>
        <p:spPr>
          <a:xfrm>
            <a:off x="-45512" y="6088559"/>
            <a:ext cx="47103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DMD (</a:t>
            </a:r>
            <a:r>
              <a:rPr lang="de-DE" sz="1100" dirty="0" err="1"/>
              <a:t>Dystrophin</a:t>
            </a:r>
            <a:r>
              <a:rPr lang="de-DE" sz="1100" dirty="0"/>
              <a:t>): Tumor </a:t>
            </a:r>
            <a:r>
              <a:rPr lang="de-DE" sz="1100" dirty="0" err="1"/>
              <a:t>suppressor</a:t>
            </a:r>
            <a:r>
              <a:rPr lang="de-DE" sz="1100" dirty="0"/>
              <a:t> in </a:t>
            </a:r>
            <a:r>
              <a:rPr lang="de-DE" sz="1100" dirty="0" err="1"/>
              <a:t>myogenic</a:t>
            </a:r>
            <a:r>
              <a:rPr lang="de-DE" sz="1100" dirty="0"/>
              <a:t> </a:t>
            </a:r>
            <a:r>
              <a:rPr lang="de-DE" sz="1100" dirty="0" err="1"/>
              <a:t>cancers</a:t>
            </a:r>
            <a:r>
              <a:rPr lang="de-DE" sz="1100" dirty="0"/>
              <a:t>)</a:t>
            </a:r>
          </a:p>
          <a:p>
            <a:r>
              <a:rPr lang="de-DE" sz="1100" dirty="0"/>
              <a:t>E2F2: </a:t>
            </a:r>
            <a:r>
              <a:rPr lang="de-DE" sz="1100" dirty="0" err="1"/>
              <a:t>Oncogene</a:t>
            </a:r>
            <a:r>
              <a:rPr lang="de-DE" sz="1100" dirty="0"/>
              <a:t> in </a:t>
            </a:r>
            <a:r>
              <a:rPr lang="de-DE" sz="1100" dirty="0" err="1"/>
              <a:t>various</a:t>
            </a:r>
            <a:r>
              <a:rPr lang="de-DE" sz="1100" dirty="0"/>
              <a:t> </a:t>
            </a:r>
            <a:r>
              <a:rPr lang="de-DE" sz="1100" dirty="0" err="1"/>
              <a:t>cancers</a:t>
            </a:r>
            <a:endParaRPr lang="de-DE" sz="1100" dirty="0"/>
          </a:p>
          <a:p>
            <a:r>
              <a:rPr lang="de-DE" sz="1100" dirty="0"/>
              <a:t>FOXO3: </a:t>
            </a:r>
            <a:r>
              <a:rPr lang="de-DE" sz="1100" dirty="0" err="1"/>
              <a:t>tumor</a:t>
            </a:r>
            <a:r>
              <a:rPr lang="de-DE" sz="1100" dirty="0"/>
              <a:t> </a:t>
            </a:r>
            <a:r>
              <a:rPr lang="de-DE" sz="1100" dirty="0" err="1"/>
              <a:t>suppressor</a:t>
            </a:r>
            <a:r>
              <a:rPr lang="de-DE" sz="1100" dirty="0"/>
              <a:t> in </a:t>
            </a:r>
            <a:r>
              <a:rPr lang="de-DE" sz="1100" dirty="0" err="1"/>
              <a:t>various</a:t>
            </a:r>
            <a:r>
              <a:rPr lang="de-DE" sz="1100" dirty="0"/>
              <a:t> </a:t>
            </a:r>
            <a:r>
              <a:rPr lang="de-DE" sz="1100" dirty="0" err="1"/>
              <a:t>cancer</a:t>
            </a:r>
            <a:endParaRPr lang="de-DE" sz="1100" dirty="0"/>
          </a:p>
          <a:p>
            <a:r>
              <a:rPr lang="de-DE" sz="1100" dirty="0"/>
              <a:t>SP1: </a:t>
            </a:r>
            <a:r>
              <a:rPr lang="de-DE" sz="1100" dirty="0" err="1"/>
              <a:t>may</a:t>
            </a:r>
            <a:r>
              <a:rPr lang="de-DE" sz="1100" dirty="0"/>
              <a:t> </a:t>
            </a:r>
            <a:r>
              <a:rPr lang="de-DE" sz="1100" dirty="0" err="1"/>
              <a:t>exert</a:t>
            </a:r>
            <a:r>
              <a:rPr lang="de-DE" sz="1100" dirty="0"/>
              <a:t> </a:t>
            </a:r>
            <a:r>
              <a:rPr lang="de-DE" sz="1100" dirty="0" err="1"/>
              <a:t>oncogenic</a:t>
            </a:r>
            <a:r>
              <a:rPr lang="de-DE" sz="1100" dirty="0"/>
              <a:t> </a:t>
            </a:r>
            <a:r>
              <a:rPr lang="de-DE" sz="1100" dirty="0" err="1"/>
              <a:t>or</a:t>
            </a:r>
            <a:r>
              <a:rPr lang="de-DE" sz="1100" dirty="0"/>
              <a:t> </a:t>
            </a:r>
            <a:r>
              <a:rPr lang="de-DE" sz="1100" dirty="0" err="1"/>
              <a:t>tumorsuppressor</a:t>
            </a:r>
            <a:r>
              <a:rPr lang="de-DE" sz="1100" dirty="0"/>
              <a:t> </a:t>
            </a:r>
            <a:r>
              <a:rPr lang="de-DE" sz="1100" dirty="0" err="1"/>
              <a:t>function</a:t>
            </a:r>
            <a:r>
              <a:rPr lang="de-DE" sz="1100" dirty="0"/>
              <a:t> </a:t>
            </a:r>
            <a:r>
              <a:rPr lang="de-DE" sz="1100" dirty="0" err="1"/>
              <a:t>depending</a:t>
            </a:r>
            <a:r>
              <a:rPr lang="de-DE" sz="1100" dirty="0"/>
              <a:t> on </a:t>
            </a:r>
            <a:r>
              <a:rPr lang="de-DE" sz="1100" dirty="0" err="1"/>
              <a:t>context</a:t>
            </a:r>
            <a:endParaRPr lang="en-GB" sz="1100" dirty="0"/>
          </a:p>
        </p:txBody>
      </p:sp>
      <p:sp>
        <p:nvSpPr>
          <p:cNvPr id="21" name="Textfeld 20"/>
          <p:cNvSpPr txBox="1"/>
          <p:nvPr/>
        </p:nvSpPr>
        <p:spPr>
          <a:xfrm>
            <a:off x="4412157" y="5944797"/>
            <a:ext cx="53199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BCL2: </a:t>
            </a:r>
            <a:r>
              <a:rPr lang="de-DE" sz="1100" dirty="0" err="1"/>
              <a:t>anti</a:t>
            </a:r>
            <a:r>
              <a:rPr lang="de-DE" sz="1100" dirty="0"/>
              <a:t> </a:t>
            </a:r>
            <a:r>
              <a:rPr lang="de-DE" sz="1100" dirty="0" err="1"/>
              <a:t>apoptotic</a:t>
            </a:r>
            <a:r>
              <a:rPr lang="de-DE" sz="1100" dirty="0"/>
              <a:t>, </a:t>
            </a:r>
            <a:r>
              <a:rPr lang="de-DE" sz="1100" dirty="0" err="1"/>
              <a:t>oncogene</a:t>
            </a:r>
            <a:endParaRPr lang="de-DE" sz="1100" dirty="0"/>
          </a:p>
          <a:p>
            <a:r>
              <a:rPr lang="de-DE" sz="1100" dirty="0"/>
              <a:t>ZEB1: </a:t>
            </a:r>
            <a:r>
              <a:rPr lang="de-DE" sz="1100" dirty="0" err="1"/>
              <a:t>promotes</a:t>
            </a:r>
            <a:r>
              <a:rPr lang="de-DE" sz="1100" dirty="0"/>
              <a:t> EMT, </a:t>
            </a:r>
            <a:r>
              <a:rPr lang="de-DE" sz="1100" dirty="0" err="1"/>
              <a:t>oncogene</a:t>
            </a:r>
            <a:endParaRPr lang="de-DE" sz="1100" dirty="0"/>
          </a:p>
          <a:p>
            <a:r>
              <a:rPr lang="de-DE" sz="1100" dirty="0"/>
              <a:t>VEGFA: </a:t>
            </a:r>
            <a:r>
              <a:rPr lang="de-DE" sz="1100" dirty="0" err="1"/>
              <a:t>promotes</a:t>
            </a:r>
            <a:r>
              <a:rPr lang="de-DE" sz="1100" dirty="0"/>
              <a:t> </a:t>
            </a:r>
            <a:r>
              <a:rPr lang="de-DE" sz="1100" dirty="0" err="1"/>
              <a:t>angiogenesis</a:t>
            </a:r>
            <a:r>
              <a:rPr lang="de-DE" sz="1100" dirty="0"/>
              <a:t>, </a:t>
            </a:r>
            <a:r>
              <a:rPr lang="de-DE" sz="1100" dirty="0" err="1"/>
              <a:t>oncogene</a:t>
            </a:r>
            <a:endParaRPr lang="de-DE" sz="1100" dirty="0"/>
          </a:p>
          <a:p>
            <a:r>
              <a:rPr lang="de-DE" sz="1100" dirty="0"/>
              <a:t>NUFIP2: RNA </a:t>
            </a:r>
            <a:r>
              <a:rPr lang="de-DE" sz="1100" dirty="0" err="1"/>
              <a:t>binding</a:t>
            </a:r>
            <a:r>
              <a:rPr lang="de-DE" sz="1100" dirty="0"/>
              <a:t> </a:t>
            </a:r>
            <a:r>
              <a:rPr lang="de-DE" sz="1100" dirty="0" err="1"/>
              <a:t>protein</a:t>
            </a:r>
            <a:r>
              <a:rPr lang="de-DE" sz="1100" dirty="0"/>
              <a:t>, </a:t>
            </a:r>
            <a:r>
              <a:rPr lang="de-DE" sz="1100" dirty="0" err="1"/>
              <a:t>relation</a:t>
            </a:r>
            <a:r>
              <a:rPr lang="de-DE" sz="1100" dirty="0"/>
              <a:t> </a:t>
            </a:r>
            <a:r>
              <a:rPr lang="de-DE" sz="1100" dirty="0" err="1"/>
              <a:t>to</a:t>
            </a:r>
            <a:r>
              <a:rPr lang="de-DE" sz="1100" dirty="0"/>
              <a:t> </a:t>
            </a:r>
            <a:r>
              <a:rPr lang="de-DE" sz="1100" dirty="0" err="1"/>
              <a:t>cancer</a:t>
            </a:r>
            <a:r>
              <a:rPr lang="de-DE" sz="1100" dirty="0"/>
              <a:t> </a:t>
            </a:r>
            <a:r>
              <a:rPr lang="de-DE" sz="1100" dirty="0" err="1"/>
              <a:t>unknown</a:t>
            </a:r>
            <a:endParaRPr lang="de-DE" sz="1100" dirty="0"/>
          </a:p>
          <a:p>
            <a:r>
              <a:rPr lang="de-DE" sz="1100" dirty="0"/>
              <a:t>LMNB1: </a:t>
            </a:r>
            <a:r>
              <a:rPr lang="de-DE" sz="1100" dirty="0" err="1"/>
              <a:t>may</a:t>
            </a:r>
            <a:r>
              <a:rPr lang="de-DE" sz="1100" dirty="0"/>
              <a:t> </a:t>
            </a:r>
            <a:r>
              <a:rPr lang="de-DE" sz="1100" dirty="0" err="1"/>
              <a:t>exert</a:t>
            </a:r>
            <a:r>
              <a:rPr lang="de-DE" sz="1100" dirty="0"/>
              <a:t> </a:t>
            </a:r>
            <a:r>
              <a:rPr lang="de-DE" sz="1100" dirty="0" err="1"/>
              <a:t>oncogenic</a:t>
            </a:r>
            <a:r>
              <a:rPr lang="de-DE" sz="1100" dirty="0"/>
              <a:t> </a:t>
            </a:r>
            <a:r>
              <a:rPr lang="de-DE" sz="1100" dirty="0" err="1"/>
              <a:t>or</a:t>
            </a:r>
            <a:r>
              <a:rPr lang="de-DE" sz="1100" dirty="0"/>
              <a:t> </a:t>
            </a:r>
            <a:r>
              <a:rPr lang="de-DE" sz="1100" dirty="0" err="1"/>
              <a:t>tumorsuppressor</a:t>
            </a:r>
            <a:r>
              <a:rPr lang="de-DE" sz="1100" dirty="0"/>
              <a:t> </a:t>
            </a:r>
            <a:r>
              <a:rPr lang="de-DE" sz="1100" dirty="0" err="1"/>
              <a:t>function</a:t>
            </a:r>
            <a:r>
              <a:rPr lang="de-DE" sz="1100" dirty="0"/>
              <a:t> </a:t>
            </a:r>
            <a:r>
              <a:rPr lang="de-DE" sz="1100" dirty="0" err="1"/>
              <a:t>depending</a:t>
            </a:r>
            <a:r>
              <a:rPr lang="de-DE" sz="1100" dirty="0"/>
              <a:t> on </a:t>
            </a:r>
            <a:r>
              <a:rPr lang="de-DE" sz="1100" dirty="0" err="1"/>
              <a:t>context</a:t>
            </a:r>
            <a:endParaRPr lang="en-GB" sz="1100" dirty="0"/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355013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0"/>
            <a:ext cx="8846821" cy="368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109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KEGG</a:t>
            </a:r>
            <a:endParaRPr lang="en-GB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785553"/>
              </p:ext>
            </p:extLst>
          </p:nvPr>
        </p:nvGraphicFramePr>
        <p:xfrm>
          <a:off x="1517650" y="1853406"/>
          <a:ext cx="6108699" cy="4019550"/>
        </p:xfrm>
        <a:graphic>
          <a:graphicData uri="http://schemas.openxmlformats.org/drawingml/2006/table">
            <a:tbl>
              <a:tblPr/>
              <a:tblGrid>
                <a:gridCol w="447442">
                  <a:extLst>
                    <a:ext uri="{9D8B030D-6E8A-4147-A177-3AD203B41FA5}">
                      <a16:colId xmlns:a16="http://schemas.microsoft.com/office/drawing/2014/main" val="1133862708"/>
                    </a:ext>
                  </a:extLst>
                </a:gridCol>
                <a:gridCol w="1243953">
                  <a:extLst>
                    <a:ext uri="{9D8B030D-6E8A-4147-A177-3AD203B41FA5}">
                      <a16:colId xmlns:a16="http://schemas.microsoft.com/office/drawing/2014/main" val="2849140153"/>
                    </a:ext>
                  </a:extLst>
                </a:gridCol>
                <a:gridCol w="2132492">
                  <a:extLst>
                    <a:ext uri="{9D8B030D-6E8A-4147-A177-3AD203B41FA5}">
                      <a16:colId xmlns:a16="http://schemas.microsoft.com/office/drawing/2014/main" val="19624016"/>
                    </a:ext>
                  </a:extLst>
                </a:gridCol>
                <a:gridCol w="761604">
                  <a:extLst>
                    <a:ext uri="{9D8B030D-6E8A-4147-A177-3AD203B41FA5}">
                      <a16:colId xmlns:a16="http://schemas.microsoft.com/office/drawing/2014/main" val="4183948694"/>
                    </a:ext>
                  </a:extLst>
                </a:gridCol>
                <a:gridCol w="761604">
                  <a:extLst>
                    <a:ext uri="{9D8B030D-6E8A-4147-A177-3AD203B41FA5}">
                      <a16:colId xmlns:a16="http://schemas.microsoft.com/office/drawing/2014/main" val="2510778145"/>
                    </a:ext>
                  </a:extLst>
                </a:gridCol>
                <a:gridCol w="761604">
                  <a:extLst>
                    <a:ext uri="{9D8B030D-6E8A-4147-A177-3AD203B41FA5}">
                      <a16:colId xmlns:a16="http://schemas.microsoft.com/office/drawing/2014/main" val="173264198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Subcategory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Expected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2837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</a:t>
                      </a: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miRPathDB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Small cell lung cancer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1.4081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5.14E-10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2769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</a:t>
                      </a: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miRPathDB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Hepatitis 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2.09346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3.67E-08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347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</a:t>
                      </a: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miRPathDB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PI3K-Akt </a:t>
                      </a: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signaling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pathway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1.75701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2.12E-07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061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(miRPathDB)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Estrogen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signaling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pathway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0.909657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2.93E-07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968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</a:t>
                      </a: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miRPathDB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Pathways in cancer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2.66667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2.93E-07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3174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(miRPathDB)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Proteoglycans in cancer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1.98131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4.09E-07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748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</a:t>
                      </a: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miRPathDB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HTLV-I infection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1.45794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4.85E-07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309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(miRPathDB)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FoxO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signaling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pathway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2.09346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5.67E-07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2079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(miRPathDB)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Adherens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junction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1.08411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6.80E-07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7480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(miRPathDB)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Focal adhesion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1.60748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9.12E-07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7056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</a:t>
                      </a: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miRPathDB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VEGF </a:t>
                      </a: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signaling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pathway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0.523364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7826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(miRPathDB)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Wnt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signaling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pathway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0.82243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6400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(miRPathDB)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Prostate cancer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2.42991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1.83E-06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0058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(miRPathDB)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Acute myeloid leukemia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0.984424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5.08E-06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2330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</a:t>
                      </a: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miRPathDB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Ras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signaling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pathway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1.00935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5.80E-06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6502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(miRPathDB)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Chemokine signaling pathway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0.672897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6.09E-06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5297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</a:t>
                      </a: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miRPathDB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NF-kappa B </a:t>
                      </a: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signaling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pathway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0.411215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6.15E-06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1827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(miRPathDB)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Gap junction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0.461059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1.19E-05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4989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</a:t>
                      </a:r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miRPathDB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Pancreatic cancer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1.74455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2.33E-05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11346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(miRPathDB)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Neurotrophin signaling pathway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1.27103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2.73E-05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317853"/>
                  </a:ext>
                </a:extLst>
              </a:tr>
            </a:tbl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66675" y="6308724"/>
            <a:ext cx="569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Cancer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migration</a:t>
            </a:r>
            <a:r>
              <a:rPr lang="de-DE" dirty="0"/>
              <a:t>/</a:t>
            </a:r>
            <a:r>
              <a:rPr lang="de-DE" dirty="0" err="1"/>
              <a:t>invasion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pathways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9675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</a:t>
            </a:r>
            <a:endParaRPr lang="en-GB" dirty="0"/>
          </a:p>
        </p:txBody>
      </p:sp>
      <p:sp>
        <p:nvSpPr>
          <p:cNvPr id="5" name="Textfeld 4"/>
          <p:cNvSpPr txBox="1"/>
          <p:nvPr/>
        </p:nvSpPr>
        <p:spPr>
          <a:xfrm>
            <a:off x="66674" y="6308724"/>
            <a:ext cx="614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Cancer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(UV) </a:t>
            </a:r>
            <a:r>
              <a:rPr lang="de-DE" dirty="0" err="1"/>
              <a:t>radiation</a:t>
            </a:r>
            <a:r>
              <a:rPr lang="de-DE" dirty="0"/>
              <a:t>/DNA </a:t>
            </a:r>
            <a:r>
              <a:rPr lang="de-DE" dirty="0" err="1"/>
              <a:t>damage</a:t>
            </a:r>
            <a:r>
              <a:rPr lang="de-DE" dirty="0"/>
              <a:t> </a:t>
            </a:r>
            <a:r>
              <a:rPr lang="de-DE" dirty="0" err="1"/>
              <a:t>response</a:t>
            </a:r>
            <a:endParaRPr lang="en-GB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710992"/>
              </p:ext>
            </p:extLst>
          </p:nvPr>
        </p:nvGraphicFramePr>
        <p:xfrm>
          <a:off x="552450" y="1952893"/>
          <a:ext cx="8229599" cy="3572927"/>
        </p:xfrm>
        <a:graphic>
          <a:graphicData uri="http://schemas.openxmlformats.org/drawingml/2006/table">
            <a:tbl>
              <a:tblPr/>
              <a:tblGrid>
                <a:gridCol w="431651">
                  <a:extLst>
                    <a:ext uri="{9D8B030D-6E8A-4147-A177-3AD203B41FA5}">
                      <a16:colId xmlns:a16="http://schemas.microsoft.com/office/drawing/2014/main" val="2147581352"/>
                    </a:ext>
                  </a:extLst>
                </a:gridCol>
                <a:gridCol w="1512193">
                  <a:extLst>
                    <a:ext uri="{9D8B030D-6E8A-4147-A177-3AD203B41FA5}">
                      <a16:colId xmlns:a16="http://schemas.microsoft.com/office/drawing/2014/main" val="2357212799"/>
                    </a:ext>
                  </a:extLst>
                </a:gridCol>
                <a:gridCol w="4254452">
                  <a:extLst>
                    <a:ext uri="{9D8B030D-6E8A-4147-A177-3AD203B41FA5}">
                      <a16:colId xmlns:a16="http://schemas.microsoft.com/office/drawing/2014/main" val="3014668829"/>
                    </a:ext>
                  </a:extLst>
                </a:gridCol>
                <a:gridCol w="677101">
                  <a:extLst>
                    <a:ext uri="{9D8B030D-6E8A-4147-A177-3AD203B41FA5}">
                      <a16:colId xmlns:a16="http://schemas.microsoft.com/office/drawing/2014/main" val="260042568"/>
                    </a:ext>
                  </a:extLst>
                </a:gridCol>
                <a:gridCol w="677101">
                  <a:extLst>
                    <a:ext uri="{9D8B030D-6E8A-4147-A177-3AD203B41FA5}">
                      <a16:colId xmlns:a16="http://schemas.microsoft.com/office/drawing/2014/main" val="2499553092"/>
                    </a:ext>
                  </a:extLst>
                </a:gridCol>
                <a:gridCol w="677101">
                  <a:extLst>
                    <a:ext uri="{9D8B030D-6E8A-4147-A177-3AD203B41FA5}">
                      <a16:colId xmlns:a16="http://schemas.microsoft.com/office/drawing/2014/main" val="906244866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Category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Subcategory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Expected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Q-value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980232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GO0000785 chromatin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3.08688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8.08E-05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083686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GO0040018 positive regulation of multicellular organism growth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1.45145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8.08E-05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426753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GO0072593 reactive oxygen species metabolic process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1.55366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8.08E-05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278023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GO0043209 myelin sheath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1.20613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9.26E-05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805280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GO0071230 cellular response to amino acid stimulus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1.71721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9.26E-05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842080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GO0006909 phagocytosis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0.919932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1.51E-04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68391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GO0007507 heart development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3.4753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1.51E-04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554938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GO0001541 ovarian follicle development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2.63714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1.76E-04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41973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GO0031953 negative regulation of protein autophosphorylation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0.388416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1.76E-04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130924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GO0032967 positive regulation of collagen biosynthetic process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0.981261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1.76E-04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55106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GO0030279 negative regulation of ossification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1.43101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1.81E-04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976780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GO0005068 transmembrane receptor protein tyrosine kinase adaptor activity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0.69506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2.17E-04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67414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GO0007155 cell adhesion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3.78194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2.17E-04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690200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GO0051402 neuron apoptotic process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2.7598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2.17E-04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022301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GO0009314 response to radiation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2.08518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2.23E-04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855035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GO0010224 response to </a:t>
                      </a:r>
                      <a:r>
                        <a:rPr lang="en-GB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uv</a:t>
                      </a:r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1.08348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2.49E-04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973791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GO0001666 response to hypoxia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3.9046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2.61E-04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586301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GO0006461 protein complex assembly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2.9029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2.61E-04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853902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GO0006470 protein dephosphorylation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2.94378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2.67E-04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28816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GO0007179 transforming growth factor beta receptor </a:t>
                      </a:r>
                      <a:r>
                        <a:rPr lang="en-GB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signaling</a:t>
                      </a:r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pathway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3.98637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2.67E-04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118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5228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Localization</a:t>
            </a:r>
            <a:endParaRPr lang="en-GB" dirty="0"/>
          </a:p>
        </p:txBody>
      </p:sp>
      <p:sp>
        <p:nvSpPr>
          <p:cNvPr id="5" name="Textfeld 4"/>
          <p:cNvSpPr txBox="1"/>
          <p:nvPr/>
        </p:nvSpPr>
        <p:spPr>
          <a:xfrm>
            <a:off x="638174" y="5367892"/>
            <a:ext cx="614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Enriched</a:t>
            </a:r>
            <a:r>
              <a:rPr lang="de-DE" dirty="0"/>
              <a:t> in </a:t>
            </a:r>
            <a:r>
              <a:rPr lang="de-DE" dirty="0" err="1"/>
              <a:t>exosomes</a:t>
            </a:r>
            <a:r>
              <a:rPr lang="de-DE" dirty="0"/>
              <a:t>/</a:t>
            </a:r>
            <a:r>
              <a:rPr lang="de-DE" dirty="0" err="1"/>
              <a:t>microvesicles</a:t>
            </a:r>
            <a:endParaRPr lang="en-GB" dirty="0"/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409339"/>
              </p:ext>
            </p:extLst>
          </p:nvPr>
        </p:nvGraphicFramePr>
        <p:xfrm>
          <a:off x="1600200" y="2415381"/>
          <a:ext cx="5943600" cy="2114550"/>
        </p:xfrm>
        <a:graphic>
          <a:graphicData uri="http://schemas.openxmlformats.org/drawingml/2006/table">
            <a:tbl>
              <a:tblPr/>
              <a:tblGrid>
                <a:gridCol w="447436">
                  <a:extLst>
                    <a:ext uri="{9D8B030D-6E8A-4147-A177-3AD203B41FA5}">
                      <a16:colId xmlns:a16="http://schemas.microsoft.com/office/drawing/2014/main" val="2522846403"/>
                    </a:ext>
                  </a:extLst>
                </a:gridCol>
                <a:gridCol w="1662812">
                  <a:extLst>
                    <a:ext uri="{9D8B030D-6E8A-4147-A177-3AD203B41FA5}">
                      <a16:colId xmlns:a16="http://schemas.microsoft.com/office/drawing/2014/main" val="3135138877"/>
                    </a:ext>
                  </a:extLst>
                </a:gridCol>
                <a:gridCol w="1548573">
                  <a:extLst>
                    <a:ext uri="{9D8B030D-6E8A-4147-A177-3AD203B41FA5}">
                      <a16:colId xmlns:a16="http://schemas.microsoft.com/office/drawing/2014/main" val="896129681"/>
                    </a:ext>
                  </a:extLst>
                </a:gridCol>
                <a:gridCol w="761593">
                  <a:extLst>
                    <a:ext uri="{9D8B030D-6E8A-4147-A177-3AD203B41FA5}">
                      <a16:colId xmlns:a16="http://schemas.microsoft.com/office/drawing/2014/main" val="3172008814"/>
                    </a:ext>
                  </a:extLst>
                </a:gridCol>
                <a:gridCol w="761593">
                  <a:extLst>
                    <a:ext uri="{9D8B030D-6E8A-4147-A177-3AD203B41FA5}">
                      <a16:colId xmlns:a16="http://schemas.microsoft.com/office/drawing/2014/main" val="2907098225"/>
                    </a:ext>
                  </a:extLst>
                </a:gridCol>
                <a:gridCol w="761593">
                  <a:extLst>
                    <a:ext uri="{9D8B030D-6E8A-4147-A177-3AD203B41FA5}">
                      <a16:colId xmlns:a16="http://schemas.microsoft.com/office/drawing/2014/main" val="2780635588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Subcategory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Expected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9069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Localization (RNALocate)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exosome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2.43464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1.98E-06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9076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Localization (RNALocate)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Cytoplasm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3.34E-06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4650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Localization (RNALocate)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Microvesicle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3.33921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2.43E-04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231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Localization (RNALocate)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3.34884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2.43E-04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9221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Localization (RNALocate)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Nucleolus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0.65437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4.90E-04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1180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Localization (RNALocate)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Circulating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4.88853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6.07E-04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795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Localization (RNALocate)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Mitochondrion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3.20449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5.98E-03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30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Localization (RNALocate)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Exosome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8.28549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1.43E-02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4713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Localization (RNALocate)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microvesicle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8.40096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1.51E-02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3194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Localization (RNALocate)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Extracellular vesicle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0.80834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4.17E-02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089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06376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Targets</a:t>
            </a:r>
            <a:endParaRPr lang="en-GB" dirty="0"/>
          </a:p>
        </p:txBody>
      </p:sp>
      <p:sp>
        <p:nvSpPr>
          <p:cNvPr id="5" name="Textfeld 4"/>
          <p:cNvSpPr txBox="1"/>
          <p:nvPr/>
        </p:nvSpPr>
        <p:spPr>
          <a:xfrm>
            <a:off x="561974" y="5299669"/>
            <a:ext cx="62007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Targets like ZEB1/ZEB2, BCL2 </a:t>
            </a:r>
            <a:r>
              <a:rPr lang="de-DE" dirty="0" err="1"/>
              <a:t>and</a:t>
            </a:r>
            <a:r>
              <a:rPr lang="de-DE" dirty="0"/>
              <a:t> VEGFA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enriched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miRNAs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downregulated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targets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most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likely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upregulated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- The </a:t>
            </a:r>
            <a:r>
              <a:rPr lang="de-DE" dirty="0" err="1">
                <a:sym typeface="Wingdings" panose="05000000000000000000" pitchFamily="2" charset="2"/>
              </a:rPr>
              <a:t>only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miRNA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consistently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regulated</a:t>
            </a:r>
            <a:r>
              <a:rPr lang="de-DE" dirty="0">
                <a:sym typeface="Wingdings" panose="05000000000000000000" pitchFamily="2" charset="2"/>
              </a:rPr>
              <a:t> after Irradiation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miR-205</a:t>
            </a:r>
            <a:endParaRPr lang="en-GB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88369"/>
              </p:ext>
            </p:extLst>
          </p:nvPr>
        </p:nvGraphicFramePr>
        <p:xfrm>
          <a:off x="1844675" y="2110581"/>
          <a:ext cx="5245100" cy="2114550"/>
        </p:xfrm>
        <a:graphic>
          <a:graphicData uri="http://schemas.openxmlformats.org/drawingml/2006/table">
            <a:tbl>
              <a:tblPr/>
              <a:tblGrid>
                <a:gridCol w="409327">
                  <a:extLst>
                    <a:ext uri="{9D8B030D-6E8A-4147-A177-3AD203B41FA5}">
                      <a16:colId xmlns:a16="http://schemas.microsoft.com/office/drawing/2014/main" val="2686744935"/>
                    </a:ext>
                  </a:extLst>
                </a:gridCol>
                <a:gridCol w="1675386">
                  <a:extLst>
                    <a:ext uri="{9D8B030D-6E8A-4147-A177-3AD203B41FA5}">
                      <a16:colId xmlns:a16="http://schemas.microsoft.com/office/drawing/2014/main" val="865142980"/>
                    </a:ext>
                  </a:extLst>
                </a:gridCol>
                <a:gridCol w="875770">
                  <a:extLst>
                    <a:ext uri="{9D8B030D-6E8A-4147-A177-3AD203B41FA5}">
                      <a16:colId xmlns:a16="http://schemas.microsoft.com/office/drawing/2014/main" val="370605930"/>
                    </a:ext>
                  </a:extLst>
                </a:gridCol>
                <a:gridCol w="761539">
                  <a:extLst>
                    <a:ext uri="{9D8B030D-6E8A-4147-A177-3AD203B41FA5}">
                      <a16:colId xmlns:a16="http://schemas.microsoft.com/office/drawing/2014/main" val="251684593"/>
                    </a:ext>
                  </a:extLst>
                </a:gridCol>
                <a:gridCol w="761539">
                  <a:extLst>
                    <a:ext uri="{9D8B030D-6E8A-4147-A177-3AD203B41FA5}">
                      <a16:colId xmlns:a16="http://schemas.microsoft.com/office/drawing/2014/main" val="1800640793"/>
                    </a:ext>
                  </a:extLst>
                </a:gridCol>
                <a:gridCol w="761539">
                  <a:extLst>
                    <a:ext uri="{9D8B030D-6E8A-4147-A177-3AD203B41FA5}">
                      <a16:colId xmlns:a16="http://schemas.microsoft.com/office/drawing/2014/main" val="315491656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Subcategory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Expected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7291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 genes (miRTarBase)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ZEB1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0.201405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5.00E-07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0688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 genes (miRTarBase)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DNMT3B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0.0655738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1.68E-06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0479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 genes (miRTarBase)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ZEB2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0.140515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1.68E-06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9784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 genes (miRTarBase)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BCL2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0.313817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3.07E-06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4319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 genes (miRTarBase)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0.173302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3.07E-06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27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 genes (miRTarBase)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LMNB1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0.360656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5.86E-06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3232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 genes (miRTarBase)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0.0468384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4280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 genes (miRTarBase)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SIRT1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0.163934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8.06E-05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864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 genes (miRTarBase)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TPD52L1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0.0655738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8.06E-05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444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 genes (miRTarBase)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VEGFA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0.562061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8.06E-05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939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2983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4350" y="2011998"/>
            <a:ext cx="8229600" cy="1143000"/>
          </a:xfrm>
        </p:spPr>
        <p:txBody>
          <a:bodyPr/>
          <a:lstStyle/>
          <a:p>
            <a:r>
              <a:rPr lang="de-DE" dirty="0"/>
              <a:t>Time Series miR-205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5976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de-DE" dirty="0"/>
                  <a:t>Ct </a:t>
                </a:r>
                <a:r>
                  <a:rPr lang="de-DE" dirty="0" err="1"/>
                  <a:t>values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2 </a:t>
                </a:r>
                <a:r>
                  <a:rPr lang="de-DE" dirty="0" err="1"/>
                  <a:t>technical</a:t>
                </a:r>
                <a:r>
                  <a:rPr lang="de-DE" dirty="0"/>
                  <a:t> </a:t>
                </a:r>
                <a:r>
                  <a:rPr lang="de-DE" dirty="0" err="1"/>
                  <a:t>replicates</a:t>
                </a:r>
                <a:r>
                  <a:rPr lang="de-DE" dirty="0"/>
                  <a:t> per sample </a:t>
                </a:r>
                <a:r>
                  <a:rPr lang="de-DE" dirty="0" err="1"/>
                  <a:t>were</a:t>
                </a:r>
                <a:r>
                  <a:rPr lang="de-DE" dirty="0"/>
                  <a:t> </a:t>
                </a:r>
                <a:r>
                  <a:rPr lang="de-DE" dirty="0" err="1"/>
                  <a:t>pooled</a:t>
                </a:r>
                <a:r>
                  <a:rPr lang="de-DE" dirty="0"/>
                  <a:t> </a:t>
                </a:r>
                <a:r>
                  <a:rPr lang="de-DE" dirty="0" err="1"/>
                  <a:t>before</a:t>
                </a:r>
                <a:r>
                  <a:rPr lang="de-DE" dirty="0"/>
                  <a:t> </a:t>
                </a:r>
                <a:r>
                  <a:rPr lang="de-DE" dirty="0" err="1"/>
                  <a:t>analysis</a:t>
                </a:r>
                <a:endParaRPr lang="de-DE" dirty="0"/>
              </a:p>
              <a:p>
                <a:r>
                  <a:rPr lang="de-DE" dirty="0"/>
                  <a:t>2 </a:t>
                </a:r>
                <a:r>
                  <a:rPr lang="de-DE" dirty="0" err="1"/>
                  <a:t>biological</a:t>
                </a:r>
                <a:r>
                  <a:rPr lang="de-DE" dirty="0"/>
                  <a:t> </a:t>
                </a:r>
                <a:r>
                  <a:rPr lang="de-DE" dirty="0" err="1"/>
                  <a:t>replicates</a:t>
                </a:r>
                <a:r>
                  <a:rPr lang="de-DE" dirty="0"/>
                  <a:t> </a:t>
                </a:r>
                <a:r>
                  <a:rPr lang="de-DE" dirty="0" err="1"/>
                  <a:t>used</a:t>
                </a:r>
                <a:r>
                  <a:rPr lang="de-DE" dirty="0"/>
                  <a:t> </a:t>
                </a:r>
                <a:endParaRPr lang="en-GB" dirty="0"/>
              </a:p>
              <a:p>
                <a:r>
                  <a:rPr lang="en-GB" dirty="0"/>
                  <a:t>In contrast to </a:t>
                </a:r>
                <a:r>
                  <a:rPr lang="en-GB" dirty="0" err="1"/>
                  <a:t>Livak</a:t>
                </a:r>
                <a:r>
                  <a:rPr lang="en-GB" dirty="0"/>
                  <a:t> and </a:t>
                </a:r>
                <a:r>
                  <a:rPr lang="en-GB" dirty="0" err="1"/>
                  <a:t>Schmittgen</a:t>
                </a:r>
                <a:r>
                  <a:rPr lang="en-GB" dirty="0"/>
                  <a:t>  </a:t>
                </a:r>
                <a:r>
                  <a:rPr lang="el-GR" dirty="0"/>
                  <a:t>Δ</a:t>
                </a:r>
                <a:r>
                  <a:rPr lang="en-GB" dirty="0"/>
                  <a:t>Ct- and </a:t>
                </a:r>
                <a:r>
                  <a:rPr lang="el-GR" dirty="0"/>
                  <a:t>ΔΔ</a:t>
                </a:r>
                <a:r>
                  <a:rPr lang="en-GB" dirty="0"/>
                  <a:t>Ct-values were calculated as: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𝐶𝑡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𝐶𝑡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𝐶𝑡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𝑔𝑜𝑖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ΔΔ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𝐶𝑡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𝐶𝑡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𝑐𝑡𝑟𝑙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𝐶𝑡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𝑡𝑟𝑡</m:t>
                        </m:r>
                      </m:sub>
                    </m:sSub>
                  </m:oMath>
                </a14:m>
                <a:endParaRPr lang="de-DE" dirty="0"/>
              </a:p>
              <a:p>
                <a:r>
                  <a:rPr lang="de-DE" dirty="0" err="1"/>
                  <a:t>Statistics</a:t>
                </a:r>
                <a:r>
                  <a:rPr lang="de-DE" dirty="0"/>
                  <a:t>: </a:t>
                </a:r>
              </a:p>
              <a:p>
                <a:pPr lvl="1"/>
                <a:r>
                  <a:rPr lang="de-DE" dirty="0" err="1"/>
                  <a:t>ddCT</a:t>
                </a:r>
                <a:r>
                  <a:rPr lang="de-DE" dirty="0"/>
                  <a:t> </a:t>
                </a:r>
                <a:r>
                  <a:rPr lang="de-DE" dirty="0" err="1"/>
                  <a:t>values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know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normally</a:t>
                </a:r>
                <a:r>
                  <a:rPr lang="de-DE" dirty="0"/>
                  <a:t> </a:t>
                </a:r>
                <a:r>
                  <a:rPr lang="de-DE" dirty="0" err="1"/>
                  <a:t>distributed</a:t>
                </a:r>
                <a:r>
                  <a:rPr lang="de-DE" dirty="0"/>
                  <a:t>, </a:t>
                </a:r>
                <a:r>
                  <a:rPr lang="de-DE" dirty="0" err="1"/>
                  <a:t>confirmed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shapiro-wilk</a:t>
                </a:r>
                <a:r>
                  <a:rPr lang="de-DE" dirty="0"/>
                  <a:t> </a:t>
                </a:r>
                <a:r>
                  <a:rPr lang="de-DE" dirty="0" err="1"/>
                  <a:t>test</a:t>
                </a:r>
                <a:r>
                  <a:rPr lang="de-DE" dirty="0"/>
                  <a:t>: p  = 0.417</a:t>
                </a:r>
              </a:p>
              <a:p>
                <a:pPr lvl="1"/>
                <a:r>
                  <a:rPr lang="de-DE" dirty="0" err="1"/>
                  <a:t>Comparison</a:t>
                </a:r>
                <a:r>
                  <a:rPr lang="de-DE" dirty="0"/>
                  <a:t> </a:t>
                </a:r>
                <a:r>
                  <a:rPr lang="de-DE" dirty="0" err="1"/>
                  <a:t>irradiated</a:t>
                </a:r>
                <a:r>
                  <a:rPr lang="de-DE" dirty="0"/>
                  <a:t> </a:t>
                </a:r>
                <a:r>
                  <a:rPr lang="de-DE" dirty="0" err="1"/>
                  <a:t>vs</a:t>
                </a:r>
                <a:r>
                  <a:rPr lang="de-DE" dirty="0"/>
                  <a:t> </a:t>
                </a:r>
                <a:r>
                  <a:rPr lang="de-DE" dirty="0" err="1"/>
                  <a:t>control</a:t>
                </a:r>
                <a:r>
                  <a:rPr lang="de-DE" dirty="0"/>
                  <a:t> </a:t>
                </a:r>
                <a:r>
                  <a:rPr lang="de-DE" dirty="0" err="1"/>
                  <a:t>logFC</a:t>
                </a:r>
                <a:r>
                  <a:rPr lang="de-DE" dirty="0"/>
                  <a:t>: </a:t>
                </a:r>
                <a:r>
                  <a:rPr lang="de-DE" dirty="0" err="1"/>
                  <a:t>one-tail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-sample t-test </a:t>
                </a:r>
              </a:p>
              <a:p>
                <a:pPr lvl="1"/>
                <a:r>
                  <a:rPr lang="de-DE" dirty="0" err="1"/>
                  <a:t>Comparison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doses</a:t>
                </a:r>
                <a:r>
                  <a:rPr lang="de-DE" dirty="0"/>
                  <a:t>:</a:t>
                </a:r>
              </a:p>
              <a:p>
                <a:pPr lvl="2"/>
                <a:r>
                  <a:rPr lang="de-DE" dirty="0" err="1"/>
                  <a:t>One-way</a:t>
                </a:r>
                <a:r>
                  <a:rPr lang="de-DE" dirty="0"/>
                  <a:t> </a:t>
                </a:r>
                <a:r>
                  <a:rPr lang="de-DE" dirty="0" err="1"/>
                  <a:t>repeated</a:t>
                </a:r>
                <a:r>
                  <a:rPr lang="de-DE" dirty="0"/>
                  <a:t> </a:t>
                </a:r>
                <a:r>
                  <a:rPr lang="de-DE" dirty="0" err="1"/>
                  <a:t>measures</a:t>
                </a:r>
                <a:r>
                  <a:rPr lang="de-DE" dirty="0"/>
                  <a:t> ANOVA </a:t>
                </a: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5" t="-2291" r="-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764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589280" y="23777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Differential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7613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SCL-II miR-205 im zeitlichen Verlauf</a:t>
            </a:r>
            <a:endParaRPr lang="en-GB" dirty="0"/>
          </a:p>
        </p:txBody>
      </p:sp>
      <p:grpSp>
        <p:nvGrpSpPr>
          <p:cNvPr id="19" name="Gruppieren 18"/>
          <p:cNvGrpSpPr/>
          <p:nvPr/>
        </p:nvGrpSpPr>
        <p:grpSpPr>
          <a:xfrm>
            <a:off x="2557815" y="1529336"/>
            <a:ext cx="3734702" cy="4958320"/>
            <a:chOff x="2557815" y="1529336"/>
            <a:chExt cx="3734702" cy="4958320"/>
          </a:xfrm>
        </p:grpSpPr>
        <p:sp>
          <p:nvSpPr>
            <p:cNvPr id="15" name="Textfeld 14"/>
            <p:cNvSpPr txBox="1"/>
            <p:nvPr/>
          </p:nvSpPr>
          <p:spPr>
            <a:xfrm>
              <a:off x="2683043" y="5825936"/>
              <a:ext cx="3609474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de-DE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Dose             1x 250 J/m²               5x 250 J/m²             8x 250 J/m²</a:t>
              </a:r>
            </a:p>
            <a:p>
              <a:pPr>
                <a:spcAft>
                  <a:spcPts val="300"/>
                </a:spcAft>
              </a:pPr>
              <a:r>
                <a:rPr lang="de-DE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Lysis                 24 h                           24 h                          72 h      </a:t>
              </a:r>
              <a:endParaRPr lang="en-GB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GB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GB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Inhaltsplatzhalter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34"/>
            <a:stretch/>
          </p:blipFill>
          <p:spPr>
            <a:xfrm>
              <a:off x="2557815" y="1529336"/>
              <a:ext cx="3620770" cy="43434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/>
              <p:cNvSpPr txBox="1"/>
              <p:nvPr/>
            </p:nvSpPr>
            <p:spPr>
              <a:xfrm>
                <a:off x="3002848" y="1614619"/>
                <a:ext cx="2730704" cy="220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Anova,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de-DE" sz="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= 0.217, p = 0.822</a:t>
                </a:r>
                <a:endParaRPr lang="en-GB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848" y="1614619"/>
                <a:ext cx="2730704" cy="220958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/>
          <p:cNvSpPr txBox="1"/>
          <p:nvPr/>
        </p:nvSpPr>
        <p:spPr>
          <a:xfrm>
            <a:off x="3212398" y="4705350"/>
            <a:ext cx="14668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latin typeface="Arial" panose="020B0604020202020204" pitchFamily="34" charset="0"/>
                <a:cs typeface="Arial" panose="020B0604020202020204" pitchFamily="34" charset="0"/>
              </a:rPr>
              <a:t>p = 0.0748</a:t>
            </a:r>
            <a:endParaRPr lang="en-GB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164898" y="4639791"/>
            <a:ext cx="14668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latin typeface="Arial" panose="020B0604020202020204" pitchFamily="34" charset="0"/>
                <a:cs typeface="Arial" panose="020B0604020202020204" pitchFamily="34" charset="0"/>
              </a:rPr>
              <a:t>p = 0.0548</a:t>
            </a:r>
            <a:endParaRPr lang="en-GB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5126923" y="5073866"/>
            <a:ext cx="14668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latin typeface="Arial" panose="020B0604020202020204" pitchFamily="34" charset="0"/>
                <a:cs typeface="Arial" panose="020B0604020202020204" pitchFamily="34" charset="0"/>
              </a:rPr>
              <a:t>p = 0.101</a:t>
            </a:r>
            <a:endParaRPr lang="en-GB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620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922359"/>
              </p:ext>
            </p:extLst>
          </p:nvPr>
        </p:nvGraphicFramePr>
        <p:xfrm>
          <a:off x="620235" y="164735"/>
          <a:ext cx="8082915" cy="2918111"/>
        </p:xfrm>
        <a:graphic>
          <a:graphicData uri="http://schemas.openxmlformats.org/drawingml/2006/table">
            <a:tbl>
              <a:tblPr/>
              <a:tblGrid>
                <a:gridCol w="1885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2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9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40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4871">
                <a:tc>
                  <a:txBody>
                    <a:bodyPr/>
                    <a:lstStyle/>
                    <a:p>
                      <a:pPr algn="l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SCC-13</a:t>
                      </a:r>
                    </a:p>
                  </a:txBody>
                  <a:tcPr marL="9496" marR="9496" marT="9496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SCC-12</a:t>
                      </a:r>
                    </a:p>
                  </a:txBody>
                  <a:tcPr marL="9496" marR="9496" marT="9496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Met-1</a:t>
                      </a:r>
                    </a:p>
                  </a:txBody>
                  <a:tcPr marL="9496" marR="9496" marT="9496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Met-4</a:t>
                      </a:r>
                    </a:p>
                  </a:txBody>
                  <a:tcPr marL="9496" marR="9496" marT="9496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SCL-II</a:t>
                      </a:r>
                    </a:p>
                  </a:txBody>
                  <a:tcPr marL="9496" marR="9496" marT="9496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384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Ploidie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Hyperdiploid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Hypotetraploid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Diploid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Hypotetraploid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Hypodiploid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392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Art des Tumors</a:t>
                      </a:r>
                    </a:p>
                  </a:txBody>
                  <a:tcPr marL="9496" marR="9496" marT="94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Primärtumor</a:t>
                      </a:r>
                    </a:p>
                  </a:txBody>
                  <a:tcPr marL="9496" marR="9496" marT="94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Primärtumor</a:t>
                      </a:r>
                    </a:p>
                  </a:txBody>
                  <a:tcPr marL="9496" marR="9496" marT="94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Primärtumor</a:t>
                      </a:r>
                    </a:p>
                  </a:txBody>
                  <a:tcPr marL="9496" marR="9496" marT="94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Lymphknoten-metastase</a:t>
                      </a:r>
                    </a:p>
                  </a:txBody>
                  <a:tcPr marL="9496" marR="9496" marT="94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Primärtumor</a:t>
                      </a:r>
                    </a:p>
                  </a:txBody>
                  <a:tcPr marL="9496" marR="9496" marT="94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897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p53-Mutation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401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H-ras Mutation (Codon 12)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+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8401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Tumorigenität in Nacktmäusen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100%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100%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50%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50%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64%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8401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Morphologie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9914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9914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9914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914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9914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941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496" marR="9496" marT="94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033" name="Picture 9" descr="C:\Users\ZELLBI~1\AppData\Local\Temp\msohtmlclip1\02\clip_image0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81"/>
          <a:stretch/>
        </p:blipFill>
        <p:spPr bwMode="auto">
          <a:xfrm>
            <a:off x="7489380" y="1748851"/>
            <a:ext cx="1180020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:\Marc\Bestrahlung Tag 22\SCC-13_ir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39"/>
          <a:stretch/>
        </p:blipFill>
        <p:spPr bwMode="auto">
          <a:xfrm>
            <a:off x="2520600" y="1748851"/>
            <a:ext cx="1191450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D:\Marc\Bestrahlung Tag 29\SCC-12_ir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23"/>
          <a:stretch/>
        </p:blipFill>
        <p:spPr bwMode="auto">
          <a:xfrm>
            <a:off x="3754975" y="1748851"/>
            <a:ext cx="1188180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ZELLBI~1\AppData\Local\Temp\msohtmlclip1\02\clip_image00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1503"/>
          <a:stretch/>
        </p:blipFill>
        <p:spPr bwMode="auto">
          <a:xfrm>
            <a:off x="4990780" y="1748851"/>
            <a:ext cx="1220630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ZELLBI~1\AppData\Local\Temp\msohtmlclip1\02\clip_image001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41"/>
          <a:stretch/>
        </p:blipFill>
        <p:spPr bwMode="auto">
          <a:xfrm>
            <a:off x="6269465" y="1748851"/>
            <a:ext cx="1161143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leichschenkliges Dreieck 6"/>
          <p:cNvSpPr/>
          <p:nvPr/>
        </p:nvSpPr>
        <p:spPr>
          <a:xfrm rot="5400000">
            <a:off x="5322857" y="397300"/>
            <a:ext cx="544286" cy="6148799"/>
          </a:xfrm>
          <a:prstGeom prst="triangle">
            <a:avLst/>
          </a:prstGeom>
          <a:gradFill>
            <a:gsLst>
              <a:gs pos="14000">
                <a:schemeClr val="bg1"/>
              </a:gs>
              <a:gs pos="99000">
                <a:schemeClr val="accent1">
                  <a:lumMod val="75000"/>
                </a:schemeClr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2604165" y="3287033"/>
            <a:ext cx="2812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Differenzierungsgrad</a:t>
            </a:r>
          </a:p>
        </p:txBody>
      </p:sp>
      <p:pic>
        <p:nvPicPr>
          <p:cNvPr id="13" name="Picture 19" descr="Z:\Aktuell\Eigene Dateien\Eigene Dateien_Marc\PhD\Experimente\Chronische Bestrahlung\Auswertung R\Ergebnisse\Barplots\miR-203_controls.emf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" r="-472" b="14318"/>
          <a:stretch/>
        </p:blipFill>
        <p:spPr bwMode="auto">
          <a:xfrm>
            <a:off x="211576" y="3877941"/>
            <a:ext cx="2716520" cy="290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8471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Weiteres Vorgehen</a:t>
            </a:r>
          </a:p>
          <a:p>
            <a:r>
              <a:rPr lang="de-DE" dirty="0"/>
              <a:t>miR-205 Knockouts und </a:t>
            </a:r>
            <a:r>
              <a:rPr lang="de-DE" dirty="0" err="1"/>
              <a:t>overexpression</a:t>
            </a:r>
            <a:endParaRPr lang="de-DE" dirty="0"/>
          </a:p>
          <a:p>
            <a:r>
              <a:rPr lang="de-DE" dirty="0" err="1"/>
              <a:t>Upstream</a:t>
            </a:r>
            <a:r>
              <a:rPr lang="de-DE" dirty="0"/>
              <a:t> Prozesse </a:t>
            </a:r>
          </a:p>
        </p:txBody>
      </p:sp>
    </p:spTree>
    <p:extLst>
      <p:ext uri="{BB962C8B-B14F-4D97-AF65-F5344CB8AC3E}">
        <p14:creationId xmlns:p14="http://schemas.microsoft.com/office/powerpoint/2010/main" val="35108548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3123B5-8115-41C7-BD67-9F731E20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miR-205 Knockdown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3DA5D8-9A30-4E3B-8023-B07E563BD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8480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92997" y="342445"/>
            <a:ext cx="8593803" cy="6164421"/>
            <a:chOff x="92997" y="342445"/>
            <a:chExt cx="8593803" cy="6164421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694" y="342445"/>
              <a:ext cx="6400813" cy="4572009"/>
            </a:xfrm>
            <a:prstGeom prst="rect">
              <a:avLst/>
            </a:prstGeom>
          </p:spPr>
        </p:pic>
        <p:grpSp>
          <p:nvGrpSpPr>
            <p:cNvPr id="10" name="Gruppieren 9"/>
            <p:cNvGrpSpPr/>
            <p:nvPr/>
          </p:nvGrpSpPr>
          <p:grpSpPr>
            <a:xfrm>
              <a:off x="92997" y="1167434"/>
              <a:ext cx="8593803" cy="5339432"/>
              <a:chOff x="1578897" y="1314000"/>
              <a:chExt cx="8593803" cy="5339432"/>
            </a:xfrm>
          </p:grpSpPr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E1E6FAED-AD66-41FE-BFC9-C09D70F6A56B}"/>
                  </a:ext>
                </a:extLst>
              </p:cNvPr>
              <p:cNvCxnSpPr/>
              <p:nvPr/>
            </p:nvCxnSpPr>
            <p:spPr>
              <a:xfrm>
                <a:off x="3859774" y="1654181"/>
                <a:ext cx="915645" cy="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0C37B88E-D95A-4888-9CF9-A3C797B4289D}"/>
                  </a:ext>
                </a:extLst>
              </p:cNvPr>
              <p:cNvCxnSpPr/>
              <p:nvPr/>
            </p:nvCxnSpPr>
            <p:spPr>
              <a:xfrm>
                <a:off x="5728431" y="1654181"/>
                <a:ext cx="90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CAF4925-7A85-4AE5-9B99-A4A6571F93A8}"/>
                  </a:ext>
                </a:extLst>
              </p:cNvPr>
              <p:cNvSpPr txBox="1"/>
              <p:nvPr/>
            </p:nvSpPr>
            <p:spPr>
              <a:xfrm>
                <a:off x="4046794" y="1314000"/>
                <a:ext cx="6780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24 h</a:t>
                </a:r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562C8E56-3592-419E-94EB-0903ECDA5390}"/>
                  </a:ext>
                </a:extLst>
              </p:cNvPr>
              <p:cNvSpPr txBox="1"/>
              <p:nvPr/>
            </p:nvSpPr>
            <p:spPr>
              <a:xfrm>
                <a:off x="5884450" y="1314000"/>
                <a:ext cx="6780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72 h</a:t>
                </a:r>
              </a:p>
            </p:txBody>
          </p:sp>
          <p:sp>
            <p:nvSpPr>
              <p:cNvPr id="22" name="Textfeld 21"/>
              <p:cNvSpPr txBox="1"/>
              <p:nvPr/>
            </p:nvSpPr>
            <p:spPr>
              <a:xfrm>
                <a:off x="9296406" y="6284100"/>
                <a:ext cx="8762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n = 2-4</a:t>
                </a:r>
                <a:endParaRPr lang="en-GB" dirty="0"/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B6CAE72-CB68-4691-9DFF-EFB207CEDCBD}"/>
                  </a:ext>
                </a:extLst>
              </p:cNvPr>
              <p:cNvSpPr txBox="1"/>
              <p:nvPr/>
            </p:nvSpPr>
            <p:spPr>
              <a:xfrm>
                <a:off x="1578897" y="5073993"/>
                <a:ext cx="844535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</a:t>
                </a:r>
                <a:r>
                  <a:rPr lang="de-DE" sz="1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Transfection</a:t>
                </a:r>
                <a:r>
                  <a:rPr lang="de-DE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reagent</a:t>
                </a:r>
                <a:endParaRPr lang="de-DE" sz="1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1.5 µL                                           +    -      -     -                                +     -     -     -                                                   -                                                                     </a:t>
                </a:r>
              </a:p>
              <a:p>
                <a:r>
                  <a:rPr lang="de-DE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3 µL                                              -     +    +     +                               -     +     +    +                                                  +</a:t>
                </a:r>
              </a:p>
              <a:p>
                <a:endParaRPr lang="de-DE" sz="1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</a:t>
                </a:r>
                <a:r>
                  <a:rPr lang="de-DE" sz="1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Antago-miR</a:t>
                </a:r>
                <a:r>
                  <a:rPr lang="de-DE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concentration</a:t>
                </a:r>
                <a:endParaRPr lang="de-DE" sz="1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DE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5 </a:t>
                </a:r>
                <a:r>
                  <a:rPr lang="de-DE" sz="1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nM</a:t>
                </a:r>
                <a:r>
                  <a:rPr lang="de-DE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                         +     +     -     -                               +    +     -     -    		      -                                       </a:t>
                </a:r>
              </a:p>
              <a:p>
                <a:r>
                  <a:rPr lang="de-DE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10 </a:t>
                </a:r>
                <a:r>
                  <a:rPr lang="de-DE" sz="1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nM</a:t>
                </a:r>
                <a:r>
                  <a:rPr lang="de-DE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                       -      -     +     -                               -      -     +    -     		      -</a:t>
                </a:r>
              </a:p>
              <a:p>
                <a:r>
                  <a:rPr lang="de-DE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50 </a:t>
                </a:r>
                <a:r>
                  <a:rPr lang="de-DE" sz="1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nM</a:t>
                </a:r>
                <a:r>
                  <a:rPr lang="de-DE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                       -      -      -    +                               -      -     -    +		      +</a:t>
                </a:r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562C8E56-3592-419E-94EB-0903ECDA5390}"/>
                  </a:ext>
                </a:extLst>
              </p:cNvPr>
              <p:cNvSpPr txBox="1"/>
              <p:nvPr/>
            </p:nvSpPr>
            <p:spPr>
              <a:xfrm>
                <a:off x="7912311" y="1314000"/>
                <a:ext cx="7412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144 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22084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miR-205 Target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expression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9457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60" y="1836169"/>
            <a:ext cx="5326594" cy="410246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Growth </a:t>
            </a:r>
            <a:r>
              <a:rPr lang="de-DE" dirty="0" err="1"/>
              <a:t>curve</a:t>
            </a:r>
            <a:endParaRPr lang="en-GB" dirty="0"/>
          </a:p>
        </p:txBody>
      </p:sp>
      <p:sp>
        <p:nvSpPr>
          <p:cNvPr id="5" name="Textfeld 4"/>
          <p:cNvSpPr txBox="1"/>
          <p:nvPr/>
        </p:nvSpPr>
        <p:spPr>
          <a:xfrm>
            <a:off x="2104007" y="1836169"/>
            <a:ext cx="111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Template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88335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6916" y="-114249"/>
            <a:ext cx="8229600" cy="1143000"/>
          </a:xfrm>
        </p:spPr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cycle</a:t>
            </a:r>
            <a:endParaRPr lang="en-GB" dirty="0"/>
          </a:p>
        </p:txBody>
      </p:sp>
      <p:grpSp>
        <p:nvGrpSpPr>
          <p:cNvPr id="28" name="Gruppieren 27"/>
          <p:cNvGrpSpPr/>
          <p:nvPr/>
        </p:nvGrpSpPr>
        <p:grpSpPr>
          <a:xfrm>
            <a:off x="171450" y="709453"/>
            <a:ext cx="9324709" cy="6148547"/>
            <a:chOff x="0" y="698097"/>
            <a:chExt cx="9324709" cy="6148547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736" y="4103438"/>
              <a:ext cx="5486411" cy="2743206"/>
            </a:xfrm>
            <a:prstGeom prst="rect">
              <a:avLst/>
            </a:prstGeom>
          </p:spPr>
        </p:pic>
        <p:grpSp>
          <p:nvGrpSpPr>
            <p:cNvPr id="50" name="Gruppieren 49"/>
            <p:cNvGrpSpPr/>
            <p:nvPr/>
          </p:nvGrpSpPr>
          <p:grpSpPr>
            <a:xfrm>
              <a:off x="0" y="698097"/>
              <a:ext cx="9324709" cy="6021342"/>
              <a:chOff x="52935" y="825364"/>
              <a:chExt cx="9324709" cy="6021342"/>
            </a:xfrm>
          </p:grpSpPr>
          <p:pic>
            <p:nvPicPr>
              <p:cNvPr id="4" name="Grafik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8164" y="902733"/>
                <a:ext cx="1609412" cy="1440000"/>
              </a:xfrm>
              <a:prstGeom prst="rect">
                <a:avLst/>
              </a:prstGeom>
            </p:spPr>
          </p:pic>
          <p:pic>
            <p:nvPicPr>
              <p:cNvPr id="5" name="Grafik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6045" y="902733"/>
                <a:ext cx="1609412" cy="1440000"/>
              </a:xfrm>
              <a:prstGeom prst="rect">
                <a:avLst/>
              </a:prstGeom>
            </p:spPr>
          </p:pic>
          <p:pic>
            <p:nvPicPr>
              <p:cNvPr id="6" name="Grafik 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3926" y="902733"/>
                <a:ext cx="1609412" cy="1440000"/>
              </a:xfrm>
              <a:prstGeom prst="rect">
                <a:avLst/>
              </a:prstGeom>
            </p:spPr>
          </p:pic>
          <p:pic>
            <p:nvPicPr>
              <p:cNvPr id="7" name="Grafik 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1807" y="902733"/>
                <a:ext cx="1609412" cy="1440000"/>
              </a:xfrm>
              <a:prstGeom prst="rect">
                <a:avLst/>
              </a:prstGeom>
            </p:spPr>
          </p:pic>
          <p:pic>
            <p:nvPicPr>
              <p:cNvPr id="8" name="Grafik 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9688" y="902733"/>
                <a:ext cx="1609412" cy="1440000"/>
              </a:xfrm>
              <a:prstGeom prst="rect">
                <a:avLst/>
              </a:prstGeom>
            </p:spPr>
          </p:pic>
          <p:pic>
            <p:nvPicPr>
              <p:cNvPr id="10" name="Grafik 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500" y="2520286"/>
                <a:ext cx="1609412" cy="1440000"/>
              </a:xfrm>
              <a:prstGeom prst="rect">
                <a:avLst/>
              </a:prstGeom>
            </p:spPr>
          </p:pic>
          <p:pic>
            <p:nvPicPr>
              <p:cNvPr id="11" name="Grafik 1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3488" y="2520286"/>
                <a:ext cx="1609412" cy="1440000"/>
              </a:xfrm>
              <a:prstGeom prst="rect">
                <a:avLst/>
              </a:prstGeom>
            </p:spPr>
          </p:pic>
          <p:pic>
            <p:nvPicPr>
              <p:cNvPr id="12" name="Grafik 11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900" y="2520286"/>
                <a:ext cx="1609412" cy="1440000"/>
              </a:xfrm>
              <a:prstGeom prst="rect">
                <a:avLst/>
              </a:prstGeom>
            </p:spPr>
          </p:pic>
          <p:pic>
            <p:nvPicPr>
              <p:cNvPr id="13" name="Grafik 12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1807" y="2520286"/>
                <a:ext cx="1609412" cy="1440000"/>
              </a:xfrm>
              <a:prstGeom prst="rect">
                <a:avLst/>
              </a:prstGeom>
            </p:spPr>
          </p:pic>
          <p:pic>
            <p:nvPicPr>
              <p:cNvPr id="14" name="Grafik 13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9688" y="2520286"/>
                <a:ext cx="1609412" cy="1440000"/>
              </a:xfrm>
              <a:prstGeom prst="rect">
                <a:avLst/>
              </a:prstGeom>
            </p:spPr>
          </p:pic>
          <p:sp>
            <p:nvSpPr>
              <p:cNvPr id="15" name="Textfeld 14"/>
              <p:cNvSpPr txBox="1"/>
              <p:nvPr/>
            </p:nvSpPr>
            <p:spPr>
              <a:xfrm>
                <a:off x="1940381" y="902733"/>
                <a:ext cx="6740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/>
                  <a:t>24 h</a:t>
                </a:r>
                <a:endParaRPr lang="en-GB" sz="1200" b="1" dirty="0"/>
              </a:p>
            </p:txBody>
          </p:sp>
          <p:sp>
            <p:nvSpPr>
              <p:cNvPr id="16" name="Textfeld 15"/>
              <p:cNvSpPr txBox="1"/>
              <p:nvPr/>
            </p:nvSpPr>
            <p:spPr>
              <a:xfrm>
                <a:off x="3549793" y="902732"/>
                <a:ext cx="6740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/>
                  <a:t>48 h</a:t>
                </a:r>
                <a:endParaRPr lang="en-GB" sz="1200" b="1" dirty="0"/>
              </a:p>
            </p:txBody>
          </p:sp>
          <p:sp>
            <p:nvSpPr>
              <p:cNvPr id="17" name="Textfeld 16"/>
              <p:cNvSpPr txBox="1"/>
              <p:nvPr/>
            </p:nvSpPr>
            <p:spPr>
              <a:xfrm>
                <a:off x="5307568" y="902732"/>
                <a:ext cx="6740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/>
                  <a:t>72 h</a:t>
                </a:r>
                <a:endParaRPr lang="en-GB" sz="1200" b="1" dirty="0"/>
              </a:p>
            </p:txBody>
          </p:sp>
          <p:sp>
            <p:nvSpPr>
              <p:cNvPr id="18" name="Textfeld 17"/>
              <p:cNvSpPr txBox="1"/>
              <p:nvPr/>
            </p:nvSpPr>
            <p:spPr>
              <a:xfrm>
                <a:off x="7065343" y="902731"/>
                <a:ext cx="6740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/>
                  <a:t>96 h</a:t>
                </a:r>
                <a:endParaRPr lang="en-GB" sz="1200" b="1" dirty="0"/>
              </a:p>
            </p:txBody>
          </p:sp>
          <p:sp>
            <p:nvSpPr>
              <p:cNvPr id="19" name="Textfeld 18"/>
              <p:cNvSpPr txBox="1"/>
              <p:nvPr/>
            </p:nvSpPr>
            <p:spPr>
              <a:xfrm>
                <a:off x="8674755" y="902731"/>
                <a:ext cx="6740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/>
                  <a:t>168 h</a:t>
                </a:r>
                <a:endParaRPr lang="en-GB" sz="1200" b="1" dirty="0"/>
              </a:p>
            </p:txBody>
          </p:sp>
          <p:sp>
            <p:nvSpPr>
              <p:cNvPr id="20" name="Textfeld 19"/>
              <p:cNvSpPr txBox="1"/>
              <p:nvPr/>
            </p:nvSpPr>
            <p:spPr>
              <a:xfrm>
                <a:off x="1969243" y="2520286"/>
                <a:ext cx="6740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/>
                  <a:t>24 h</a:t>
                </a:r>
                <a:endParaRPr lang="en-GB" sz="1200" b="1" dirty="0"/>
              </a:p>
            </p:txBody>
          </p:sp>
          <p:sp>
            <p:nvSpPr>
              <p:cNvPr id="21" name="Textfeld 20"/>
              <p:cNvSpPr txBox="1"/>
              <p:nvPr/>
            </p:nvSpPr>
            <p:spPr>
              <a:xfrm>
                <a:off x="3578655" y="2520285"/>
                <a:ext cx="6740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/>
                  <a:t>48 h</a:t>
                </a:r>
                <a:endParaRPr lang="en-GB" sz="1200" b="1" dirty="0"/>
              </a:p>
            </p:txBody>
          </p:sp>
          <p:sp>
            <p:nvSpPr>
              <p:cNvPr id="22" name="Textfeld 21"/>
              <p:cNvSpPr txBox="1"/>
              <p:nvPr/>
            </p:nvSpPr>
            <p:spPr>
              <a:xfrm>
                <a:off x="5336430" y="2520285"/>
                <a:ext cx="6740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/>
                  <a:t>72 h</a:t>
                </a:r>
                <a:endParaRPr lang="en-GB" sz="1200" b="1" dirty="0"/>
              </a:p>
            </p:txBody>
          </p:sp>
          <p:sp>
            <p:nvSpPr>
              <p:cNvPr id="23" name="Textfeld 22"/>
              <p:cNvSpPr txBox="1"/>
              <p:nvPr/>
            </p:nvSpPr>
            <p:spPr>
              <a:xfrm>
                <a:off x="7094205" y="2520284"/>
                <a:ext cx="6740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/>
                  <a:t>96 h</a:t>
                </a:r>
                <a:endParaRPr lang="en-GB" sz="1200" b="1" dirty="0"/>
              </a:p>
            </p:txBody>
          </p:sp>
          <p:sp>
            <p:nvSpPr>
              <p:cNvPr id="24" name="Textfeld 23"/>
              <p:cNvSpPr txBox="1"/>
              <p:nvPr/>
            </p:nvSpPr>
            <p:spPr>
              <a:xfrm>
                <a:off x="8703617" y="2520284"/>
                <a:ext cx="6740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/>
                  <a:t>168 h</a:t>
                </a:r>
                <a:endParaRPr lang="en-GB" sz="1200" b="1" dirty="0"/>
              </a:p>
            </p:txBody>
          </p:sp>
          <p:sp>
            <p:nvSpPr>
              <p:cNvPr id="25" name="Textfeld 24"/>
              <p:cNvSpPr txBox="1"/>
              <p:nvPr/>
            </p:nvSpPr>
            <p:spPr>
              <a:xfrm>
                <a:off x="52935" y="825364"/>
                <a:ext cx="6740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A</a:t>
                </a:r>
                <a:endParaRPr lang="en-GB" b="1" dirty="0"/>
              </a:p>
            </p:txBody>
          </p:sp>
          <p:sp>
            <p:nvSpPr>
              <p:cNvPr id="26" name="Textfeld 25"/>
              <p:cNvSpPr txBox="1"/>
              <p:nvPr/>
            </p:nvSpPr>
            <p:spPr>
              <a:xfrm>
                <a:off x="87169" y="2420102"/>
                <a:ext cx="6740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B</a:t>
                </a:r>
                <a:endParaRPr lang="en-GB" b="1" dirty="0"/>
              </a:p>
            </p:txBody>
          </p:sp>
          <p:sp>
            <p:nvSpPr>
              <p:cNvPr id="27" name="Textfeld 26"/>
              <p:cNvSpPr txBox="1"/>
              <p:nvPr/>
            </p:nvSpPr>
            <p:spPr>
              <a:xfrm>
                <a:off x="78891" y="4011076"/>
                <a:ext cx="6740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C</a:t>
                </a:r>
                <a:endParaRPr lang="en-GB" b="1" dirty="0"/>
              </a:p>
            </p:txBody>
          </p:sp>
          <p:grpSp>
            <p:nvGrpSpPr>
              <p:cNvPr id="49" name="Gruppieren 48"/>
              <p:cNvGrpSpPr/>
              <p:nvPr/>
            </p:nvGrpSpPr>
            <p:grpSpPr>
              <a:xfrm>
                <a:off x="3342264" y="6678030"/>
                <a:ext cx="1203374" cy="168676"/>
                <a:chOff x="2796009" y="6560598"/>
                <a:chExt cx="1203374" cy="168676"/>
              </a:xfrm>
            </p:grpSpPr>
            <p:pic>
              <p:nvPicPr>
                <p:cNvPr id="32" name="Grafik 31"/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930" t="89216" r="31436" b="5282"/>
                <a:stretch/>
              </p:blipFill>
              <p:spPr>
                <a:xfrm>
                  <a:off x="2796009" y="6565653"/>
                  <a:ext cx="363985" cy="150921"/>
                </a:xfrm>
                <a:prstGeom prst="rect">
                  <a:avLst/>
                </a:prstGeom>
              </p:spPr>
            </p:pic>
            <p:pic>
              <p:nvPicPr>
                <p:cNvPr id="33" name="Grafik 32"/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182" t="88893" r="45536" b="4958"/>
                <a:stretch/>
              </p:blipFill>
              <p:spPr>
                <a:xfrm>
                  <a:off x="3599888" y="6560598"/>
                  <a:ext cx="399495" cy="168676"/>
                </a:xfrm>
                <a:prstGeom prst="rect">
                  <a:avLst/>
                </a:prstGeom>
              </p:spPr>
            </p:pic>
          </p:grpSp>
          <p:cxnSp>
            <p:nvCxnSpPr>
              <p:cNvPr id="9" name="Gerade Verbindung mit Pfeil 8"/>
              <p:cNvCxnSpPr/>
              <p:nvPr/>
            </p:nvCxnSpPr>
            <p:spPr>
              <a:xfrm flipV="1">
                <a:off x="737256" y="1426109"/>
                <a:ext cx="5197" cy="252592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mit Pfeil 35"/>
              <p:cNvCxnSpPr/>
              <p:nvPr/>
            </p:nvCxnSpPr>
            <p:spPr>
              <a:xfrm flipV="1">
                <a:off x="742505" y="3955228"/>
                <a:ext cx="5614576" cy="186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feld 46"/>
              <p:cNvSpPr txBox="1"/>
              <p:nvPr/>
            </p:nvSpPr>
            <p:spPr>
              <a:xfrm rot="16200000">
                <a:off x="32241" y="2464386"/>
                <a:ext cx="11125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 err="1"/>
                  <a:t>Cell</a:t>
                </a:r>
                <a:r>
                  <a:rPr lang="de-DE" sz="1200" b="1" dirty="0"/>
                  <a:t> </a:t>
                </a:r>
                <a:r>
                  <a:rPr lang="de-DE" sz="1200" b="1" dirty="0" err="1"/>
                  <a:t>number</a:t>
                </a:r>
                <a:endParaRPr lang="en-GB" sz="1200" b="1" dirty="0"/>
              </a:p>
            </p:txBody>
          </p:sp>
          <p:sp>
            <p:nvSpPr>
              <p:cNvPr id="48" name="Textfeld 47"/>
              <p:cNvSpPr txBox="1"/>
              <p:nvPr/>
            </p:nvSpPr>
            <p:spPr>
              <a:xfrm>
                <a:off x="3123350" y="3952032"/>
                <a:ext cx="11125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/>
                  <a:t>DNA </a:t>
                </a:r>
                <a:r>
                  <a:rPr lang="de-DE" sz="1200" b="1" dirty="0" err="1"/>
                  <a:t>content</a:t>
                </a:r>
                <a:endParaRPr lang="en-GB" sz="1200" b="1" dirty="0"/>
              </a:p>
            </p:txBody>
          </p:sp>
        </p:grpSp>
      </p:grpSp>
      <p:sp>
        <p:nvSpPr>
          <p:cNvPr id="51" name="Textfeld 50"/>
          <p:cNvSpPr txBox="1"/>
          <p:nvPr/>
        </p:nvSpPr>
        <p:spPr>
          <a:xfrm>
            <a:off x="6914170" y="4193735"/>
            <a:ext cx="19451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A: Control</a:t>
            </a:r>
          </a:p>
          <a:p>
            <a:r>
              <a:rPr lang="de-DE" dirty="0"/>
              <a:t>B: Antagomir-205</a:t>
            </a:r>
          </a:p>
          <a:p>
            <a:r>
              <a:rPr lang="de-DE" dirty="0"/>
              <a:t>n = 2 (nochmal wiederholen) </a:t>
            </a:r>
          </a:p>
          <a:p>
            <a:r>
              <a:rPr lang="de-DE" dirty="0" err="1"/>
              <a:t>Transfektion</a:t>
            </a:r>
            <a:r>
              <a:rPr lang="de-DE" dirty="0"/>
              <a:t> 24h nach Einsaat (abgelöste Zellen nach t24 noch nicht </a:t>
            </a:r>
            <a:r>
              <a:rPr lang="de-DE" dirty="0" err="1"/>
              <a:t>transfiziert</a:t>
            </a:r>
            <a:r>
              <a:rPr lang="de-DE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14677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Scratch</a:t>
            </a:r>
            <a:r>
              <a:rPr lang="de-DE" dirty="0"/>
              <a:t> Assay (48h </a:t>
            </a:r>
            <a:r>
              <a:rPr lang="de-DE" dirty="0" err="1"/>
              <a:t>post</a:t>
            </a:r>
            <a:r>
              <a:rPr lang="de-DE" dirty="0"/>
              <a:t> </a:t>
            </a:r>
            <a:r>
              <a:rPr lang="de-DE" dirty="0" err="1"/>
              <a:t>transfection</a:t>
            </a:r>
            <a:r>
              <a:rPr lang="de-DE" dirty="0"/>
              <a:t>)</a:t>
            </a:r>
            <a:endParaRPr lang="en-GB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89" y="2189452"/>
            <a:ext cx="3657607" cy="274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249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Apoptose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69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PCA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3 PCs </a:t>
            </a:r>
            <a:r>
              <a:rPr lang="de-DE" sz="2400" dirty="0" err="1"/>
              <a:t>account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72 % </a:t>
            </a:r>
            <a:r>
              <a:rPr lang="de-DE" sz="2400" dirty="0" err="1"/>
              <a:t>variance</a:t>
            </a:r>
            <a:r>
              <a:rPr lang="de-DE" sz="2400" dirty="0"/>
              <a:t> </a:t>
            </a:r>
            <a:r>
              <a:rPr lang="de-DE" sz="2400" dirty="0" err="1"/>
              <a:t>explained</a:t>
            </a:r>
            <a:r>
              <a:rPr lang="de-DE" sz="2400" dirty="0"/>
              <a:t> </a:t>
            </a: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>
                <a:sym typeface="Wingdings" panose="05000000000000000000" pitchFamily="2" charset="2"/>
              </a:rPr>
              <a:t>as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data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only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used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for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descriptive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purposes</a:t>
            </a:r>
            <a:r>
              <a:rPr lang="de-DE" sz="2400" dirty="0">
                <a:sym typeface="Wingdings" panose="05000000000000000000" pitchFamily="2" charset="2"/>
              </a:rPr>
              <a:t>, </a:t>
            </a:r>
            <a:r>
              <a:rPr lang="de-DE" sz="2400" dirty="0" err="1">
                <a:sym typeface="Wingdings" panose="05000000000000000000" pitchFamily="2" charset="2"/>
              </a:rPr>
              <a:t>cut</a:t>
            </a:r>
            <a:r>
              <a:rPr lang="de-DE" sz="2400" dirty="0">
                <a:sym typeface="Wingdings" panose="05000000000000000000" pitchFamily="2" charset="2"/>
              </a:rPr>
              <a:t>-off </a:t>
            </a:r>
            <a:r>
              <a:rPr lang="de-DE" sz="2400" dirty="0" err="1">
                <a:sym typeface="Wingdings" panose="05000000000000000000" pitchFamily="2" charset="2"/>
              </a:rPr>
              <a:t>sufficient</a:t>
            </a:r>
            <a:r>
              <a:rPr lang="de-DE" sz="2400" dirty="0">
                <a:sym typeface="Wingdings" panose="05000000000000000000" pitchFamily="2" charset="2"/>
              </a:rPr>
              <a:t> (PC4 </a:t>
            </a:r>
            <a:r>
              <a:rPr lang="de-DE" sz="2400" dirty="0" err="1">
                <a:sym typeface="Wingdings" panose="05000000000000000000" pitchFamily="2" charset="2"/>
              </a:rPr>
              <a:t>adds</a:t>
            </a:r>
            <a:r>
              <a:rPr lang="de-DE" sz="2400" dirty="0">
                <a:sym typeface="Wingdings" panose="05000000000000000000" pitchFamily="2" charset="2"/>
              </a:rPr>
              <a:t> just 8.7% </a:t>
            </a:r>
            <a:r>
              <a:rPr lang="de-DE" sz="2400" dirty="0" err="1">
                <a:sym typeface="Wingdings" panose="05000000000000000000" pitchFamily="2" charset="2"/>
              </a:rPr>
              <a:t>var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explained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and</a:t>
            </a:r>
            <a:r>
              <a:rPr lang="de-DE" sz="2400" dirty="0">
                <a:sym typeface="Wingdings" panose="05000000000000000000" pitchFamily="2" charset="2"/>
              </a:rPr>
              <a:t>. This </a:t>
            </a:r>
            <a:r>
              <a:rPr lang="de-DE" sz="2400" dirty="0" err="1">
                <a:sym typeface="Wingdings" panose="05000000000000000000" pitchFamily="2" charset="2"/>
              </a:rPr>
              <a:t>added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value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is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negated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by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the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loss</a:t>
            </a:r>
            <a:r>
              <a:rPr lang="de-DE" sz="2400" dirty="0">
                <a:sym typeface="Wingdings" panose="05000000000000000000" pitchFamily="2" charset="2"/>
              </a:rPr>
              <a:t> in </a:t>
            </a:r>
            <a:r>
              <a:rPr lang="de-DE" sz="2400" dirty="0" err="1">
                <a:sym typeface="Wingdings" panose="05000000000000000000" pitchFamily="2" charset="2"/>
              </a:rPr>
              <a:t>interpretability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as</a:t>
            </a:r>
            <a:r>
              <a:rPr lang="de-DE" sz="2400" dirty="0">
                <a:sym typeface="Wingdings" panose="05000000000000000000" pitchFamily="2" charset="2"/>
              </a:rPr>
              <a:t> 3 dimensional </a:t>
            </a:r>
            <a:r>
              <a:rPr lang="de-DE" sz="2400" dirty="0" err="1">
                <a:sym typeface="Wingdings" panose="05000000000000000000" pitchFamily="2" charset="2"/>
              </a:rPr>
              <a:t>data</a:t>
            </a:r>
            <a:r>
              <a:rPr lang="de-DE" sz="2400" dirty="0">
                <a:sym typeface="Wingdings" panose="05000000000000000000" pitchFamily="2" charset="2"/>
              </a:rPr>
              <a:t> still </a:t>
            </a:r>
            <a:r>
              <a:rPr lang="de-DE" sz="2400" dirty="0" err="1">
                <a:sym typeface="Wingdings" panose="05000000000000000000" pitchFamily="2" charset="2"/>
              </a:rPr>
              <a:t>can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be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shown</a:t>
            </a:r>
            <a:r>
              <a:rPr lang="de-DE" sz="2400" dirty="0">
                <a:sym typeface="Wingdings" panose="05000000000000000000" pitchFamily="2" charset="2"/>
              </a:rPr>
              <a:t> in a </a:t>
            </a:r>
            <a:r>
              <a:rPr lang="de-DE" sz="2400" dirty="0" err="1">
                <a:sym typeface="Wingdings" panose="05000000000000000000" pitchFamily="2" charset="2"/>
              </a:rPr>
              <a:t>plot</a:t>
            </a:r>
            <a:r>
              <a:rPr lang="de-DE" sz="2400" dirty="0">
                <a:sym typeface="Wingdings" panose="05000000000000000000" pitchFamily="2" charset="2"/>
              </a:rPr>
              <a:t>) </a:t>
            </a:r>
          </a:p>
          <a:p>
            <a:r>
              <a:rPr lang="de-DE" sz="2400" dirty="0" err="1">
                <a:sym typeface="Wingdings" panose="05000000000000000000" pitchFamily="2" charset="2"/>
              </a:rPr>
              <a:t>Scree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plot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showing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the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var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explained</a:t>
            </a:r>
            <a:endParaRPr lang="en-GB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385" y="3934313"/>
            <a:ext cx="3486159" cy="278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295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Transwell</a:t>
            </a:r>
            <a:r>
              <a:rPr lang="de-DE" dirty="0"/>
              <a:t> </a:t>
            </a:r>
            <a:r>
              <a:rPr lang="de-DE" dirty="0" err="1"/>
              <a:t>migration</a:t>
            </a:r>
            <a:r>
              <a:rPr lang="de-DE" dirty="0"/>
              <a:t> Assay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4411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89854"/>
            <a:ext cx="8229600" cy="1143000"/>
          </a:xfrm>
        </p:spPr>
        <p:txBody>
          <a:bodyPr/>
          <a:lstStyle/>
          <a:p>
            <a:r>
              <a:rPr lang="de-DE" dirty="0"/>
              <a:t>TGF </a:t>
            </a:r>
            <a:r>
              <a:rPr lang="de-DE" dirty="0" err="1"/>
              <a:t>beta</a:t>
            </a:r>
            <a:endParaRPr lang="en-GB" dirty="0"/>
          </a:p>
        </p:txBody>
      </p:sp>
      <p:pic>
        <p:nvPicPr>
          <p:cNvPr id="4" name="Picture 3" descr="Z:\Aktuell\Eigene Dateien\Eigene Dateien_Marc\PhD\Vorträge\miR-205_Pathway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1125277"/>
            <a:ext cx="7645400" cy="573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98612" y="5217475"/>
            <a:ext cx="29942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/>
              <a:t>Paradoxical roles of TGF-β </a:t>
            </a:r>
            <a:r>
              <a:rPr lang="en-GB" sz="1200" b="1" dirty="0" err="1"/>
              <a:t>signaling</a:t>
            </a:r>
            <a:r>
              <a:rPr lang="en-GB" sz="1200" b="1" dirty="0"/>
              <a:t> in suppressing and promoting squamous cell carcinoma (Wu 2018)</a:t>
            </a:r>
          </a:p>
          <a:p>
            <a:pPr marL="171450" indent="-171450">
              <a:buFontTx/>
              <a:buChar char="-"/>
            </a:pPr>
            <a:r>
              <a:rPr lang="de-DE" sz="1200" b="1" dirty="0" err="1"/>
              <a:t>Important</a:t>
            </a:r>
            <a:r>
              <a:rPr lang="de-DE" sz="1200" b="1" dirty="0"/>
              <a:t> </a:t>
            </a:r>
            <a:r>
              <a:rPr lang="de-DE" sz="1200" b="1" dirty="0" err="1"/>
              <a:t>for</a:t>
            </a:r>
            <a:r>
              <a:rPr lang="de-DE" sz="1200" b="1" dirty="0"/>
              <a:t> paradox </a:t>
            </a:r>
            <a:r>
              <a:rPr lang="de-DE" sz="1200" b="1" dirty="0" err="1"/>
              <a:t>role</a:t>
            </a:r>
            <a:r>
              <a:rPr lang="de-DE" sz="1200" b="1" dirty="0"/>
              <a:t> </a:t>
            </a:r>
            <a:r>
              <a:rPr lang="de-DE" sz="1200" b="1" dirty="0" err="1"/>
              <a:t>of</a:t>
            </a:r>
            <a:r>
              <a:rPr lang="de-DE" sz="1200" b="1" dirty="0"/>
              <a:t> miR-205?</a:t>
            </a:r>
          </a:p>
          <a:p>
            <a:pPr marL="171450" indent="-171450">
              <a:buFontTx/>
              <a:buChar char="-"/>
            </a:pPr>
            <a:r>
              <a:rPr lang="de-DE" sz="1200" b="1" dirty="0"/>
              <a:t>Early </a:t>
            </a:r>
            <a:r>
              <a:rPr lang="de-DE" sz="1200" b="1" dirty="0" err="1"/>
              <a:t>stages</a:t>
            </a:r>
            <a:r>
              <a:rPr lang="de-DE" sz="1200" b="1" dirty="0"/>
              <a:t>: </a:t>
            </a:r>
            <a:r>
              <a:rPr lang="de-DE" sz="1200" b="1" dirty="0" err="1"/>
              <a:t>tumor</a:t>
            </a:r>
            <a:r>
              <a:rPr lang="de-DE" sz="1200" b="1" dirty="0"/>
              <a:t> </a:t>
            </a:r>
            <a:r>
              <a:rPr lang="de-DE" sz="1200" b="1" dirty="0" err="1"/>
              <a:t>suppressor</a:t>
            </a:r>
            <a:r>
              <a:rPr lang="de-DE" sz="1200" b="1" dirty="0"/>
              <a:t> </a:t>
            </a:r>
            <a:r>
              <a:rPr lang="de-DE" sz="1200" b="1" dirty="0" err="1"/>
              <a:t>by</a:t>
            </a:r>
            <a:r>
              <a:rPr lang="de-DE" sz="1200" b="1" dirty="0"/>
              <a:t> </a:t>
            </a:r>
            <a:r>
              <a:rPr lang="de-DE" sz="1200" b="1" dirty="0" err="1"/>
              <a:t>inhibiting</a:t>
            </a:r>
            <a:r>
              <a:rPr lang="de-DE" sz="1200" b="1" dirty="0"/>
              <a:t> </a:t>
            </a:r>
            <a:r>
              <a:rPr lang="de-DE" sz="1200" b="1" dirty="0" err="1"/>
              <a:t>proliferation</a:t>
            </a:r>
            <a:endParaRPr lang="de-DE" sz="1200" b="1" dirty="0"/>
          </a:p>
          <a:p>
            <a:pPr marL="171450" indent="-171450">
              <a:buFontTx/>
              <a:buChar char="-"/>
            </a:pPr>
            <a:r>
              <a:rPr lang="de-DE" sz="1200" b="1" dirty="0" err="1"/>
              <a:t>Later</a:t>
            </a:r>
            <a:r>
              <a:rPr lang="de-DE" sz="1200" b="1" dirty="0"/>
              <a:t> </a:t>
            </a:r>
            <a:r>
              <a:rPr lang="de-DE" sz="1200" b="1" dirty="0" err="1"/>
              <a:t>stages</a:t>
            </a:r>
            <a:r>
              <a:rPr lang="de-DE" sz="1200" b="1" dirty="0"/>
              <a:t>: </a:t>
            </a:r>
            <a:r>
              <a:rPr lang="de-DE" sz="1200" b="1" dirty="0" err="1"/>
              <a:t>oncogene</a:t>
            </a:r>
            <a:r>
              <a:rPr lang="de-DE" sz="1200" b="1" dirty="0"/>
              <a:t> </a:t>
            </a:r>
            <a:r>
              <a:rPr lang="de-DE" sz="1200" b="1" dirty="0" err="1"/>
              <a:t>by</a:t>
            </a:r>
            <a:r>
              <a:rPr lang="de-DE" sz="1200" b="1" dirty="0"/>
              <a:t> </a:t>
            </a:r>
            <a:r>
              <a:rPr lang="de-DE" sz="1200" b="1" dirty="0" err="1"/>
              <a:t>promoting</a:t>
            </a:r>
            <a:r>
              <a:rPr lang="de-DE" sz="1200" b="1" dirty="0"/>
              <a:t> EMT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15552328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uppieren 140"/>
          <p:cNvGrpSpPr/>
          <p:nvPr/>
        </p:nvGrpSpPr>
        <p:grpSpPr>
          <a:xfrm>
            <a:off x="78072" y="172816"/>
            <a:ext cx="9324257" cy="6685184"/>
            <a:chOff x="78072" y="172816"/>
            <a:chExt cx="9324257" cy="6685184"/>
          </a:xfrm>
        </p:grpSpPr>
        <p:sp>
          <p:nvSpPr>
            <p:cNvPr id="471" name="Oval 350"/>
            <p:cNvSpPr>
              <a:spLocks noChangeArrowheads="1"/>
            </p:cNvSpPr>
            <p:nvPr/>
          </p:nvSpPr>
          <p:spPr bwMode="auto">
            <a:xfrm>
              <a:off x="7949854" y="1502894"/>
              <a:ext cx="764536" cy="453526"/>
            </a:xfrm>
            <a:prstGeom prst="ellipse">
              <a:avLst/>
            </a:prstGeom>
            <a:gradFill>
              <a:gsLst>
                <a:gs pos="79000">
                  <a:schemeClr val="accent2">
                    <a:lumMod val="86000"/>
                    <a:lumOff val="14000"/>
                    <a:alpha val="54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accent2">
                    <a:lumMod val="60000"/>
                    <a:lumOff val="40000"/>
                    <a:alpha val="30000"/>
                  </a:schemeClr>
                </a:gs>
              </a:gsLst>
              <a:path path="circle">
                <a:fillToRect l="50000" t="50000" r="50000" b="50000"/>
              </a:path>
            </a:gradFill>
            <a:ln w="6350">
              <a:solidFill>
                <a:srgbClr val="333333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sz="1400"/>
            </a:p>
          </p:txBody>
        </p:sp>
        <p:cxnSp>
          <p:nvCxnSpPr>
            <p:cNvPr id="333" name="Gerader Verbinder 332"/>
            <p:cNvCxnSpPr/>
            <p:nvPr/>
          </p:nvCxnSpPr>
          <p:spPr>
            <a:xfrm flipH="1">
              <a:off x="3262942" y="953037"/>
              <a:ext cx="24980" cy="59049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2" name="Group 371"/>
            <p:cNvGrpSpPr>
              <a:grpSpLocks noChangeAspect="1"/>
            </p:cNvGrpSpPr>
            <p:nvPr/>
          </p:nvGrpSpPr>
          <p:grpSpPr bwMode="auto">
            <a:xfrm>
              <a:off x="78072" y="1988231"/>
              <a:ext cx="3044289" cy="1900567"/>
              <a:chOff x="1680" y="768"/>
              <a:chExt cx="2073" cy="1294"/>
            </a:xfrm>
          </p:grpSpPr>
          <p:sp>
            <p:nvSpPr>
              <p:cNvPr id="633" name="Oval 372"/>
              <p:cNvSpPr>
                <a:spLocks noChangeAspect="1" noChangeArrowheads="1"/>
              </p:cNvSpPr>
              <p:nvPr/>
            </p:nvSpPr>
            <p:spPr bwMode="auto">
              <a:xfrm>
                <a:off x="1706" y="795"/>
                <a:ext cx="2020" cy="1240"/>
              </a:xfrm>
              <a:prstGeom prst="ellipse">
                <a:avLst/>
              </a:prstGeom>
              <a:gradFill rotWithShape="1">
                <a:gsLst>
                  <a:gs pos="0">
                    <a:schemeClr val="tx2">
                      <a:lumMod val="40000"/>
                      <a:lumOff val="60000"/>
                    </a:schemeClr>
                  </a:gs>
                  <a:gs pos="100000">
                    <a:srgbClr val="FFCC99">
                      <a:gamma/>
                      <a:tint val="0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rnd">
                    <a:solidFill>
                      <a:srgbClr val="FF66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634" name="Group 373"/>
              <p:cNvGrpSpPr>
                <a:grpSpLocks noChangeAspect="1"/>
              </p:cNvGrpSpPr>
              <p:nvPr/>
            </p:nvGrpSpPr>
            <p:grpSpPr bwMode="auto">
              <a:xfrm>
                <a:off x="1680" y="768"/>
                <a:ext cx="2073" cy="1294"/>
                <a:chOff x="1680" y="768"/>
                <a:chExt cx="2073" cy="1294"/>
              </a:xfrm>
            </p:grpSpPr>
            <p:sp>
              <p:nvSpPr>
                <p:cNvPr id="635" name="Freeform 374"/>
                <p:cNvSpPr>
                  <a:spLocks noChangeAspect="1"/>
                </p:cNvSpPr>
                <p:nvPr/>
              </p:nvSpPr>
              <p:spPr bwMode="auto">
                <a:xfrm>
                  <a:off x="3579" y="1313"/>
                  <a:ext cx="174" cy="419"/>
                </a:xfrm>
                <a:custGeom>
                  <a:avLst/>
                  <a:gdLst>
                    <a:gd name="T0" fmla="*/ 125 w 131"/>
                    <a:gd name="T1" fmla="*/ 18 h 314"/>
                    <a:gd name="T2" fmla="*/ 102 w 131"/>
                    <a:gd name="T3" fmla="*/ 2 h 314"/>
                    <a:gd name="T4" fmla="*/ 101 w 131"/>
                    <a:gd name="T5" fmla="*/ 2 h 314"/>
                    <a:gd name="T6" fmla="*/ 86 w 131"/>
                    <a:gd name="T7" fmla="*/ 26 h 314"/>
                    <a:gd name="T8" fmla="*/ 91 w 131"/>
                    <a:gd name="T9" fmla="*/ 77 h 314"/>
                    <a:gd name="T10" fmla="*/ 7 w 131"/>
                    <a:gd name="T11" fmla="*/ 281 h 314"/>
                    <a:gd name="T12" fmla="*/ 9 w 131"/>
                    <a:gd name="T13" fmla="*/ 309 h 314"/>
                    <a:gd name="T14" fmla="*/ 10 w 131"/>
                    <a:gd name="T15" fmla="*/ 309 h 314"/>
                    <a:gd name="T16" fmla="*/ 23 w 131"/>
                    <a:gd name="T17" fmla="*/ 314 h 314"/>
                    <a:gd name="T18" fmla="*/ 38 w 131"/>
                    <a:gd name="T19" fmla="*/ 307 h 314"/>
                    <a:gd name="T20" fmla="*/ 131 w 131"/>
                    <a:gd name="T21" fmla="*/ 77 h 314"/>
                    <a:gd name="T22" fmla="*/ 125 w 131"/>
                    <a:gd name="T23" fmla="*/ 18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1" h="314">
                      <a:moveTo>
                        <a:pt x="125" y="18"/>
                      </a:moveTo>
                      <a:cubicBezTo>
                        <a:pt x="123" y="7"/>
                        <a:pt x="112" y="0"/>
                        <a:pt x="102" y="2"/>
                      </a:cubicBezTo>
                      <a:cubicBezTo>
                        <a:pt x="101" y="2"/>
                        <a:pt x="101" y="2"/>
                        <a:pt x="101" y="2"/>
                      </a:cubicBezTo>
                      <a:cubicBezTo>
                        <a:pt x="90" y="5"/>
                        <a:pt x="84" y="15"/>
                        <a:pt x="86" y="26"/>
                      </a:cubicBezTo>
                      <a:cubicBezTo>
                        <a:pt x="89" y="42"/>
                        <a:pt x="91" y="59"/>
                        <a:pt x="91" y="77"/>
                      </a:cubicBezTo>
                      <a:cubicBezTo>
                        <a:pt x="91" y="150"/>
                        <a:pt x="61" y="219"/>
                        <a:pt x="7" y="281"/>
                      </a:cubicBezTo>
                      <a:cubicBezTo>
                        <a:pt x="0" y="289"/>
                        <a:pt x="1" y="302"/>
                        <a:pt x="9" y="309"/>
                      </a:cubicBezTo>
                      <a:cubicBezTo>
                        <a:pt x="9" y="309"/>
                        <a:pt x="9" y="309"/>
                        <a:pt x="10" y="309"/>
                      </a:cubicBezTo>
                      <a:cubicBezTo>
                        <a:pt x="13" y="312"/>
                        <a:pt x="18" y="314"/>
                        <a:pt x="23" y="314"/>
                      </a:cubicBezTo>
                      <a:cubicBezTo>
                        <a:pt x="28" y="314"/>
                        <a:pt x="34" y="312"/>
                        <a:pt x="38" y="307"/>
                      </a:cubicBezTo>
                      <a:cubicBezTo>
                        <a:pt x="96" y="240"/>
                        <a:pt x="131" y="161"/>
                        <a:pt x="131" y="77"/>
                      </a:cubicBezTo>
                      <a:cubicBezTo>
                        <a:pt x="131" y="57"/>
                        <a:pt x="129" y="37"/>
                        <a:pt x="125" y="18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tx2">
                      <a:lumMod val="60000"/>
                      <a:lumOff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36" name="Freeform 375"/>
                <p:cNvSpPr>
                  <a:spLocks noChangeAspect="1"/>
                </p:cNvSpPr>
                <p:nvPr/>
              </p:nvSpPr>
              <p:spPr bwMode="auto">
                <a:xfrm>
                  <a:off x="1987" y="1832"/>
                  <a:ext cx="354" cy="178"/>
                </a:xfrm>
                <a:custGeom>
                  <a:avLst/>
                  <a:gdLst>
                    <a:gd name="T0" fmla="*/ 249 w 266"/>
                    <a:gd name="T1" fmla="*/ 94 h 133"/>
                    <a:gd name="T2" fmla="*/ 33 w 266"/>
                    <a:gd name="T3" fmla="*/ 5 h 133"/>
                    <a:gd name="T4" fmla="*/ 6 w 266"/>
                    <a:gd name="T5" fmla="*/ 12 h 133"/>
                    <a:gd name="T6" fmla="*/ 6 w 266"/>
                    <a:gd name="T7" fmla="*/ 13 h 133"/>
                    <a:gd name="T8" fmla="*/ 13 w 266"/>
                    <a:gd name="T9" fmla="*/ 40 h 133"/>
                    <a:gd name="T10" fmla="*/ 239 w 266"/>
                    <a:gd name="T11" fmla="*/ 133 h 133"/>
                    <a:gd name="T12" fmla="*/ 244 w 266"/>
                    <a:gd name="T13" fmla="*/ 133 h 133"/>
                    <a:gd name="T14" fmla="*/ 264 w 266"/>
                    <a:gd name="T15" fmla="*/ 119 h 133"/>
                    <a:gd name="T16" fmla="*/ 264 w 266"/>
                    <a:gd name="T17" fmla="*/ 118 h 133"/>
                    <a:gd name="T18" fmla="*/ 249 w 266"/>
                    <a:gd name="T19" fmla="*/ 94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6" h="133">
                      <a:moveTo>
                        <a:pt x="249" y="94"/>
                      </a:moveTo>
                      <a:cubicBezTo>
                        <a:pt x="168" y="72"/>
                        <a:pt x="95" y="42"/>
                        <a:pt x="33" y="5"/>
                      </a:cubicBezTo>
                      <a:cubicBezTo>
                        <a:pt x="23" y="0"/>
                        <a:pt x="11" y="3"/>
                        <a:pt x="6" y="12"/>
                      </a:cubicBezTo>
                      <a:cubicBezTo>
                        <a:pt x="6" y="12"/>
                        <a:pt x="6" y="13"/>
                        <a:pt x="6" y="13"/>
                      </a:cubicBezTo>
                      <a:cubicBezTo>
                        <a:pt x="0" y="22"/>
                        <a:pt x="3" y="34"/>
                        <a:pt x="13" y="40"/>
                      </a:cubicBezTo>
                      <a:cubicBezTo>
                        <a:pt x="78" y="79"/>
                        <a:pt x="155" y="110"/>
                        <a:pt x="239" y="133"/>
                      </a:cubicBezTo>
                      <a:cubicBezTo>
                        <a:pt x="241" y="133"/>
                        <a:pt x="243" y="133"/>
                        <a:pt x="244" y="133"/>
                      </a:cubicBezTo>
                      <a:cubicBezTo>
                        <a:pt x="253" y="133"/>
                        <a:pt x="261" y="127"/>
                        <a:pt x="264" y="119"/>
                      </a:cubicBezTo>
                      <a:cubicBezTo>
                        <a:pt x="264" y="118"/>
                        <a:pt x="264" y="118"/>
                        <a:pt x="264" y="118"/>
                      </a:cubicBezTo>
                      <a:cubicBezTo>
                        <a:pt x="266" y="108"/>
                        <a:pt x="260" y="97"/>
                        <a:pt x="249" y="94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tx2">
                      <a:lumMod val="60000"/>
                      <a:lumOff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37" name="Freeform 376"/>
                <p:cNvSpPr>
                  <a:spLocks noChangeAspect="1"/>
                </p:cNvSpPr>
                <p:nvPr/>
              </p:nvSpPr>
              <p:spPr bwMode="auto">
                <a:xfrm>
                  <a:off x="2388" y="1978"/>
                  <a:ext cx="373" cy="84"/>
                </a:xfrm>
                <a:custGeom>
                  <a:avLst/>
                  <a:gdLst>
                    <a:gd name="T0" fmla="*/ 260 w 280"/>
                    <a:gd name="T1" fmla="*/ 23 h 63"/>
                    <a:gd name="T2" fmla="*/ 246 w 280"/>
                    <a:gd name="T3" fmla="*/ 23 h 63"/>
                    <a:gd name="T4" fmla="*/ 25 w 280"/>
                    <a:gd name="T5" fmla="*/ 3 h 63"/>
                    <a:gd name="T6" fmla="*/ 2 w 280"/>
                    <a:gd name="T7" fmla="*/ 18 h 63"/>
                    <a:gd name="T8" fmla="*/ 2 w 280"/>
                    <a:gd name="T9" fmla="*/ 18 h 63"/>
                    <a:gd name="T10" fmla="*/ 17 w 280"/>
                    <a:gd name="T11" fmla="*/ 42 h 63"/>
                    <a:gd name="T12" fmla="*/ 246 w 280"/>
                    <a:gd name="T13" fmla="*/ 63 h 63"/>
                    <a:gd name="T14" fmla="*/ 260 w 280"/>
                    <a:gd name="T15" fmla="*/ 63 h 63"/>
                    <a:gd name="T16" fmla="*/ 280 w 280"/>
                    <a:gd name="T17" fmla="*/ 43 h 63"/>
                    <a:gd name="T18" fmla="*/ 280 w 280"/>
                    <a:gd name="T19" fmla="*/ 42 h 63"/>
                    <a:gd name="T20" fmla="*/ 260 w 280"/>
                    <a:gd name="T21" fmla="*/ 2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0" h="63">
                      <a:moveTo>
                        <a:pt x="260" y="23"/>
                      </a:moveTo>
                      <a:cubicBezTo>
                        <a:pt x="255" y="23"/>
                        <a:pt x="251" y="23"/>
                        <a:pt x="246" y="23"/>
                      </a:cubicBezTo>
                      <a:cubicBezTo>
                        <a:pt x="169" y="23"/>
                        <a:pt x="95" y="16"/>
                        <a:pt x="25" y="3"/>
                      </a:cubicBezTo>
                      <a:cubicBezTo>
                        <a:pt x="14" y="0"/>
                        <a:pt x="4" y="7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0" y="29"/>
                        <a:pt x="7" y="40"/>
                        <a:pt x="17" y="42"/>
                      </a:cubicBezTo>
                      <a:cubicBezTo>
                        <a:pt x="90" y="56"/>
                        <a:pt x="167" y="63"/>
                        <a:pt x="246" y="63"/>
                      </a:cubicBezTo>
                      <a:cubicBezTo>
                        <a:pt x="251" y="63"/>
                        <a:pt x="256" y="63"/>
                        <a:pt x="260" y="63"/>
                      </a:cubicBezTo>
                      <a:cubicBezTo>
                        <a:pt x="271" y="63"/>
                        <a:pt x="280" y="54"/>
                        <a:pt x="280" y="43"/>
                      </a:cubicBezTo>
                      <a:cubicBezTo>
                        <a:pt x="280" y="43"/>
                        <a:pt x="280" y="43"/>
                        <a:pt x="280" y="42"/>
                      </a:cubicBezTo>
                      <a:cubicBezTo>
                        <a:pt x="280" y="32"/>
                        <a:pt x="271" y="23"/>
                        <a:pt x="260" y="23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tx2">
                      <a:lumMod val="60000"/>
                      <a:lumOff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38" name="Freeform 377"/>
                <p:cNvSpPr>
                  <a:spLocks noChangeAspect="1"/>
                </p:cNvSpPr>
                <p:nvPr/>
              </p:nvSpPr>
              <p:spPr bwMode="auto">
                <a:xfrm>
                  <a:off x="3227" y="1751"/>
                  <a:ext cx="336" cy="215"/>
                </a:xfrm>
                <a:custGeom>
                  <a:avLst/>
                  <a:gdLst>
                    <a:gd name="T0" fmla="*/ 217 w 252"/>
                    <a:gd name="T1" fmla="*/ 7 h 161"/>
                    <a:gd name="T2" fmla="*/ 217 w 252"/>
                    <a:gd name="T3" fmla="*/ 7 h 161"/>
                    <a:gd name="T4" fmla="*/ 15 w 252"/>
                    <a:gd name="T5" fmla="*/ 122 h 161"/>
                    <a:gd name="T6" fmla="*/ 4 w 252"/>
                    <a:gd name="T7" fmla="*/ 148 h 161"/>
                    <a:gd name="T8" fmla="*/ 4 w 252"/>
                    <a:gd name="T9" fmla="*/ 148 h 161"/>
                    <a:gd name="T10" fmla="*/ 22 w 252"/>
                    <a:gd name="T11" fmla="*/ 161 h 161"/>
                    <a:gd name="T12" fmla="*/ 30 w 252"/>
                    <a:gd name="T13" fmla="*/ 160 h 161"/>
                    <a:gd name="T14" fmla="*/ 242 w 252"/>
                    <a:gd name="T15" fmla="*/ 37 h 161"/>
                    <a:gd name="T16" fmla="*/ 245 w 252"/>
                    <a:gd name="T17" fmla="*/ 9 h 161"/>
                    <a:gd name="T18" fmla="*/ 245 w 252"/>
                    <a:gd name="T19" fmla="*/ 9 h 161"/>
                    <a:gd name="T20" fmla="*/ 217 w 252"/>
                    <a:gd name="T21" fmla="*/ 7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2" h="161">
                      <a:moveTo>
                        <a:pt x="217" y="7"/>
                      </a:moveTo>
                      <a:cubicBezTo>
                        <a:pt x="217" y="7"/>
                        <a:pt x="217" y="7"/>
                        <a:pt x="217" y="7"/>
                      </a:cubicBezTo>
                      <a:cubicBezTo>
                        <a:pt x="162" y="52"/>
                        <a:pt x="94" y="92"/>
                        <a:pt x="15" y="122"/>
                      </a:cubicBezTo>
                      <a:cubicBezTo>
                        <a:pt x="5" y="126"/>
                        <a:pt x="0" y="138"/>
                        <a:pt x="4" y="148"/>
                      </a:cubicBezTo>
                      <a:cubicBezTo>
                        <a:pt x="4" y="148"/>
                        <a:pt x="4" y="148"/>
                        <a:pt x="4" y="148"/>
                      </a:cubicBezTo>
                      <a:cubicBezTo>
                        <a:pt x="7" y="156"/>
                        <a:pt x="14" y="161"/>
                        <a:pt x="22" y="161"/>
                      </a:cubicBezTo>
                      <a:cubicBezTo>
                        <a:pt x="25" y="161"/>
                        <a:pt x="27" y="161"/>
                        <a:pt x="30" y="160"/>
                      </a:cubicBezTo>
                      <a:cubicBezTo>
                        <a:pt x="112" y="128"/>
                        <a:pt x="184" y="86"/>
                        <a:pt x="242" y="37"/>
                      </a:cubicBezTo>
                      <a:cubicBezTo>
                        <a:pt x="251" y="30"/>
                        <a:pt x="252" y="18"/>
                        <a:pt x="245" y="9"/>
                      </a:cubicBezTo>
                      <a:cubicBezTo>
                        <a:pt x="245" y="9"/>
                        <a:pt x="245" y="9"/>
                        <a:pt x="245" y="9"/>
                      </a:cubicBezTo>
                      <a:cubicBezTo>
                        <a:pt x="237" y="1"/>
                        <a:pt x="225" y="0"/>
                        <a:pt x="217" y="7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tx2">
                      <a:lumMod val="60000"/>
                      <a:lumOff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39" name="Freeform 378"/>
                <p:cNvSpPr>
                  <a:spLocks noChangeAspect="1"/>
                </p:cNvSpPr>
                <p:nvPr/>
              </p:nvSpPr>
              <p:spPr bwMode="auto">
                <a:xfrm>
                  <a:off x="2813" y="1944"/>
                  <a:ext cx="372" cy="113"/>
                </a:xfrm>
                <a:custGeom>
                  <a:avLst/>
                  <a:gdLst>
                    <a:gd name="T0" fmla="*/ 251 w 279"/>
                    <a:gd name="T1" fmla="*/ 3 h 84"/>
                    <a:gd name="T2" fmla="*/ 251 w 279"/>
                    <a:gd name="T3" fmla="*/ 3 h 84"/>
                    <a:gd name="T4" fmla="*/ 19 w 279"/>
                    <a:gd name="T5" fmla="*/ 45 h 84"/>
                    <a:gd name="T6" fmla="*/ 1 w 279"/>
                    <a:gd name="T7" fmla="*/ 66 h 84"/>
                    <a:gd name="T8" fmla="*/ 1 w 279"/>
                    <a:gd name="T9" fmla="*/ 66 h 84"/>
                    <a:gd name="T10" fmla="*/ 21 w 279"/>
                    <a:gd name="T11" fmla="*/ 84 h 84"/>
                    <a:gd name="T12" fmla="*/ 22 w 279"/>
                    <a:gd name="T13" fmla="*/ 84 h 84"/>
                    <a:gd name="T14" fmla="*/ 262 w 279"/>
                    <a:gd name="T15" fmla="*/ 41 h 84"/>
                    <a:gd name="T16" fmla="*/ 276 w 279"/>
                    <a:gd name="T17" fmla="*/ 16 h 84"/>
                    <a:gd name="T18" fmla="*/ 276 w 279"/>
                    <a:gd name="T19" fmla="*/ 16 h 84"/>
                    <a:gd name="T20" fmla="*/ 251 w 279"/>
                    <a:gd name="T21" fmla="*/ 3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79" h="84">
                      <a:moveTo>
                        <a:pt x="251" y="3"/>
                      </a:moveTo>
                      <a:cubicBezTo>
                        <a:pt x="251" y="3"/>
                        <a:pt x="251" y="3"/>
                        <a:pt x="251" y="3"/>
                      </a:cubicBezTo>
                      <a:cubicBezTo>
                        <a:pt x="180" y="24"/>
                        <a:pt x="102" y="38"/>
                        <a:pt x="19" y="45"/>
                      </a:cubicBezTo>
                      <a:cubicBezTo>
                        <a:pt x="8" y="45"/>
                        <a:pt x="0" y="55"/>
                        <a:pt x="1" y="66"/>
                      </a:cubicBezTo>
                      <a:cubicBezTo>
                        <a:pt x="1" y="66"/>
                        <a:pt x="1" y="66"/>
                        <a:pt x="1" y="66"/>
                      </a:cubicBezTo>
                      <a:cubicBezTo>
                        <a:pt x="2" y="76"/>
                        <a:pt x="10" y="84"/>
                        <a:pt x="21" y="84"/>
                      </a:cubicBezTo>
                      <a:cubicBezTo>
                        <a:pt x="21" y="84"/>
                        <a:pt x="22" y="84"/>
                        <a:pt x="22" y="84"/>
                      </a:cubicBezTo>
                      <a:cubicBezTo>
                        <a:pt x="107" y="78"/>
                        <a:pt x="188" y="63"/>
                        <a:pt x="262" y="41"/>
                      </a:cubicBezTo>
                      <a:cubicBezTo>
                        <a:pt x="273" y="38"/>
                        <a:pt x="279" y="27"/>
                        <a:pt x="276" y="16"/>
                      </a:cubicBezTo>
                      <a:cubicBezTo>
                        <a:pt x="276" y="16"/>
                        <a:pt x="276" y="16"/>
                        <a:pt x="276" y="16"/>
                      </a:cubicBezTo>
                      <a:cubicBezTo>
                        <a:pt x="272" y="6"/>
                        <a:pt x="261" y="0"/>
                        <a:pt x="251" y="3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tx2">
                      <a:lumMod val="60000"/>
                      <a:lumOff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40" name="Freeform 379"/>
                <p:cNvSpPr>
                  <a:spLocks noChangeAspect="1"/>
                </p:cNvSpPr>
                <p:nvPr/>
              </p:nvSpPr>
              <p:spPr bwMode="auto">
                <a:xfrm>
                  <a:off x="1703" y="1525"/>
                  <a:ext cx="256" cy="305"/>
                </a:xfrm>
                <a:custGeom>
                  <a:avLst/>
                  <a:gdLst>
                    <a:gd name="T0" fmla="*/ 181 w 192"/>
                    <a:gd name="T1" fmla="*/ 192 h 228"/>
                    <a:gd name="T2" fmla="*/ 181 w 192"/>
                    <a:gd name="T3" fmla="*/ 192 h 228"/>
                    <a:gd name="T4" fmla="*/ 41 w 192"/>
                    <a:gd name="T5" fmla="*/ 16 h 228"/>
                    <a:gd name="T6" fmla="*/ 16 w 192"/>
                    <a:gd name="T7" fmla="*/ 4 h 228"/>
                    <a:gd name="T8" fmla="*/ 15 w 192"/>
                    <a:gd name="T9" fmla="*/ 4 h 228"/>
                    <a:gd name="T10" fmla="*/ 3 w 192"/>
                    <a:gd name="T11" fmla="*/ 30 h 228"/>
                    <a:gd name="T12" fmla="*/ 157 w 192"/>
                    <a:gd name="T13" fmla="*/ 224 h 228"/>
                    <a:gd name="T14" fmla="*/ 169 w 192"/>
                    <a:gd name="T15" fmla="*/ 228 h 228"/>
                    <a:gd name="T16" fmla="*/ 185 w 192"/>
                    <a:gd name="T17" fmla="*/ 220 h 228"/>
                    <a:gd name="T18" fmla="*/ 185 w 192"/>
                    <a:gd name="T19" fmla="*/ 220 h 228"/>
                    <a:gd name="T20" fmla="*/ 181 w 192"/>
                    <a:gd name="T21" fmla="*/ 192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2" h="228">
                      <a:moveTo>
                        <a:pt x="181" y="192"/>
                      </a:moveTo>
                      <a:cubicBezTo>
                        <a:pt x="181" y="192"/>
                        <a:pt x="181" y="192"/>
                        <a:pt x="181" y="192"/>
                      </a:cubicBezTo>
                      <a:cubicBezTo>
                        <a:pt x="114" y="141"/>
                        <a:pt x="65" y="80"/>
                        <a:pt x="41" y="16"/>
                      </a:cubicBezTo>
                      <a:cubicBezTo>
                        <a:pt x="37" y="6"/>
                        <a:pt x="26" y="0"/>
                        <a:pt x="16" y="4"/>
                      </a:cubicBezTo>
                      <a:cubicBezTo>
                        <a:pt x="16" y="4"/>
                        <a:pt x="15" y="4"/>
                        <a:pt x="15" y="4"/>
                      </a:cubicBezTo>
                      <a:cubicBezTo>
                        <a:pt x="5" y="8"/>
                        <a:pt x="0" y="20"/>
                        <a:pt x="3" y="30"/>
                      </a:cubicBezTo>
                      <a:cubicBezTo>
                        <a:pt x="31" y="103"/>
                        <a:pt x="85" y="169"/>
                        <a:pt x="157" y="224"/>
                      </a:cubicBezTo>
                      <a:cubicBezTo>
                        <a:pt x="161" y="227"/>
                        <a:pt x="165" y="228"/>
                        <a:pt x="169" y="228"/>
                      </a:cubicBezTo>
                      <a:cubicBezTo>
                        <a:pt x="175" y="228"/>
                        <a:pt x="181" y="226"/>
                        <a:pt x="185" y="220"/>
                      </a:cubicBezTo>
                      <a:cubicBezTo>
                        <a:pt x="185" y="220"/>
                        <a:pt x="185" y="220"/>
                        <a:pt x="185" y="220"/>
                      </a:cubicBezTo>
                      <a:cubicBezTo>
                        <a:pt x="192" y="211"/>
                        <a:pt x="190" y="199"/>
                        <a:pt x="181" y="192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tx2">
                      <a:lumMod val="60000"/>
                      <a:lumOff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41" name="Freeform 380"/>
                <p:cNvSpPr>
                  <a:spLocks noChangeAspect="1"/>
                </p:cNvSpPr>
                <p:nvPr/>
              </p:nvSpPr>
              <p:spPr bwMode="auto">
                <a:xfrm>
                  <a:off x="1680" y="1123"/>
                  <a:ext cx="151" cy="355"/>
                </a:xfrm>
                <a:custGeom>
                  <a:avLst/>
                  <a:gdLst>
                    <a:gd name="T0" fmla="*/ 41 w 113"/>
                    <a:gd name="T1" fmla="*/ 244 h 266"/>
                    <a:gd name="T2" fmla="*/ 40 w 113"/>
                    <a:gd name="T3" fmla="*/ 219 h 266"/>
                    <a:gd name="T4" fmla="*/ 106 w 113"/>
                    <a:gd name="T5" fmla="*/ 35 h 266"/>
                    <a:gd name="T6" fmla="*/ 103 w 113"/>
                    <a:gd name="T7" fmla="*/ 7 h 266"/>
                    <a:gd name="T8" fmla="*/ 102 w 113"/>
                    <a:gd name="T9" fmla="*/ 7 h 266"/>
                    <a:gd name="T10" fmla="*/ 74 w 113"/>
                    <a:gd name="T11" fmla="*/ 11 h 266"/>
                    <a:gd name="T12" fmla="*/ 0 w 113"/>
                    <a:gd name="T13" fmla="*/ 219 h 266"/>
                    <a:gd name="T14" fmla="*/ 1 w 113"/>
                    <a:gd name="T15" fmla="*/ 248 h 266"/>
                    <a:gd name="T16" fmla="*/ 21 w 113"/>
                    <a:gd name="T17" fmla="*/ 266 h 266"/>
                    <a:gd name="T18" fmla="*/ 23 w 113"/>
                    <a:gd name="T19" fmla="*/ 266 h 266"/>
                    <a:gd name="T20" fmla="*/ 24 w 113"/>
                    <a:gd name="T21" fmla="*/ 266 h 266"/>
                    <a:gd name="T22" fmla="*/ 41 w 113"/>
                    <a:gd name="T23" fmla="*/ 244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13" h="266">
                      <a:moveTo>
                        <a:pt x="41" y="244"/>
                      </a:moveTo>
                      <a:cubicBezTo>
                        <a:pt x="40" y="236"/>
                        <a:pt x="40" y="227"/>
                        <a:pt x="40" y="219"/>
                      </a:cubicBezTo>
                      <a:cubicBezTo>
                        <a:pt x="40" y="154"/>
                        <a:pt x="63" y="92"/>
                        <a:pt x="106" y="35"/>
                      </a:cubicBezTo>
                      <a:cubicBezTo>
                        <a:pt x="113" y="26"/>
                        <a:pt x="111" y="14"/>
                        <a:pt x="103" y="7"/>
                      </a:cubicBezTo>
                      <a:cubicBezTo>
                        <a:pt x="103" y="7"/>
                        <a:pt x="102" y="7"/>
                        <a:pt x="102" y="7"/>
                      </a:cubicBezTo>
                      <a:cubicBezTo>
                        <a:pt x="94" y="0"/>
                        <a:pt x="81" y="2"/>
                        <a:pt x="74" y="11"/>
                      </a:cubicBezTo>
                      <a:cubicBezTo>
                        <a:pt x="27" y="73"/>
                        <a:pt x="0" y="144"/>
                        <a:pt x="0" y="219"/>
                      </a:cubicBezTo>
                      <a:cubicBezTo>
                        <a:pt x="0" y="229"/>
                        <a:pt x="0" y="238"/>
                        <a:pt x="1" y="248"/>
                      </a:cubicBezTo>
                      <a:cubicBezTo>
                        <a:pt x="2" y="259"/>
                        <a:pt x="11" y="266"/>
                        <a:pt x="21" y="266"/>
                      </a:cubicBezTo>
                      <a:cubicBezTo>
                        <a:pt x="22" y="266"/>
                        <a:pt x="22" y="266"/>
                        <a:pt x="23" y="266"/>
                      </a:cubicBezTo>
                      <a:cubicBezTo>
                        <a:pt x="23" y="266"/>
                        <a:pt x="23" y="266"/>
                        <a:pt x="24" y="266"/>
                      </a:cubicBezTo>
                      <a:cubicBezTo>
                        <a:pt x="34" y="265"/>
                        <a:pt x="42" y="255"/>
                        <a:pt x="41" y="244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tx2">
                      <a:lumMod val="60000"/>
                      <a:lumOff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42" name="Freeform 381"/>
                <p:cNvSpPr>
                  <a:spLocks noChangeAspect="1"/>
                </p:cNvSpPr>
                <p:nvPr/>
              </p:nvSpPr>
              <p:spPr bwMode="auto">
                <a:xfrm>
                  <a:off x="2633" y="768"/>
                  <a:ext cx="375" cy="75"/>
                </a:xfrm>
                <a:custGeom>
                  <a:avLst/>
                  <a:gdLst>
                    <a:gd name="T0" fmla="*/ 21 w 281"/>
                    <a:gd name="T1" fmla="*/ 41 h 56"/>
                    <a:gd name="T2" fmla="*/ 62 w 281"/>
                    <a:gd name="T3" fmla="*/ 40 h 56"/>
                    <a:gd name="T4" fmla="*/ 257 w 281"/>
                    <a:gd name="T5" fmla="*/ 56 h 56"/>
                    <a:gd name="T6" fmla="*/ 260 w 281"/>
                    <a:gd name="T7" fmla="*/ 56 h 56"/>
                    <a:gd name="T8" fmla="*/ 279 w 281"/>
                    <a:gd name="T9" fmla="*/ 40 h 56"/>
                    <a:gd name="T10" fmla="*/ 280 w 281"/>
                    <a:gd name="T11" fmla="*/ 40 h 56"/>
                    <a:gd name="T12" fmla="*/ 263 w 281"/>
                    <a:gd name="T13" fmla="*/ 17 h 56"/>
                    <a:gd name="T14" fmla="*/ 62 w 281"/>
                    <a:gd name="T15" fmla="*/ 0 h 56"/>
                    <a:gd name="T16" fmla="*/ 20 w 281"/>
                    <a:gd name="T17" fmla="*/ 1 h 56"/>
                    <a:gd name="T18" fmla="*/ 1 w 281"/>
                    <a:gd name="T19" fmla="*/ 22 h 56"/>
                    <a:gd name="T20" fmla="*/ 1 w 281"/>
                    <a:gd name="T21" fmla="*/ 22 h 56"/>
                    <a:gd name="T22" fmla="*/ 21 w 281"/>
                    <a:gd name="T23" fmla="*/ 41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81" h="56">
                      <a:moveTo>
                        <a:pt x="21" y="41"/>
                      </a:moveTo>
                      <a:cubicBezTo>
                        <a:pt x="35" y="41"/>
                        <a:pt x="48" y="40"/>
                        <a:pt x="62" y="40"/>
                      </a:cubicBezTo>
                      <a:cubicBezTo>
                        <a:pt x="129" y="40"/>
                        <a:pt x="195" y="46"/>
                        <a:pt x="257" y="56"/>
                      </a:cubicBezTo>
                      <a:cubicBezTo>
                        <a:pt x="258" y="56"/>
                        <a:pt x="259" y="56"/>
                        <a:pt x="260" y="56"/>
                      </a:cubicBezTo>
                      <a:cubicBezTo>
                        <a:pt x="269" y="56"/>
                        <a:pt x="278" y="50"/>
                        <a:pt x="279" y="40"/>
                      </a:cubicBezTo>
                      <a:cubicBezTo>
                        <a:pt x="280" y="40"/>
                        <a:pt x="280" y="40"/>
                        <a:pt x="280" y="40"/>
                      </a:cubicBezTo>
                      <a:cubicBezTo>
                        <a:pt x="281" y="29"/>
                        <a:pt x="274" y="18"/>
                        <a:pt x="263" y="17"/>
                      </a:cubicBezTo>
                      <a:cubicBezTo>
                        <a:pt x="199" y="6"/>
                        <a:pt x="132" y="0"/>
                        <a:pt x="62" y="0"/>
                      </a:cubicBezTo>
                      <a:cubicBezTo>
                        <a:pt x="48" y="0"/>
                        <a:pt x="34" y="1"/>
                        <a:pt x="20" y="1"/>
                      </a:cubicBezTo>
                      <a:cubicBezTo>
                        <a:pt x="9" y="2"/>
                        <a:pt x="0" y="11"/>
                        <a:pt x="1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1" y="33"/>
                        <a:pt x="10" y="41"/>
                        <a:pt x="21" y="41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tx2">
                      <a:lumMod val="60000"/>
                      <a:lumOff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43" name="Freeform 382"/>
                <p:cNvSpPr>
                  <a:spLocks noChangeAspect="1"/>
                </p:cNvSpPr>
                <p:nvPr/>
              </p:nvSpPr>
              <p:spPr bwMode="auto">
                <a:xfrm>
                  <a:off x="3444" y="975"/>
                  <a:ext cx="272" cy="292"/>
                </a:xfrm>
                <a:custGeom>
                  <a:avLst/>
                  <a:gdLst>
                    <a:gd name="T0" fmla="*/ 11 w 204"/>
                    <a:gd name="T1" fmla="*/ 39 h 219"/>
                    <a:gd name="T2" fmla="*/ 163 w 204"/>
                    <a:gd name="T3" fmla="*/ 208 h 219"/>
                    <a:gd name="T4" fmla="*/ 181 w 204"/>
                    <a:gd name="T5" fmla="*/ 219 h 219"/>
                    <a:gd name="T6" fmla="*/ 189 w 204"/>
                    <a:gd name="T7" fmla="*/ 218 h 219"/>
                    <a:gd name="T8" fmla="*/ 190 w 204"/>
                    <a:gd name="T9" fmla="*/ 217 h 219"/>
                    <a:gd name="T10" fmla="*/ 199 w 204"/>
                    <a:gd name="T11" fmla="*/ 191 h 219"/>
                    <a:gd name="T12" fmla="*/ 34 w 204"/>
                    <a:gd name="T13" fmla="*/ 6 h 219"/>
                    <a:gd name="T14" fmla="*/ 6 w 204"/>
                    <a:gd name="T15" fmla="*/ 11 h 219"/>
                    <a:gd name="T16" fmla="*/ 6 w 204"/>
                    <a:gd name="T17" fmla="*/ 12 h 219"/>
                    <a:gd name="T18" fmla="*/ 11 w 204"/>
                    <a:gd name="T19" fmla="*/ 39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4" h="219">
                      <a:moveTo>
                        <a:pt x="11" y="39"/>
                      </a:moveTo>
                      <a:cubicBezTo>
                        <a:pt x="81" y="88"/>
                        <a:pt x="134" y="146"/>
                        <a:pt x="163" y="208"/>
                      </a:cubicBezTo>
                      <a:cubicBezTo>
                        <a:pt x="167" y="215"/>
                        <a:pt x="174" y="219"/>
                        <a:pt x="181" y="219"/>
                      </a:cubicBezTo>
                      <a:cubicBezTo>
                        <a:pt x="184" y="219"/>
                        <a:pt x="187" y="219"/>
                        <a:pt x="189" y="218"/>
                      </a:cubicBezTo>
                      <a:cubicBezTo>
                        <a:pt x="189" y="217"/>
                        <a:pt x="190" y="217"/>
                        <a:pt x="190" y="217"/>
                      </a:cubicBezTo>
                      <a:cubicBezTo>
                        <a:pt x="200" y="213"/>
                        <a:pt x="204" y="201"/>
                        <a:pt x="199" y="191"/>
                      </a:cubicBezTo>
                      <a:cubicBezTo>
                        <a:pt x="166" y="121"/>
                        <a:pt x="109" y="58"/>
                        <a:pt x="34" y="6"/>
                      </a:cubicBezTo>
                      <a:cubicBezTo>
                        <a:pt x="25" y="0"/>
                        <a:pt x="12" y="2"/>
                        <a:pt x="6" y="11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0" y="21"/>
                        <a:pt x="2" y="33"/>
                        <a:pt x="11" y="39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tx2">
                      <a:lumMod val="60000"/>
                      <a:lumOff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44" name="Freeform 383"/>
                <p:cNvSpPr>
                  <a:spLocks noChangeAspect="1"/>
                </p:cNvSpPr>
                <p:nvPr/>
              </p:nvSpPr>
              <p:spPr bwMode="auto">
                <a:xfrm>
                  <a:off x="3055" y="808"/>
                  <a:ext cx="358" cy="168"/>
                </a:xfrm>
                <a:custGeom>
                  <a:avLst/>
                  <a:gdLst>
                    <a:gd name="T0" fmla="*/ 18 w 269"/>
                    <a:gd name="T1" fmla="*/ 42 h 126"/>
                    <a:gd name="T2" fmla="*/ 237 w 269"/>
                    <a:gd name="T3" fmla="*/ 124 h 126"/>
                    <a:gd name="T4" fmla="*/ 246 w 269"/>
                    <a:gd name="T5" fmla="*/ 126 h 126"/>
                    <a:gd name="T6" fmla="*/ 264 w 269"/>
                    <a:gd name="T7" fmla="*/ 116 h 126"/>
                    <a:gd name="T8" fmla="*/ 264 w 269"/>
                    <a:gd name="T9" fmla="*/ 116 h 126"/>
                    <a:gd name="T10" fmla="*/ 256 w 269"/>
                    <a:gd name="T11" fmla="*/ 89 h 126"/>
                    <a:gd name="T12" fmla="*/ 27 w 269"/>
                    <a:gd name="T13" fmla="*/ 3 h 126"/>
                    <a:gd name="T14" fmla="*/ 3 w 269"/>
                    <a:gd name="T15" fmla="*/ 18 h 126"/>
                    <a:gd name="T16" fmla="*/ 3 w 269"/>
                    <a:gd name="T17" fmla="*/ 18 h 126"/>
                    <a:gd name="T18" fmla="*/ 18 w 269"/>
                    <a:gd name="T19" fmla="*/ 42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9" h="126">
                      <a:moveTo>
                        <a:pt x="18" y="42"/>
                      </a:moveTo>
                      <a:cubicBezTo>
                        <a:pt x="99" y="61"/>
                        <a:pt x="173" y="89"/>
                        <a:pt x="237" y="124"/>
                      </a:cubicBezTo>
                      <a:cubicBezTo>
                        <a:pt x="240" y="125"/>
                        <a:pt x="243" y="126"/>
                        <a:pt x="246" y="126"/>
                      </a:cubicBezTo>
                      <a:cubicBezTo>
                        <a:pt x="253" y="126"/>
                        <a:pt x="260" y="122"/>
                        <a:pt x="264" y="116"/>
                      </a:cubicBezTo>
                      <a:cubicBezTo>
                        <a:pt x="264" y="116"/>
                        <a:pt x="264" y="116"/>
                        <a:pt x="264" y="116"/>
                      </a:cubicBezTo>
                      <a:cubicBezTo>
                        <a:pt x="269" y="106"/>
                        <a:pt x="266" y="94"/>
                        <a:pt x="256" y="89"/>
                      </a:cubicBezTo>
                      <a:cubicBezTo>
                        <a:pt x="189" y="52"/>
                        <a:pt x="111" y="23"/>
                        <a:pt x="27" y="3"/>
                      </a:cubicBezTo>
                      <a:cubicBezTo>
                        <a:pt x="16" y="0"/>
                        <a:pt x="5" y="7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0" y="28"/>
                        <a:pt x="7" y="39"/>
                        <a:pt x="18" y="42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tx2">
                      <a:lumMod val="60000"/>
                      <a:lumOff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45" name="Freeform 384"/>
                <p:cNvSpPr>
                  <a:spLocks noChangeAspect="1"/>
                </p:cNvSpPr>
                <p:nvPr/>
              </p:nvSpPr>
              <p:spPr bwMode="auto">
                <a:xfrm>
                  <a:off x="2212" y="775"/>
                  <a:ext cx="371" cy="120"/>
                </a:xfrm>
                <a:custGeom>
                  <a:avLst/>
                  <a:gdLst>
                    <a:gd name="T0" fmla="*/ 22 w 278"/>
                    <a:gd name="T1" fmla="*/ 90 h 90"/>
                    <a:gd name="T2" fmla="*/ 28 w 278"/>
                    <a:gd name="T3" fmla="*/ 89 h 90"/>
                    <a:gd name="T4" fmla="*/ 259 w 278"/>
                    <a:gd name="T5" fmla="*/ 41 h 90"/>
                    <a:gd name="T6" fmla="*/ 277 w 278"/>
                    <a:gd name="T7" fmla="*/ 20 h 90"/>
                    <a:gd name="T8" fmla="*/ 277 w 278"/>
                    <a:gd name="T9" fmla="*/ 19 h 90"/>
                    <a:gd name="T10" fmla="*/ 255 w 278"/>
                    <a:gd name="T11" fmla="*/ 1 h 90"/>
                    <a:gd name="T12" fmla="*/ 16 w 278"/>
                    <a:gd name="T13" fmla="*/ 51 h 90"/>
                    <a:gd name="T14" fmla="*/ 3 w 278"/>
                    <a:gd name="T15" fmla="*/ 76 h 90"/>
                    <a:gd name="T16" fmla="*/ 3 w 278"/>
                    <a:gd name="T17" fmla="*/ 76 h 90"/>
                    <a:gd name="T18" fmla="*/ 22 w 278"/>
                    <a:gd name="T19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78" h="90">
                      <a:moveTo>
                        <a:pt x="22" y="90"/>
                      </a:moveTo>
                      <a:cubicBezTo>
                        <a:pt x="24" y="90"/>
                        <a:pt x="26" y="89"/>
                        <a:pt x="28" y="89"/>
                      </a:cubicBezTo>
                      <a:cubicBezTo>
                        <a:pt x="99" y="66"/>
                        <a:pt x="177" y="49"/>
                        <a:pt x="259" y="41"/>
                      </a:cubicBezTo>
                      <a:cubicBezTo>
                        <a:pt x="270" y="40"/>
                        <a:pt x="278" y="31"/>
                        <a:pt x="277" y="20"/>
                      </a:cubicBezTo>
                      <a:cubicBezTo>
                        <a:pt x="277" y="20"/>
                        <a:pt x="277" y="19"/>
                        <a:pt x="277" y="19"/>
                      </a:cubicBezTo>
                      <a:cubicBezTo>
                        <a:pt x="276" y="8"/>
                        <a:pt x="266" y="0"/>
                        <a:pt x="255" y="1"/>
                      </a:cubicBezTo>
                      <a:cubicBezTo>
                        <a:pt x="170" y="10"/>
                        <a:pt x="90" y="27"/>
                        <a:pt x="16" y="51"/>
                      </a:cubicBezTo>
                      <a:cubicBezTo>
                        <a:pt x="6" y="54"/>
                        <a:pt x="0" y="65"/>
                        <a:pt x="3" y="76"/>
                      </a:cubicBezTo>
                      <a:cubicBezTo>
                        <a:pt x="3" y="76"/>
                        <a:pt x="3" y="76"/>
                        <a:pt x="3" y="76"/>
                      </a:cubicBezTo>
                      <a:cubicBezTo>
                        <a:pt x="6" y="85"/>
                        <a:pt x="14" y="90"/>
                        <a:pt x="22" y="90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tx2">
                      <a:lumMod val="60000"/>
                      <a:lumOff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646" name="Freeform 385"/>
                <p:cNvSpPr>
                  <a:spLocks noChangeAspect="1"/>
                </p:cNvSpPr>
                <p:nvPr/>
              </p:nvSpPr>
              <p:spPr bwMode="auto">
                <a:xfrm>
                  <a:off x="1843" y="875"/>
                  <a:ext cx="329" cy="227"/>
                </a:xfrm>
                <a:custGeom>
                  <a:avLst/>
                  <a:gdLst>
                    <a:gd name="T0" fmla="*/ 36 w 247"/>
                    <a:gd name="T1" fmla="*/ 164 h 170"/>
                    <a:gd name="T2" fmla="*/ 36 w 247"/>
                    <a:gd name="T3" fmla="*/ 164 h 170"/>
                    <a:gd name="T4" fmla="*/ 232 w 247"/>
                    <a:gd name="T5" fmla="*/ 41 h 170"/>
                    <a:gd name="T6" fmla="*/ 243 w 247"/>
                    <a:gd name="T7" fmla="*/ 15 h 170"/>
                    <a:gd name="T8" fmla="*/ 243 w 247"/>
                    <a:gd name="T9" fmla="*/ 15 h 170"/>
                    <a:gd name="T10" fmla="*/ 216 w 247"/>
                    <a:gd name="T11" fmla="*/ 4 h 170"/>
                    <a:gd name="T12" fmla="*/ 8 w 247"/>
                    <a:gd name="T13" fmla="*/ 135 h 170"/>
                    <a:gd name="T14" fmla="*/ 7 w 247"/>
                    <a:gd name="T15" fmla="*/ 163 h 170"/>
                    <a:gd name="T16" fmla="*/ 8 w 247"/>
                    <a:gd name="T17" fmla="*/ 164 h 170"/>
                    <a:gd name="T18" fmla="*/ 22 w 247"/>
                    <a:gd name="T19" fmla="*/ 170 h 170"/>
                    <a:gd name="T20" fmla="*/ 36 w 247"/>
                    <a:gd name="T21" fmla="*/ 164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47" h="170">
                      <a:moveTo>
                        <a:pt x="36" y="164"/>
                      </a:moveTo>
                      <a:cubicBezTo>
                        <a:pt x="36" y="164"/>
                        <a:pt x="36" y="164"/>
                        <a:pt x="36" y="164"/>
                      </a:cubicBezTo>
                      <a:cubicBezTo>
                        <a:pt x="87" y="116"/>
                        <a:pt x="154" y="74"/>
                        <a:pt x="232" y="41"/>
                      </a:cubicBezTo>
                      <a:cubicBezTo>
                        <a:pt x="242" y="37"/>
                        <a:pt x="247" y="25"/>
                        <a:pt x="243" y="15"/>
                      </a:cubicBezTo>
                      <a:cubicBezTo>
                        <a:pt x="243" y="15"/>
                        <a:pt x="243" y="15"/>
                        <a:pt x="243" y="15"/>
                      </a:cubicBezTo>
                      <a:cubicBezTo>
                        <a:pt x="238" y="5"/>
                        <a:pt x="227" y="0"/>
                        <a:pt x="216" y="4"/>
                      </a:cubicBezTo>
                      <a:cubicBezTo>
                        <a:pt x="135" y="39"/>
                        <a:pt x="64" y="83"/>
                        <a:pt x="8" y="135"/>
                      </a:cubicBezTo>
                      <a:cubicBezTo>
                        <a:pt x="0" y="143"/>
                        <a:pt x="0" y="155"/>
                        <a:pt x="7" y="163"/>
                      </a:cubicBezTo>
                      <a:cubicBezTo>
                        <a:pt x="7" y="163"/>
                        <a:pt x="8" y="164"/>
                        <a:pt x="8" y="164"/>
                      </a:cubicBezTo>
                      <a:cubicBezTo>
                        <a:pt x="12" y="168"/>
                        <a:pt x="17" y="170"/>
                        <a:pt x="22" y="170"/>
                      </a:cubicBezTo>
                      <a:cubicBezTo>
                        <a:pt x="27" y="170"/>
                        <a:pt x="32" y="168"/>
                        <a:pt x="36" y="164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tx2">
                      <a:lumMod val="60000"/>
                      <a:lumOff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</p:grpSp>
        <p:sp>
          <p:nvSpPr>
            <p:cNvPr id="4" name="Ellipse 3"/>
            <p:cNvSpPr/>
            <p:nvPr/>
          </p:nvSpPr>
          <p:spPr>
            <a:xfrm>
              <a:off x="6411510" y="743252"/>
              <a:ext cx="200102" cy="143792"/>
            </a:xfrm>
            <a:prstGeom prst="ellipse">
              <a:avLst/>
            </a:prstGeom>
            <a:gradFill flip="none" rotWithShape="1">
              <a:gsLst>
                <a:gs pos="79000">
                  <a:srgbClr val="B7131F"/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5" name="Gruppieren 4"/>
            <p:cNvGrpSpPr/>
            <p:nvPr/>
          </p:nvGrpSpPr>
          <p:grpSpPr>
            <a:xfrm>
              <a:off x="6128374" y="699732"/>
              <a:ext cx="886989" cy="831713"/>
              <a:chOff x="4125115" y="1378087"/>
              <a:chExt cx="886989" cy="831713"/>
            </a:xfrm>
          </p:grpSpPr>
          <p:grpSp>
            <p:nvGrpSpPr>
              <p:cNvPr id="6" name="Gruppieren 5"/>
              <p:cNvGrpSpPr/>
              <p:nvPr/>
            </p:nvGrpSpPr>
            <p:grpSpPr>
              <a:xfrm>
                <a:off x="4125115" y="1409243"/>
                <a:ext cx="647091" cy="800557"/>
                <a:chOff x="4125118" y="1509383"/>
                <a:chExt cx="568020" cy="700417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4258535" y="1520200"/>
                  <a:ext cx="175651" cy="125805"/>
                </a:xfrm>
                <a:prstGeom prst="ellipse">
                  <a:avLst/>
                </a:prstGeom>
                <a:gradFill flip="none" rotWithShape="1">
                  <a:gsLst>
                    <a:gs pos="79000">
                      <a:srgbClr val="B7131F"/>
                    </a:gs>
                    <a:gs pos="3000">
                      <a:schemeClr val="bg1">
                        <a:lumMod val="76000"/>
                        <a:lumOff val="24000"/>
                        <a:alpha val="27000"/>
                      </a:schemeClr>
                    </a:gs>
                    <a:gs pos="21000">
                      <a:schemeClr val="accent2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" name="Freeform 6"/>
                <p:cNvSpPr>
                  <a:spLocks noChangeAspect="1"/>
                </p:cNvSpPr>
                <p:nvPr/>
              </p:nvSpPr>
              <p:spPr bwMode="auto">
                <a:xfrm flipH="1">
                  <a:off x="4483696" y="1509383"/>
                  <a:ext cx="200222" cy="629269"/>
                </a:xfrm>
                <a:custGeom>
                  <a:avLst/>
                  <a:gdLst>
                    <a:gd name="T0" fmla="*/ 163 w 240"/>
                    <a:gd name="T1" fmla="*/ 101 h 892"/>
                    <a:gd name="T2" fmla="*/ 198 w 240"/>
                    <a:gd name="T3" fmla="*/ 35 h 892"/>
                    <a:gd name="T4" fmla="*/ 120 w 240"/>
                    <a:gd name="T5" fmla="*/ 0 h 892"/>
                    <a:gd name="T6" fmla="*/ 0 w 240"/>
                    <a:gd name="T7" fmla="*/ 142 h 892"/>
                    <a:gd name="T8" fmla="*/ 120 w 240"/>
                    <a:gd name="T9" fmla="*/ 284 h 892"/>
                    <a:gd name="T10" fmla="*/ 156 w 240"/>
                    <a:gd name="T11" fmla="*/ 277 h 892"/>
                    <a:gd name="T12" fmla="*/ 156 w 240"/>
                    <a:gd name="T13" fmla="*/ 859 h 892"/>
                    <a:gd name="T14" fmla="*/ 198 w 240"/>
                    <a:gd name="T15" fmla="*/ 892 h 892"/>
                    <a:gd name="T16" fmla="*/ 240 w 240"/>
                    <a:gd name="T17" fmla="*/ 859 h 892"/>
                    <a:gd name="T18" fmla="*/ 240 w 240"/>
                    <a:gd name="T19" fmla="*/ 181 h 892"/>
                    <a:gd name="T20" fmla="*/ 163 w 240"/>
                    <a:gd name="T21" fmla="*/ 101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40" h="892">
                      <a:moveTo>
                        <a:pt x="163" y="101"/>
                      </a:moveTo>
                      <a:cubicBezTo>
                        <a:pt x="163" y="73"/>
                        <a:pt x="177" y="49"/>
                        <a:pt x="198" y="35"/>
                      </a:cubicBezTo>
                      <a:cubicBezTo>
                        <a:pt x="177" y="13"/>
                        <a:pt x="150" y="0"/>
                        <a:pt x="120" y="0"/>
                      </a:cubicBezTo>
                      <a:cubicBezTo>
                        <a:pt x="54" y="0"/>
                        <a:pt x="0" y="64"/>
                        <a:pt x="0" y="142"/>
                      </a:cubicBezTo>
                      <a:cubicBezTo>
                        <a:pt x="0" y="220"/>
                        <a:pt x="54" y="284"/>
                        <a:pt x="120" y="284"/>
                      </a:cubicBezTo>
                      <a:cubicBezTo>
                        <a:pt x="133" y="284"/>
                        <a:pt x="145" y="282"/>
                        <a:pt x="156" y="277"/>
                      </a:cubicBezTo>
                      <a:cubicBezTo>
                        <a:pt x="156" y="859"/>
                        <a:pt x="156" y="859"/>
                        <a:pt x="156" y="859"/>
                      </a:cubicBezTo>
                      <a:cubicBezTo>
                        <a:pt x="156" y="877"/>
                        <a:pt x="175" y="892"/>
                        <a:pt x="198" y="892"/>
                      </a:cubicBezTo>
                      <a:cubicBezTo>
                        <a:pt x="221" y="892"/>
                        <a:pt x="240" y="877"/>
                        <a:pt x="240" y="859"/>
                      </a:cubicBezTo>
                      <a:cubicBezTo>
                        <a:pt x="240" y="181"/>
                        <a:pt x="240" y="181"/>
                        <a:pt x="240" y="181"/>
                      </a:cubicBezTo>
                      <a:cubicBezTo>
                        <a:pt x="197" y="179"/>
                        <a:pt x="163" y="144"/>
                        <a:pt x="163" y="10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79000">
                      <a:schemeClr val="accent6">
                        <a:lumMod val="60000"/>
                        <a:lumOff val="40000"/>
                      </a:schemeClr>
                    </a:gs>
                    <a:gs pos="3000">
                      <a:schemeClr val="bg1">
                        <a:lumMod val="76000"/>
                        <a:lumOff val="24000"/>
                        <a:alpha val="27000"/>
                      </a:schemeClr>
                    </a:gs>
                    <a:gs pos="21000">
                      <a:schemeClr val="accent6">
                        <a:lumMod val="40000"/>
                        <a:lumOff val="60000"/>
                      </a:schemeClr>
                    </a:gs>
                  </a:gsLst>
                  <a:lin ang="10800000" scaled="1"/>
                  <a:tileRect/>
                </a:gradFill>
                <a:ln w="6350">
                  <a:solidFill>
                    <a:srgbClr val="FF66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0" name="Freeform 6"/>
                <p:cNvSpPr>
                  <a:spLocks noChangeAspect="1"/>
                </p:cNvSpPr>
                <p:nvPr/>
              </p:nvSpPr>
              <p:spPr bwMode="auto">
                <a:xfrm>
                  <a:off x="4125118" y="1509383"/>
                  <a:ext cx="192881" cy="629269"/>
                </a:xfrm>
                <a:custGeom>
                  <a:avLst/>
                  <a:gdLst>
                    <a:gd name="T0" fmla="*/ 163 w 240"/>
                    <a:gd name="T1" fmla="*/ 101 h 892"/>
                    <a:gd name="T2" fmla="*/ 198 w 240"/>
                    <a:gd name="T3" fmla="*/ 35 h 892"/>
                    <a:gd name="T4" fmla="*/ 120 w 240"/>
                    <a:gd name="T5" fmla="*/ 0 h 892"/>
                    <a:gd name="T6" fmla="*/ 0 w 240"/>
                    <a:gd name="T7" fmla="*/ 142 h 892"/>
                    <a:gd name="T8" fmla="*/ 120 w 240"/>
                    <a:gd name="T9" fmla="*/ 284 h 892"/>
                    <a:gd name="T10" fmla="*/ 156 w 240"/>
                    <a:gd name="T11" fmla="*/ 277 h 892"/>
                    <a:gd name="T12" fmla="*/ 156 w 240"/>
                    <a:gd name="T13" fmla="*/ 859 h 892"/>
                    <a:gd name="T14" fmla="*/ 198 w 240"/>
                    <a:gd name="T15" fmla="*/ 892 h 892"/>
                    <a:gd name="T16" fmla="*/ 240 w 240"/>
                    <a:gd name="T17" fmla="*/ 859 h 892"/>
                    <a:gd name="T18" fmla="*/ 240 w 240"/>
                    <a:gd name="T19" fmla="*/ 181 h 892"/>
                    <a:gd name="T20" fmla="*/ 163 w 240"/>
                    <a:gd name="T21" fmla="*/ 101 h 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40" h="892">
                      <a:moveTo>
                        <a:pt x="163" y="101"/>
                      </a:moveTo>
                      <a:cubicBezTo>
                        <a:pt x="163" y="73"/>
                        <a:pt x="177" y="49"/>
                        <a:pt x="198" y="35"/>
                      </a:cubicBezTo>
                      <a:cubicBezTo>
                        <a:pt x="177" y="13"/>
                        <a:pt x="150" y="0"/>
                        <a:pt x="120" y="0"/>
                      </a:cubicBezTo>
                      <a:cubicBezTo>
                        <a:pt x="54" y="0"/>
                        <a:pt x="0" y="64"/>
                        <a:pt x="0" y="142"/>
                      </a:cubicBezTo>
                      <a:cubicBezTo>
                        <a:pt x="0" y="220"/>
                        <a:pt x="54" y="284"/>
                        <a:pt x="120" y="284"/>
                      </a:cubicBezTo>
                      <a:cubicBezTo>
                        <a:pt x="133" y="284"/>
                        <a:pt x="145" y="282"/>
                        <a:pt x="156" y="277"/>
                      </a:cubicBezTo>
                      <a:cubicBezTo>
                        <a:pt x="156" y="859"/>
                        <a:pt x="156" y="859"/>
                        <a:pt x="156" y="859"/>
                      </a:cubicBezTo>
                      <a:cubicBezTo>
                        <a:pt x="156" y="877"/>
                        <a:pt x="175" y="892"/>
                        <a:pt x="198" y="892"/>
                      </a:cubicBezTo>
                      <a:cubicBezTo>
                        <a:pt x="221" y="892"/>
                        <a:pt x="240" y="877"/>
                        <a:pt x="240" y="859"/>
                      </a:cubicBezTo>
                      <a:cubicBezTo>
                        <a:pt x="240" y="181"/>
                        <a:pt x="240" y="181"/>
                        <a:pt x="240" y="181"/>
                      </a:cubicBezTo>
                      <a:cubicBezTo>
                        <a:pt x="197" y="179"/>
                        <a:pt x="163" y="144"/>
                        <a:pt x="163" y="10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79000">
                      <a:schemeClr val="accent6">
                        <a:lumMod val="60000"/>
                        <a:lumOff val="40000"/>
                      </a:schemeClr>
                    </a:gs>
                    <a:gs pos="3000">
                      <a:schemeClr val="bg1">
                        <a:lumMod val="76000"/>
                        <a:lumOff val="24000"/>
                        <a:alpha val="27000"/>
                      </a:schemeClr>
                    </a:gs>
                    <a:gs pos="21000">
                      <a:schemeClr val="accent6">
                        <a:lumMod val="40000"/>
                        <a:lumOff val="60000"/>
                      </a:schemeClr>
                    </a:gs>
                  </a:gsLst>
                  <a:lin ang="10800000" scaled="1"/>
                  <a:tileRect/>
                </a:gradFill>
                <a:ln w="6350">
                  <a:solidFill>
                    <a:srgbClr val="FF66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1" name="Abgerundetes Rechteck 10"/>
                <p:cNvSpPr/>
                <p:nvPr/>
              </p:nvSpPr>
              <p:spPr>
                <a:xfrm>
                  <a:off x="4334670" y="1641488"/>
                  <a:ext cx="53180" cy="568312"/>
                </a:xfrm>
                <a:prstGeom prst="roundRect">
                  <a:avLst/>
                </a:prstGeom>
                <a:gradFill flip="none" rotWithShape="1">
                  <a:gsLst>
                    <a:gs pos="79000">
                      <a:schemeClr val="accent2">
                        <a:lumMod val="60000"/>
                        <a:lumOff val="40000"/>
                      </a:schemeClr>
                    </a:gs>
                    <a:gs pos="3000">
                      <a:schemeClr val="bg1">
                        <a:lumMod val="76000"/>
                        <a:lumOff val="24000"/>
                        <a:alpha val="27000"/>
                      </a:schemeClr>
                    </a:gs>
                    <a:gs pos="21000">
                      <a:schemeClr val="accent2">
                        <a:lumMod val="40000"/>
                        <a:lumOff val="60000"/>
                      </a:schemeClr>
                    </a:gs>
                  </a:gsLst>
                  <a:lin ang="10800000" scaled="1"/>
                  <a:tileRect/>
                </a:gradFill>
                <a:ln w="63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" name="Abgerundetes Rechteck 11"/>
                <p:cNvSpPr/>
                <p:nvPr/>
              </p:nvSpPr>
              <p:spPr>
                <a:xfrm>
                  <a:off x="4410076" y="1641488"/>
                  <a:ext cx="53180" cy="568312"/>
                </a:xfrm>
                <a:prstGeom prst="roundRect">
                  <a:avLst/>
                </a:prstGeom>
                <a:gradFill flip="none" rotWithShape="1">
                  <a:gsLst>
                    <a:gs pos="79000">
                      <a:schemeClr val="accent2">
                        <a:lumMod val="60000"/>
                        <a:lumOff val="40000"/>
                      </a:schemeClr>
                    </a:gs>
                    <a:gs pos="3000">
                      <a:schemeClr val="bg1">
                        <a:lumMod val="76000"/>
                        <a:lumOff val="24000"/>
                        <a:alpha val="27000"/>
                      </a:schemeClr>
                    </a:gs>
                    <a:gs pos="21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ln w="63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" name="Textfeld 12"/>
                <p:cNvSpPr txBox="1"/>
                <p:nvPr/>
              </p:nvSpPr>
              <p:spPr>
                <a:xfrm>
                  <a:off x="4312362" y="1740215"/>
                  <a:ext cx="7302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200" dirty="0"/>
                    <a:t>I</a:t>
                  </a:r>
                </a:p>
              </p:txBody>
            </p:sp>
            <p:sp>
              <p:nvSpPr>
                <p:cNvPr id="14" name="Textfeld 13"/>
                <p:cNvSpPr txBox="1"/>
                <p:nvPr/>
              </p:nvSpPr>
              <p:spPr>
                <a:xfrm>
                  <a:off x="4384090" y="1741730"/>
                  <a:ext cx="7302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200" dirty="0"/>
                    <a:t>I</a:t>
                  </a:r>
                </a:p>
              </p:txBody>
            </p:sp>
            <p:sp>
              <p:nvSpPr>
                <p:cNvPr id="15" name="Textfeld 14"/>
                <p:cNvSpPr txBox="1"/>
                <p:nvPr/>
              </p:nvSpPr>
              <p:spPr>
                <a:xfrm>
                  <a:off x="4407986" y="1739765"/>
                  <a:ext cx="285152" cy="2423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200" dirty="0"/>
                    <a:t>II</a:t>
                  </a:r>
                </a:p>
              </p:txBody>
            </p:sp>
            <p:sp>
              <p:nvSpPr>
                <p:cNvPr id="16" name="Textfeld 15"/>
                <p:cNvSpPr txBox="1"/>
                <p:nvPr/>
              </p:nvSpPr>
              <p:spPr>
                <a:xfrm>
                  <a:off x="4167530" y="1743292"/>
                  <a:ext cx="242546" cy="2423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200" dirty="0"/>
                    <a:t>II</a:t>
                  </a:r>
                </a:p>
              </p:txBody>
            </p:sp>
          </p:grpSp>
          <p:sp>
            <p:nvSpPr>
              <p:cNvPr id="7" name="Textfeld 6"/>
              <p:cNvSpPr txBox="1"/>
              <p:nvPr/>
            </p:nvSpPr>
            <p:spPr>
              <a:xfrm>
                <a:off x="4195074" y="1378087"/>
                <a:ext cx="81703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900" dirty="0"/>
                  <a:t>TGF</a:t>
                </a:r>
                <a:r>
                  <a:rPr lang="el-GR" sz="900" dirty="0"/>
                  <a:t>β</a:t>
                </a:r>
                <a:r>
                  <a:rPr lang="de-DE" sz="900" dirty="0"/>
                  <a:t>1</a:t>
                </a:r>
              </a:p>
            </p:txBody>
          </p:sp>
        </p:grpSp>
        <p:grpSp>
          <p:nvGrpSpPr>
            <p:cNvPr id="330" name="Gruppieren 329"/>
            <p:cNvGrpSpPr/>
            <p:nvPr/>
          </p:nvGrpSpPr>
          <p:grpSpPr>
            <a:xfrm>
              <a:off x="3766168" y="1063634"/>
              <a:ext cx="4849812" cy="222251"/>
              <a:chOff x="4194886" y="597648"/>
              <a:chExt cx="4849812" cy="222251"/>
            </a:xfrm>
          </p:grpSpPr>
          <p:sp>
            <p:nvSpPr>
              <p:cNvPr id="18" name="Freeform 307"/>
              <p:cNvSpPr>
                <a:spLocks noChangeAspect="1"/>
              </p:cNvSpPr>
              <p:nvPr/>
            </p:nvSpPr>
            <p:spPr bwMode="auto">
              <a:xfrm>
                <a:off x="6658686" y="597648"/>
                <a:ext cx="73025" cy="107950"/>
              </a:xfrm>
              <a:custGeom>
                <a:avLst/>
                <a:gdLst>
                  <a:gd name="T0" fmla="*/ 21 w 55"/>
                  <a:gd name="T1" fmla="*/ 60 h 83"/>
                  <a:gd name="T2" fmla="*/ 22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30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6 w 55"/>
                  <a:gd name="T27" fmla="*/ 60 h 83"/>
                  <a:gd name="T28" fmla="*/ 18 w 55"/>
                  <a:gd name="T29" fmla="*/ 83 h 83"/>
                  <a:gd name="T30" fmla="*/ 24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2" y="54"/>
                    </a:cubicBezTo>
                    <a:cubicBezTo>
                      <a:pt x="24" y="55"/>
                      <a:pt x="26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30" y="62"/>
                      <a:pt x="30" y="66"/>
                    </a:cubicBezTo>
                    <a:cubicBezTo>
                      <a:pt x="30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6" y="58"/>
                      <a:pt x="37" y="54"/>
                    </a:cubicBezTo>
                    <a:cubicBezTo>
                      <a:pt x="48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6" y="58"/>
                      <a:pt x="16" y="60"/>
                    </a:cubicBezTo>
                    <a:cubicBezTo>
                      <a:pt x="16" y="68"/>
                      <a:pt x="17" y="76"/>
                      <a:pt x="18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" name="Freeform 308"/>
              <p:cNvSpPr>
                <a:spLocks noChangeAspect="1"/>
              </p:cNvSpPr>
              <p:nvPr/>
            </p:nvSpPr>
            <p:spPr bwMode="auto">
              <a:xfrm>
                <a:off x="6658686" y="711948"/>
                <a:ext cx="73025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5 w 55"/>
                  <a:gd name="T9" fmla="*/ 26 h 82"/>
                  <a:gd name="T10" fmla="*/ 34 w 55"/>
                  <a:gd name="T11" fmla="*/ 28 h 82"/>
                  <a:gd name="T12" fmla="*/ 28 w 55"/>
                  <a:gd name="T13" fmla="*/ 28 h 82"/>
                  <a:gd name="T14" fmla="*/ 26 w 55"/>
                  <a:gd name="T15" fmla="*/ 28 h 82"/>
                  <a:gd name="T16" fmla="*/ 26 w 55"/>
                  <a:gd name="T17" fmla="*/ 20 h 82"/>
                  <a:gd name="T18" fmla="*/ 24 w 55"/>
                  <a:gd name="T19" fmla="*/ 0 h 82"/>
                  <a:gd name="T20" fmla="*/ 18 w 55"/>
                  <a:gd name="T21" fmla="*/ 0 h 82"/>
                  <a:gd name="T22" fmla="*/ 21 w 55"/>
                  <a:gd name="T23" fmla="*/ 20 h 82"/>
                  <a:gd name="T24" fmla="*/ 20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5" y="17"/>
                      <a:pt x="35" y="26"/>
                    </a:cubicBezTo>
                    <a:cubicBezTo>
                      <a:pt x="35" y="27"/>
                      <a:pt x="34" y="28"/>
                      <a:pt x="34" y="28"/>
                    </a:cubicBezTo>
                    <a:cubicBezTo>
                      <a:pt x="32" y="28"/>
                      <a:pt x="30" y="28"/>
                      <a:pt x="28" y="28"/>
                    </a:cubicBezTo>
                    <a:cubicBezTo>
                      <a:pt x="27" y="28"/>
                      <a:pt x="26" y="28"/>
                      <a:pt x="26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1" y="14"/>
                      <a:pt x="21" y="20"/>
                    </a:cubicBezTo>
                    <a:cubicBezTo>
                      <a:pt x="21" y="23"/>
                      <a:pt x="20" y="26"/>
                      <a:pt x="20" y="29"/>
                    </a:cubicBezTo>
                    <a:cubicBezTo>
                      <a:pt x="9" y="32"/>
                      <a:pt x="0" y="43"/>
                      <a:pt x="0" y="55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0" name="Freeform 309"/>
              <p:cNvSpPr>
                <a:spLocks noChangeAspect="1"/>
              </p:cNvSpPr>
              <p:nvPr/>
            </p:nvSpPr>
            <p:spPr bwMode="auto">
              <a:xfrm>
                <a:off x="6734886" y="597648"/>
                <a:ext cx="69850" cy="107950"/>
              </a:xfrm>
              <a:custGeom>
                <a:avLst/>
                <a:gdLst>
                  <a:gd name="T0" fmla="*/ 20 w 54"/>
                  <a:gd name="T1" fmla="*/ 60 h 83"/>
                  <a:gd name="T2" fmla="*/ 21 w 54"/>
                  <a:gd name="T3" fmla="*/ 54 h 83"/>
                  <a:gd name="T4" fmla="*/ 27 w 54"/>
                  <a:gd name="T5" fmla="*/ 55 h 83"/>
                  <a:gd name="T6" fmla="*/ 30 w 54"/>
                  <a:gd name="T7" fmla="*/ 55 h 83"/>
                  <a:gd name="T8" fmla="*/ 29 w 54"/>
                  <a:gd name="T9" fmla="*/ 66 h 83"/>
                  <a:gd name="T10" fmla="*/ 31 w 54"/>
                  <a:gd name="T11" fmla="*/ 83 h 83"/>
                  <a:gd name="T12" fmla="*/ 36 w 54"/>
                  <a:gd name="T13" fmla="*/ 83 h 83"/>
                  <a:gd name="T14" fmla="*/ 34 w 54"/>
                  <a:gd name="T15" fmla="*/ 66 h 83"/>
                  <a:gd name="T16" fmla="*/ 36 w 54"/>
                  <a:gd name="T17" fmla="*/ 54 h 83"/>
                  <a:gd name="T18" fmla="*/ 54 w 54"/>
                  <a:gd name="T19" fmla="*/ 28 h 83"/>
                  <a:gd name="T20" fmla="*/ 27 w 54"/>
                  <a:gd name="T21" fmla="*/ 0 h 83"/>
                  <a:gd name="T22" fmla="*/ 0 w 54"/>
                  <a:gd name="T23" fmla="*/ 28 h 83"/>
                  <a:gd name="T24" fmla="*/ 15 w 54"/>
                  <a:gd name="T25" fmla="*/ 53 h 83"/>
                  <a:gd name="T26" fmla="*/ 15 w 54"/>
                  <a:gd name="T27" fmla="*/ 60 h 83"/>
                  <a:gd name="T28" fmla="*/ 17 w 54"/>
                  <a:gd name="T29" fmla="*/ 83 h 83"/>
                  <a:gd name="T30" fmla="*/ 23 w 54"/>
                  <a:gd name="T31" fmla="*/ 83 h 83"/>
                  <a:gd name="T32" fmla="*/ 20 w 54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83">
                    <a:moveTo>
                      <a:pt x="20" y="60"/>
                    </a:moveTo>
                    <a:cubicBezTo>
                      <a:pt x="20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4" y="71"/>
                      <a:pt x="34" y="66"/>
                    </a:cubicBezTo>
                    <a:cubicBezTo>
                      <a:pt x="34" y="62"/>
                      <a:pt x="35" y="58"/>
                      <a:pt x="36" y="54"/>
                    </a:cubicBezTo>
                    <a:cubicBezTo>
                      <a:pt x="47" y="50"/>
                      <a:pt x="54" y="40"/>
                      <a:pt x="54" y="28"/>
                    </a:cubicBezTo>
                    <a:cubicBezTo>
                      <a:pt x="54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5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7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0" y="68"/>
                      <a:pt x="20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1" name="Freeform 310"/>
              <p:cNvSpPr>
                <a:spLocks noChangeAspect="1"/>
              </p:cNvSpPr>
              <p:nvPr/>
            </p:nvSpPr>
            <p:spPr bwMode="auto">
              <a:xfrm>
                <a:off x="6734886" y="711948"/>
                <a:ext cx="69850" cy="106363"/>
              </a:xfrm>
              <a:custGeom>
                <a:avLst/>
                <a:gdLst>
                  <a:gd name="T0" fmla="*/ 39 w 54"/>
                  <a:gd name="T1" fmla="*/ 30 h 82"/>
                  <a:gd name="T2" fmla="*/ 39 w 54"/>
                  <a:gd name="T3" fmla="*/ 26 h 82"/>
                  <a:gd name="T4" fmla="*/ 36 w 54"/>
                  <a:gd name="T5" fmla="*/ 0 h 82"/>
                  <a:gd name="T6" fmla="*/ 31 w 54"/>
                  <a:gd name="T7" fmla="*/ 0 h 82"/>
                  <a:gd name="T8" fmla="*/ 34 w 54"/>
                  <a:gd name="T9" fmla="*/ 26 h 82"/>
                  <a:gd name="T10" fmla="*/ 34 w 54"/>
                  <a:gd name="T11" fmla="*/ 28 h 82"/>
                  <a:gd name="T12" fmla="*/ 27 w 54"/>
                  <a:gd name="T13" fmla="*/ 28 h 82"/>
                  <a:gd name="T14" fmla="*/ 25 w 54"/>
                  <a:gd name="T15" fmla="*/ 28 h 82"/>
                  <a:gd name="T16" fmla="*/ 25 w 54"/>
                  <a:gd name="T17" fmla="*/ 20 h 82"/>
                  <a:gd name="T18" fmla="*/ 23 w 54"/>
                  <a:gd name="T19" fmla="*/ 0 h 82"/>
                  <a:gd name="T20" fmla="*/ 17 w 54"/>
                  <a:gd name="T21" fmla="*/ 0 h 82"/>
                  <a:gd name="T22" fmla="*/ 20 w 54"/>
                  <a:gd name="T23" fmla="*/ 20 h 82"/>
                  <a:gd name="T24" fmla="*/ 19 w 54"/>
                  <a:gd name="T25" fmla="*/ 29 h 82"/>
                  <a:gd name="T26" fmla="*/ 0 w 54"/>
                  <a:gd name="T27" fmla="*/ 55 h 82"/>
                  <a:gd name="T28" fmla="*/ 27 w 54"/>
                  <a:gd name="T29" fmla="*/ 82 h 82"/>
                  <a:gd name="T30" fmla="*/ 54 w 54"/>
                  <a:gd name="T31" fmla="*/ 55 h 82"/>
                  <a:gd name="T32" fmla="*/ 39 w 54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29" y="28"/>
                      <a:pt x="27" y="28"/>
                    </a:cubicBezTo>
                    <a:cubicBezTo>
                      <a:pt x="26" y="28"/>
                      <a:pt x="25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4" y="70"/>
                      <a:pt x="54" y="55"/>
                    </a:cubicBezTo>
                    <a:cubicBezTo>
                      <a:pt x="54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2" name="Freeform 311"/>
              <p:cNvSpPr>
                <a:spLocks noChangeAspect="1"/>
              </p:cNvSpPr>
              <p:nvPr/>
            </p:nvSpPr>
            <p:spPr bwMode="auto">
              <a:xfrm>
                <a:off x="6809498" y="597648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6 w 55"/>
                  <a:gd name="T13" fmla="*/ 83 h 83"/>
                  <a:gd name="T14" fmla="*/ 35 w 55"/>
                  <a:gd name="T15" fmla="*/ 66 h 83"/>
                  <a:gd name="T16" fmla="*/ 36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4" y="71"/>
                      <a:pt x="35" y="66"/>
                    </a:cubicBezTo>
                    <a:cubicBezTo>
                      <a:pt x="35" y="62"/>
                      <a:pt x="35" y="58"/>
                      <a:pt x="36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6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" name="Freeform 312"/>
              <p:cNvSpPr>
                <a:spLocks noChangeAspect="1"/>
              </p:cNvSpPr>
              <p:nvPr/>
            </p:nvSpPr>
            <p:spPr bwMode="auto">
              <a:xfrm>
                <a:off x="6809498" y="711948"/>
                <a:ext cx="71437" cy="106363"/>
              </a:xfrm>
              <a:custGeom>
                <a:avLst/>
                <a:gdLst>
                  <a:gd name="T0" fmla="*/ 39 w 55"/>
                  <a:gd name="T1" fmla="*/ 30 h 82"/>
                  <a:gd name="T2" fmla="*/ 39 w 55"/>
                  <a:gd name="T3" fmla="*/ 26 h 82"/>
                  <a:gd name="T4" fmla="*/ 36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8 h 82"/>
                  <a:gd name="T14" fmla="*/ 25 w 55"/>
                  <a:gd name="T15" fmla="*/ 28 h 82"/>
                  <a:gd name="T16" fmla="*/ 25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8"/>
                      <a:pt x="27" y="28"/>
                    </a:cubicBezTo>
                    <a:cubicBezTo>
                      <a:pt x="26" y="28"/>
                      <a:pt x="26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5" y="70"/>
                      <a:pt x="55" y="55"/>
                    </a:cubicBezTo>
                    <a:cubicBezTo>
                      <a:pt x="55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" name="Freeform 313"/>
              <p:cNvSpPr>
                <a:spLocks noChangeAspect="1"/>
              </p:cNvSpPr>
              <p:nvPr/>
            </p:nvSpPr>
            <p:spPr bwMode="auto">
              <a:xfrm>
                <a:off x="6436436" y="597648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6 w 55"/>
                  <a:gd name="T13" fmla="*/ 83 h 83"/>
                  <a:gd name="T14" fmla="*/ 35 w 55"/>
                  <a:gd name="T15" fmla="*/ 66 h 83"/>
                  <a:gd name="T16" fmla="*/ 36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6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6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" name="Freeform 314"/>
              <p:cNvSpPr>
                <a:spLocks noChangeAspect="1"/>
              </p:cNvSpPr>
              <p:nvPr/>
            </p:nvSpPr>
            <p:spPr bwMode="auto">
              <a:xfrm>
                <a:off x="6436436" y="711948"/>
                <a:ext cx="71437" cy="106363"/>
              </a:xfrm>
              <a:custGeom>
                <a:avLst/>
                <a:gdLst>
                  <a:gd name="T0" fmla="*/ 39 w 55"/>
                  <a:gd name="T1" fmla="*/ 30 h 82"/>
                  <a:gd name="T2" fmla="*/ 39 w 55"/>
                  <a:gd name="T3" fmla="*/ 26 h 82"/>
                  <a:gd name="T4" fmla="*/ 36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8 h 82"/>
                  <a:gd name="T14" fmla="*/ 25 w 55"/>
                  <a:gd name="T15" fmla="*/ 28 h 82"/>
                  <a:gd name="T16" fmla="*/ 25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8"/>
                      <a:pt x="27" y="28"/>
                    </a:cubicBezTo>
                    <a:cubicBezTo>
                      <a:pt x="27" y="28"/>
                      <a:pt x="26" y="28"/>
                      <a:pt x="25" y="28"/>
                    </a:cubicBezTo>
                    <a:cubicBezTo>
                      <a:pt x="25" y="25"/>
                      <a:pt x="26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5" y="70"/>
                      <a:pt x="55" y="55"/>
                    </a:cubicBezTo>
                    <a:cubicBezTo>
                      <a:pt x="55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" name="Freeform 315"/>
              <p:cNvSpPr>
                <a:spLocks noChangeAspect="1"/>
              </p:cNvSpPr>
              <p:nvPr/>
            </p:nvSpPr>
            <p:spPr bwMode="auto">
              <a:xfrm>
                <a:off x="6509461" y="597648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9" y="55"/>
                      <a:pt x="30" y="55"/>
                      <a:pt x="30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5" y="58"/>
                      <a:pt x="15" y="60"/>
                    </a:cubicBezTo>
                    <a:cubicBezTo>
                      <a:pt x="15" y="68"/>
                      <a:pt x="17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" name="Freeform 316"/>
              <p:cNvSpPr>
                <a:spLocks noChangeAspect="1"/>
              </p:cNvSpPr>
              <p:nvPr/>
            </p:nvSpPr>
            <p:spPr bwMode="auto">
              <a:xfrm>
                <a:off x="6509461" y="711948"/>
                <a:ext cx="71437" cy="106363"/>
              </a:xfrm>
              <a:custGeom>
                <a:avLst/>
                <a:gdLst>
                  <a:gd name="T0" fmla="*/ 39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8 h 82"/>
                  <a:gd name="T14" fmla="*/ 25 w 55"/>
                  <a:gd name="T15" fmla="*/ 28 h 82"/>
                  <a:gd name="T16" fmla="*/ 26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8"/>
                      <a:pt x="27" y="28"/>
                    </a:cubicBezTo>
                    <a:cubicBezTo>
                      <a:pt x="27" y="28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" name="Freeform 317"/>
              <p:cNvSpPr>
                <a:spLocks noChangeAspect="1"/>
              </p:cNvSpPr>
              <p:nvPr/>
            </p:nvSpPr>
            <p:spPr bwMode="auto">
              <a:xfrm>
                <a:off x="6584073" y="597648"/>
                <a:ext cx="73025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6 w 55"/>
                  <a:gd name="T27" fmla="*/ 60 h 83"/>
                  <a:gd name="T28" fmla="*/ 18 w 55"/>
                  <a:gd name="T29" fmla="*/ 83 h 83"/>
                  <a:gd name="T30" fmla="*/ 24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6" y="58"/>
                      <a:pt x="16" y="60"/>
                    </a:cubicBezTo>
                    <a:cubicBezTo>
                      <a:pt x="16" y="68"/>
                      <a:pt x="17" y="76"/>
                      <a:pt x="18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9" name="Freeform 318"/>
              <p:cNvSpPr>
                <a:spLocks noChangeAspect="1"/>
              </p:cNvSpPr>
              <p:nvPr/>
            </p:nvSpPr>
            <p:spPr bwMode="auto">
              <a:xfrm>
                <a:off x="6584073" y="711948"/>
                <a:ext cx="73025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8 h 82"/>
                  <a:gd name="T14" fmla="*/ 25 w 55"/>
                  <a:gd name="T15" fmla="*/ 28 h 82"/>
                  <a:gd name="T16" fmla="*/ 26 w 55"/>
                  <a:gd name="T17" fmla="*/ 20 h 82"/>
                  <a:gd name="T18" fmla="*/ 24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20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8"/>
                      <a:pt x="28" y="28"/>
                    </a:cubicBezTo>
                    <a:cubicBezTo>
                      <a:pt x="27" y="28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20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" name="Freeform 319"/>
              <p:cNvSpPr>
                <a:spLocks noChangeAspect="1"/>
              </p:cNvSpPr>
              <p:nvPr/>
            </p:nvSpPr>
            <p:spPr bwMode="auto">
              <a:xfrm>
                <a:off x="6211011" y="597648"/>
                <a:ext cx="73025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30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6 w 55"/>
                  <a:gd name="T27" fmla="*/ 60 h 83"/>
                  <a:gd name="T28" fmla="*/ 18 w 55"/>
                  <a:gd name="T29" fmla="*/ 83 h 83"/>
                  <a:gd name="T30" fmla="*/ 24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6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29" y="62"/>
                      <a:pt x="30" y="66"/>
                    </a:cubicBezTo>
                    <a:cubicBezTo>
                      <a:pt x="30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6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6" y="58"/>
                      <a:pt x="16" y="60"/>
                    </a:cubicBezTo>
                    <a:cubicBezTo>
                      <a:pt x="16" y="68"/>
                      <a:pt x="17" y="76"/>
                      <a:pt x="18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" name="Freeform 320"/>
              <p:cNvSpPr>
                <a:spLocks noChangeAspect="1"/>
              </p:cNvSpPr>
              <p:nvPr/>
            </p:nvSpPr>
            <p:spPr bwMode="auto">
              <a:xfrm>
                <a:off x="6211011" y="711948"/>
                <a:ext cx="73025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8 h 82"/>
                  <a:gd name="T14" fmla="*/ 25 w 55"/>
                  <a:gd name="T15" fmla="*/ 28 h 82"/>
                  <a:gd name="T16" fmla="*/ 26 w 55"/>
                  <a:gd name="T17" fmla="*/ 20 h 82"/>
                  <a:gd name="T18" fmla="*/ 24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20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8"/>
                      <a:pt x="28" y="28"/>
                    </a:cubicBezTo>
                    <a:cubicBezTo>
                      <a:pt x="27" y="28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20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2" name="Freeform 321"/>
              <p:cNvSpPr>
                <a:spLocks noChangeAspect="1"/>
              </p:cNvSpPr>
              <p:nvPr/>
            </p:nvSpPr>
            <p:spPr bwMode="auto">
              <a:xfrm>
                <a:off x="6285623" y="597648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2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30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6 w 55"/>
                  <a:gd name="T27" fmla="*/ 60 h 83"/>
                  <a:gd name="T28" fmla="*/ 18 w 55"/>
                  <a:gd name="T29" fmla="*/ 83 h 83"/>
                  <a:gd name="T30" fmla="*/ 24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2" y="54"/>
                    </a:cubicBezTo>
                    <a:cubicBezTo>
                      <a:pt x="24" y="55"/>
                      <a:pt x="26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30" y="62"/>
                      <a:pt x="30" y="66"/>
                    </a:cubicBezTo>
                    <a:cubicBezTo>
                      <a:pt x="30" y="71"/>
                      <a:pt x="31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6" y="58"/>
                      <a:pt x="37" y="54"/>
                    </a:cubicBezTo>
                    <a:cubicBezTo>
                      <a:pt x="48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6" y="58"/>
                      <a:pt x="16" y="60"/>
                    </a:cubicBezTo>
                    <a:cubicBezTo>
                      <a:pt x="16" y="68"/>
                      <a:pt x="17" y="76"/>
                      <a:pt x="18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3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3" name="Freeform 322"/>
              <p:cNvSpPr>
                <a:spLocks noChangeAspect="1"/>
              </p:cNvSpPr>
              <p:nvPr/>
            </p:nvSpPr>
            <p:spPr bwMode="auto">
              <a:xfrm>
                <a:off x="6285623" y="711948"/>
                <a:ext cx="71437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5 w 55"/>
                  <a:gd name="T9" fmla="*/ 26 h 82"/>
                  <a:gd name="T10" fmla="*/ 34 w 55"/>
                  <a:gd name="T11" fmla="*/ 28 h 82"/>
                  <a:gd name="T12" fmla="*/ 28 w 55"/>
                  <a:gd name="T13" fmla="*/ 28 h 82"/>
                  <a:gd name="T14" fmla="*/ 26 w 55"/>
                  <a:gd name="T15" fmla="*/ 28 h 82"/>
                  <a:gd name="T16" fmla="*/ 26 w 55"/>
                  <a:gd name="T17" fmla="*/ 20 h 82"/>
                  <a:gd name="T18" fmla="*/ 24 w 55"/>
                  <a:gd name="T19" fmla="*/ 0 h 82"/>
                  <a:gd name="T20" fmla="*/ 18 w 55"/>
                  <a:gd name="T21" fmla="*/ 0 h 82"/>
                  <a:gd name="T22" fmla="*/ 21 w 55"/>
                  <a:gd name="T23" fmla="*/ 20 h 82"/>
                  <a:gd name="T24" fmla="*/ 20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5" y="17"/>
                      <a:pt x="35" y="26"/>
                    </a:cubicBezTo>
                    <a:cubicBezTo>
                      <a:pt x="35" y="27"/>
                      <a:pt x="35" y="28"/>
                      <a:pt x="34" y="28"/>
                    </a:cubicBezTo>
                    <a:cubicBezTo>
                      <a:pt x="32" y="28"/>
                      <a:pt x="30" y="28"/>
                      <a:pt x="28" y="28"/>
                    </a:cubicBezTo>
                    <a:cubicBezTo>
                      <a:pt x="27" y="28"/>
                      <a:pt x="26" y="28"/>
                      <a:pt x="26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1" y="14"/>
                      <a:pt x="21" y="20"/>
                    </a:cubicBezTo>
                    <a:cubicBezTo>
                      <a:pt x="21" y="23"/>
                      <a:pt x="20" y="26"/>
                      <a:pt x="20" y="29"/>
                    </a:cubicBezTo>
                    <a:cubicBezTo>
                      <a:pt x="9" y="32"/>
                      <a:pt x="0" y="43"/>
                      <a:pt x="0" y="55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4" name="Freeform 323"/>
              <p:cNvSpPr>
                <a:spLocks noChangeAspect="1"/>
              </p:cNvSpPr>
              <p:nvPr/>
            </p:nvSpPr>
            <p:spPr bwMode="auto">
              <a:xfrm>
                <a:off x="6361823" y="597648"/>
                <a:ext cx="71437" cy="107950"/>
              </a:xfrm>
              <a:custGeom>
                <a:avLst/>
                <a:gdLst>
                  <a:gd name="T0" fmla="*/ 20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6 w 55"/>
                  <a:gd name="T13" fmla="*/ 83 h 83"/>
                  <a:gd name="T14" fmla="*/ 34 w 55"/>
                  <a:gd name="T15" fmla="*/ 66 h 83"/>
                  <a:gd name="T16" fmla="*/ 36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5 w 55"/>
                  <a:gd name="T25" fmla="*/ 53 h 83"/>
                  <a:gd name="T26" fmla="*/ 15 w 55"/>
                  <a:gd name="T27" fmla="*/ 60 h 83"/>
                  <a:gd name="T28" fmla="*/ 17 w 55"/>
                  <a:gd name="T29" fmla="*/ 83 h 83"/>
                  <a:gd name="T30" fmla="*/ 23 w 55"/>
                  <a:gd name="T31" fmla="*/ 83 h 83"/>
                  <a:gd name="T32" fmla="*/ 20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0" y="60"/>
                    </a:moveTo>
                    <a:cubicBezTo>
                      <a:pt x="20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4" y="71"/>
                      <a:pt x="34" y="66"/>
                    </a:cubicBezTo>
                    <a:cubicBezTo>
                      <a:pt x="34" y="62"/>
                      <a:pt x="35" y="58"/>
                      <a:pt x="36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5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7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0" y="68"/>
                      <a:pt x="20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5" name="Freeform 324"/>
              <p:cNvSpPr>
                <a:spLocks noChangeAspect="1"/>
              </p:cNvSpPr>
              <p:nvPr/>
            </p:nvSpPr>
            <p:spPr bwMode="auto">
              <a:xfrm>
                <a:off x="6361823" y="711948"/>
                <a:ext cx="71437" cy="106363"/>
              </a:xfrm>
              <a:custGeom>
                <a:avLst/>
                <a:gdLst>
                  <a:gd name="T0" fmla="*/ 39 w 55"/>
                  <a:gd name="T1" fmla="*/ 30 h 82"/>
                  <a:gd name="T2" fmla="*/ 39 w 55"/>
                  <a:gd name="T3" fmla="*/ 26 h 82"/>
                  <a:gd name="T4" fmla="*/ 36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8 h 82"/>
                  <a:gd name="T14" fmla="*/ 25 w 55"/>
                  <a:gd name="T15" fmla="*/ 28 h 82"/>
                  <a:gd name="T16" fmla="*/ 25 w 55"/>
                  <a:gd name="T17" fmla="*/ 20 h 82"/>
                  <a:gd name="T18" fmla="*/ 23 w 55"/>
                  <a:gd name="T19" fmla="*/ 0 h 82"/>
                  <a:gd name="T20" fmla="*/ 17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29" y="28"/>
                      <a:pt x="27" y="28"/>
                    </a:cubicBezTo>
                    <a:cubicBezTo>
                      <a:pt x="26" y="28"/>
                      <a:pt x="26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5" y="70"/>
                      <a:pt x="55" y="55"/>
                    </a:cubicBezTo>
                    <a:cubicBezTo>
                      <a:pt x="55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6" name="Freeform 325"/>
              <p:cNvSpPr>
                <a:spLocks noChangeAspect="1"/>
              </p:cNvSpPr>
              <p:nvPr/>
            </p:nvSpPr>
            <p:spPr bwMode="auto">
              <a:xfrm>
                <a:off x="5988761" y="597648"/>
                <a:ext cx="71437" cy="107950"/>
              </a:xfrm>
              <a:custGeom>
                <a:avLst/>
                <a:gdLst>
                  <a:gd name="T0" fmla="*/ 20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6 w 55"/>
                  <a:gd name="T13" fmla="*/ 83 h 83"/>
                  <a:gd name="T14" fmla="*/ 34 w 55"/>
                  <a:gd name="T15" fmla="*/ 66 h 83"/>
                  <a:gd name="T16" fmla="*/ 36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5 w 55"/>
                  <a:gd name="T25" fmla="*/ 53 h 83"/>
                  <a:gd name="T26" fmla="*/ 15 w 55"/>
                  <a:gd name="T27" fmla="*/ 60 h 83"/>
                  <a:gd name="T28" fmla="*/ 17 w 55"/>
                  <a:gd name="T29" fmla="*/ 83 h 83"/>
                  <a:gd name="T30" fmla="*/ 23 w 55"/>
                  <a:gd name="T31" fmla="*/ 83 h 83"/>
                  <a:gd name="T32" fmla="*/ 20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0" y="60"/>
                    </a:moveTo>
                    <a:cubicBezTo>
                      <a:pt x="20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4" y="71"/>
                      <a:pt x="34" y="66"/>
                    </a:cubicBezTo>
                    <a:cubicBezTo>
                      <a:pt x="34" y="62"/>
                      <a:pt x="35" y="58"/>
                      <a:pt x="36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5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7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0" y="68"/>
                      <a:pt x="20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7" name="Freeform 326"/>
              <p:cNvSpPr>
                <a:spLocks noChangeAspect="1"/>
              </p:cNvSpPr>
              <p:nvPr/>
            </p:nvSpPr>
            <p:spPr bwMode="auto">
              <a:xfrm>
                <a:off x="5988761" y="711948"/>
                <a:ext cx="71437" cy="106363"/>
              </a:xfrm>
              <a:custGeom>
                <a:avLst/>
                <a:gdLst>
                  <a:gd name="T0" fmla="*/ 39 w 55"/>
                  <a:gd name="T1" fmla="*/ 30 h 82"/>
                  <a:gd name="T2" fmla="*/ 39 w 55"/>
                  <a:gd name="T3" fmla="*/ 26 h 82"/>
                  <a:gd name="T4" fmla="*/ 36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7 h 82"/>
                  <a:gd name="T14" fmla="*/ 25 w 55"/>
                  <a:gd name="T15" fmla="*/ 28 h 82"/>
                  <a:gd name="T16" fmla="*/ 25 w 55"/>
                  <a:gd name="T17" fmla="*/ 20 h 82"/>
                  <a:gd name="T18" fmla="*/ 23 w 55"/>
                  <a:gd name="T19" fmla="*/ 0 h 82"/>
                  <a:gd name="T20" fmla="*/ 17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29" y="27"/>
                      <a:pt x="27" y="27"/>
                    </a:cubicBezTo>
                    <a:cubicBezTo>
                      <a:pt x="26" y="27"/>
                      <a:pt x="26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5" y="70"/>
                      <a:pt x="55" y="55"/>
                    </a:cubicBezTo>
                    <a:cubicBezTo>
                      <a:pt x="55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8" name="Freeform 327"/>
              <p:cNvSpPr>
                <a:spLocks noChangeAspect="1"/>
              </p:cNvSpPr>
              <p:nvPr/>
            </p:nvSpPr>
            <p:spPr bwMode="auto">
              <a:xfrm>
                <a:off x="6061786" y="597648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6 w 55"/>
                  <a:gd name="T13" fmla="*/ 83 h 83"/>
                  <a:gd name="T14" fmla="*/ 35 w 55"/>
                  <a:gd name="T15" fmla="*/ 66 h 83"/>
                  <a:gd name="T16" fmla="*/ 36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6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6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9" name="Freeform 328"/>
              <p:cNvSpPr>
                <a:spLocks noChangeAspect="1"/>
              </p:cNvSpPr>
              <p:nvPr/>
            </p:nvSpPr>
            <p:spPr bwMode="auto">
              <a:xfrm>
                <a:off x="6061786" y="711948"/>
                <a:ext cx="71437" cy="106363"/>
              </a:xfrm>
              <a:custGeom>
                <a:avLst/>
                <a:gdLst>
                  <a:gd name="T0" fmla="*/ 39 w 55"/>
                  <a:gd name="T1" fmla="*/ 30 h 82"/>
                  <a:gd name="T2" fmla="*/ 39 w 55"/>
                  <a:gd name="T3" fmla="*/ 26 h 82"/>
                  <a:gd name="T4" fmla="*/ 36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7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5" y="25"/>
                      <a:pt x="26" y="23"/>
                      <a:pt x="26" y="20"/>
                    </a:cubicBezTo>
                    <a:cubicBezTo>
                      <a:pt x="26" y="14"/>
                      <a:pt x="24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5" y="70"/>
                      <a:pt x="55" y="55"/>
                    </a:cubicBezTo>
                    <a:cubicBezTo>
                      <a:pt x="55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0" name="Freeform 329"/>
              <p:cNvSpPr>
                <a:spLocks noChangeAspect="1"/>
              </p:cNvSpPr>
              <p:nvPr/>
            </p:nvSpPr>
            <p:spPr bwMode="auto">
              <a:xfrm>
                <a:off x="6136398" y="597648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5" y="58"/>
                      <a:pt x="15" y="60"/>
                    </a:cubicBezTo>
                    <a:cubicBezTo>
                      <a:pt x="15" y="68"/>
                      <a:pt x="17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1" name="Freeform 330"/>
              <p:cNvSpPr>
                <a:spLocks noChangeAspect="1"/>
              </p:cNvSpPr>
              <p:nvPr/>
            </p:nvSpPr>
            <p:spPr bwMode="auto">
              <a:xfrm>
                <a:off x="6136398" y="711948"/>
                <a:ext cx="71437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8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2" name="Freeform 331"/>
              <p:cNvSpPr>
                <a:spLocks noChangeAspect="1"/>
              </p:cNvSpPr>
              <p:nvPr/>
            </p:nvSpPr>
            <p:spPr bwMode="auto">
              <a:xfrm>
                <a:off x="5763336" y="597648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5" y="58"/>
                      <a:pt x="15" y="60"/>
                    </a:cubicBezTo>
                    <a:cubicBezTo>
                      <a:pt x="15" y="68"/>
                      <a:pt x="17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" name="Freeform 332"/>
              <p:cNvSpPr>
                <a:spLocks noChangeAspect="1"/>
              </p:cNvSpPr>
              <p:nvPr/>
            </p:nvSpPr>
            <p:spPr bwMode="auto">
              <a:xfrm>
                <a:off x="5763336" y="711948"/>
                <a:ext cx="71437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8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4" name="Freeform 333"/>
              <p:cNvSpPr>
                <a:spLocks noChangeAspect="1"/>
              </p:cNvSpPr>
              <p:nvPr/>
            </p:nvSpPr>
            <p:spPr bwMode="auto">
              <a:xfrm>
                <a:off x="5837948" y="597648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30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6 w 55"/>
                  <a:gd name="T27" fmla="*/ 60 h 83"/>
                  <a:gd name="T28" fmla="*/ 18 w 55"/>
                  <a:gd name="T29" fmla="*/ 83 h 83"/>
                  <a:gd name="T30" fmla="*/ 24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6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30" y="62"/>
                      <a:pt x="30" y="66"/>
                    </a:cubicBezTo>
                    <a:cubicBezTo>
                      <a:pt x="30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6" y="58"/>
                      <a:pt x="37" y="54"/>
                    </a:cubicBezTo>
                    <a:cubicBezTo>
                      <a:pt x="48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6" y="58"/>
                      <a:pt x="16" y="60"/>
                    </a:cubicBezTo>
                    <a:cubicBezTo>
                      <a:pt x="16" y="68"/>
                      <a:pt x="17" y="76"/>
                      <a:pt x="18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" name="Freeform 334"/>
              <p:cNvSpPr>
                <a:spLocks noChangeAspect="1"/>
              </p:cNvSpPr>
              <p:nvPr/>
            </p:nvSpPr>
            <p:spPr bwMode="auto">
              <a:xfrm>
                <a:off x="5837948" y="711948"/>
                <a:ext cx="71437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4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20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8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1" y="14"/>
                      <a:pt x="20" y="20"/>
                    </a:cubicBezTo>
                    <a:cubicBezTo>
                      <a:pt x="20" y="23"/>
                      <a:pt x="20" y="26"/>
                      <a:pt x="20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" name="Freeform 335"/>
              <p:cNvSpPr>
                <a:spLocks noChangeAspect="1"/>
              </p:cNvSpPr>
              <p:nvPr/>
            </p:nvSpPr>
            <p:spPr bwMode="auto">
              <a:xfrm>
                <a:off x="5912561" y="597648"/>
                <a:ext cx="71437" cy="107950"/>
              </a:xfrm>
              <a:custGeom>
                <a:avLst/>
                <a:gdLst>
                  <a:gd name="T0" fmla="*/ 20 w 54"/>
                  <a:gd name="T1" fmla="*/ 60 h 83"/>
                  <a:gd name="T2" fmla="*/ 21 w 54"/>
                  <a:gd name="T3" fmla="*/ 54 h 83"/>
                  <a:gd name="T4" fmla="*/ 27 w 54"/>
                  <a:gd name="T5" fmla="*/ 55 h 83"/>
                  <a:gd name="T6" fmla="*/ 30 w 54"/>
                  <a:gd name="T7" fmla="*/ 55 h 83"/>
                  <a:gd name="T8" fmla="*/ 29 w 54"/>
                  <a:gd name="T9" fmla="*/ 66 h 83"/>
                  <a:gd name="T10" fmla="*/ 30 w 54"/>
                  <a:gd name="T11" fmla="*/ 83 h 83"/>
                  <a:gd name="T12" fmla="*/ 36 w 54"/>
                  <a:gd name="T13" fmla="*/ 83 h 83"/>
                  <a:gd name="T14" fmla="*/ 34 w 54"/>
                  <a:gd name="T15" fmla="*/ 66 h 83"/>
                  <a:gd name="T16" fmla="*/ 36 w 54"/>
                  <a:gd name="T17" fmla="*/ 54 h 83"/>
                  <a:gd name="T18" fmla="*/ 54 w 54"/>
                  <a:gd name="T19" fmla="*/ 28 h 83"/>
                  <a:gd name="T20" fmla="*/ 27 w 54"/>
                  <a:gd name="T21" fmla="*/ 0 h 83"/>
                  <a:gd name="T22" fmla="*/ 0 w 54"/>
                  <a:gd name="T23" fmla="*/ 28 h 83"/>
                  <a:gd name="T24" fmla="*/ 15 w 54"/>
                  <a:gd name="T25" fmla="*/ 53 h 83"/>
                  <a:gd name="T26" fmla="*/ 15 w 54"/>
                  <a:gd name="T27" fmla="*/ 60 h 83"/>
                  <a:gd name="T28" fmla="*/ 17 w 54"/>
                  <a:gd name="T29" fmla="*/ 83 h 83"/>
                  <a:gd name="T30" fmla="*/ 23 w 54"/>
                  <a:gd name="T31" fmla="*/ 83 h 83"/>
                  <a:gd name="T32" fmla="*/ 20 w 54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83">
                    <a:moveTo>
                      <a:pt x="20" y="60"/>
                    </a:moveTo>
                    <a:cubicBezTo>
                      <a:pt x="20" y="58"/>
                      <a:pt x="20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0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4" y="71"/>
                      <a:pt x="34" y="66"/>
                    </a:cubicBezTo>
                    <a:cubicBezTo>
                      <a:pt x="34" y="62"/>
                      <a:pt x="35" y="58"/>
                      <a:pt x="36" y="54"/>
                    </a:cubicBezTo>
                    <a:cubicBezTo>
                      <a:pt x="47" y="50"/>
                      <a:pt x="54" y="40"/>
                      <a:pt x="54" y="28"/>
                    </a:cubicBezTo>
                    <a:cubicBezTo>
                      <a:pt x="54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5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7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0" y="68"/>
                      <a:pt x="20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7" name="Freeform 336"/>
              <p:cNvSpPr>
                <a:spLocks noChangeAspect="1"/>
              </p:cNvSpPr>
              <p:nvPr/>
            </p:nvSpPr>
            <p:spPr bwMode="auto">
              <a:xfrm>
                <a:off x="5912561" y="711948"/>
                <a:ext cx="71437" cy="106363"/>
              </a:xfrm>
              <a:custGeom>
                <a:avLst/>
                <a:gdLst>
                  <a:gd name="T0" fmla="*/ 39 w 54"/>
                  <a:gd name="T1" fmla="*/ 30 h 82"/>
                  <a:gd name="T2" fmla="*/ 39 w 54"/>
                  <a:gd name="T3" fmla="*/ 26 h 82"/>
                  <a:gd name="T4" fmla="*/ 36 w 54"/>
                  <a:gd name="T5" fmla="*/ 0 h 82"/>
                  <a:gd name="T6" fmla="*/ 30 w 54"/>
                  <a:gd name="T7" fmla="*/ 0 h 82"/>
                  <a:gd name="T8" fmla="*/ 34 w 54"/>
                  <a:gd name="T9" fmla="*/ 26 h 82"/>
                  <a:gd name="T10" fmla="*/ 34 w 54"/>
                  <a:gd name="T11" fmla="*/ 28 h 82"/>
                  <a:gd name="T12" fmla="*/ 27 w 54"/>
                  <a:gd name="T13" fmla="*/ 27 h 82"/>
                  <a:gd name="T14" fmla="*/ 25 w 54"/>
                  <a:gd name="T15" fmla="*/ 28 h 82"/>
                  <a:gd name="T16" fmla="*/ 25 w 54"/>
                  <a:gd name="T17" fmla="*/ 20 h 82"/>
                  <a:gd name="T18" fmla="*/ 23 w 54"/>
                  <a:gd name="T19" fmla="*/ 0 h 82"/>
                  <a:gd name="T20" fmla="*/ 17 w 54"/>
                  <a:gd name="T21" fmla="*/ 0 h 82"/>
                  <a:gd name="T22" fmla="*/ 20 w 54"/>
                  <a:gd name="T23" fmla="*/ 20 h 82"/>
                  <a:gd name="T24" fmla="*/ 19 w 54"/>
                  <a:gd name="T25" fmla="*/ 29 h 82"/>
                  <a:gd name="T26" fmla="*/ 0 w 54"/>
                  <a:gd name="T27" fmla="*/ 55 h 82"/>
                  <a:gd name="T28" fmla="*/ 27 w 54"/>
                  <a:gd name="T29" fmla="*/ 82 h 82"/>
                  <a:gd name="T30" fmla="*/ 54 w 54"/>
                  <a:gd name="T31" fmla="*/ 55 h 82"/>
                  <a:gd name="T32" fmla="*/ 39 w 54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7" y="8"/>
                      <a:pt x="36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1" y="28"/>
                      <a:pt x="29" y="27"/>
                      <a:pt x="27" y="27"/>
                    </a:cubicBezTo>
                    <a:cubicBezTo>
                      <a:pt x="26" y="27"/>
                      <a:pt x="25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8" y="7"/>
                      <a:pt x="20" y="14"/>
                      <a:pt x="20" y="20"/>
                    </a:cubicBezTo>
                    <a:cubicBezTo>
                      <a:pt x="20" y="23"/>
                      <a:pt x="19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4" y="70"/>
                      <a:pt x="54" y="55"/>
                    </a:cubicBezTo>
                    <a:cubicBezTo>
                      <a:pt x="54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8" name="Freeform 337"/>
              <p:cNvSpPr>
                <a:spLocks noChangeAspect="1"/>
              </p:cNvSpPr>
              <p:nvPr/>
            </p:nvSpPr>
            <p:spPr bwMode="auto">
              <a:xfrm>
                <a:off x="5539498" y="597648"/>
                <a:ext cx="69850" cy="107950"/>
              </a:xfrm>
              <a:custGeom>
                <a:avLst/>
                <a:gdLst>
                  <a:gd name="T0" fmla="*/ 20 w 54"/>
                  <a:gd name="T1" fmla="*/ 60 h 83"/>
                  <a:gd name="T2" fmla="*/ 21 w 54"/>
                  <a:gd name="T3" fmla="*/ 54 h 83"/>
                  <a:gd name="T4" fmla="*/ 27 w 54"/>
                  <a:gd name="T5" fmla="*/ 55 h 83"/>
                  <a:gd name="T6" fmla="*/ 30 w 54"/>
                  <a:gd name="T7" fmla="*/ 55 h 83"/>
                  <a:gd name="T8" fmla="*/ 29 w 54"/>
                  <a:gd name="T9" fmla="*/ 66 h 83"/>
                  <a:gd name="T10" fmla="*/ 31 w 54"/>
                  <a:gd name="T11" fmla="*/ 83 h 83"/>
                  <a:gd name="T12" fmla="*/ 36 w 54"/>
                  <a:gd name="T13" fmla="*/ 83 h 83"/>
                  <a:gd name="T14" fmla="*/ 34 w 54"/>
                  <a:gd name="T15" fmla="*/ 66 h 83"/>
                  <a:gd name="T16" fmla="*/ 36 w 54"/>
                  <a:gd name="T17" fmla="*/ 54 h 83"/>
                  <a:gd name="T18" fmla="*/ 54 w 54"/>
                  <a:gd name="T19" fmla="*/ 28 h 83"/>
                  <a:gd name="T20" fmla="*/ 27 w 54"/>
                  <a:gd name="T21" fmla="*/ 0 h 83"/>
                  <a:gd name="T22" fmla="*/ 0 w 54"/>
                  <a:gd name="T23" fmla="*/ 28 h 83"/>
                  <a:gd name="T24" fmla="*/ 15 w 54"/>
                  <a:gd name="T25" fmla="*/ 53 h 83"/>
                  <a:gd name="T26" fmla="*/ 15 w 54"/>
                  <a:gd name="T27" fmla="*/ 60 h 83"/>
                  <a:gd name="T28" fmla="*/ 17 w 54"/>
                  <a:gd name="T29" fmla="*/ 83 h 83"/>
                  <a:gd name="T30" fmla="*/ 23 w 54"/>
                  <a:gd name="T31" fmla="*/ 83 h 83"/>
                  <a:gd name="T32" fmla="*/ 20 w 54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83">
                    <a:moveTo>
                      <a:pt x="20" y="60"/>
                    </a:moveTo>
                    <a:cubicBezTo>
                      <a:pt x="20" y="58"/>
                      <a:pt x="20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4" y="71"/>
                      <a:pt x="34" y="66"/>
                    </a:cubicBezTo>
                    <a:cubicBezTo>
                      <a:pt x="34" y="62"/>
                      <a:pt x="35" y="58"/>
                      <a:pt x="36" y="54"/>
                    </a:cubicBezTo>
                    <a:cubicBezTo>
                      <a:pt x="47" y="50"/>
                      <a:pt x="54" y="40"/>
                      <a:pt x="54" y="28"/>
                    </a:cubicBezTo>
                    <a:cubicBezTo>
                      <a:pt x="54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5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7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0" y="68"/>
                      <a:pt x="20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" name="Freeform 338"/>
              <p:cNvSpPr>
                <a:spLocks noChangeAspect="1"/>
              </p:cNvSpPr>
              <p:nvPr/>
            </p:nvSpPr>
            <p:spPr bwMode="auto">
              <a:xfrm>
                <a:off x="5539498" y="711948"/>
                <a:ext cx="69850" cy="106363"/>
              </a:xfrm>
              <a:custGeom>
                <a:avLst/>
                <a:gdLst>
                  <a:gd name="T0" fmla="*/ 39 w 54"/>
                  <a:gd name="T1" fmla="*/ 30 h 82"/>
                  <a:gd name="T2" fmla="*/ 39 w 54"/>
                  <a:gd name="T3" fmla="*/ 26 h 82"/>
                  <a:gd name="T4" fmla="*/ 36 w 54"/>
                  <a:gd name="T5" fmla="*/ 0 h 82"/>
                  <a:gd name="T6" fmla="*/ 31 w 54"/>
                  <a:gd name="T7" fmla="*/ 0 h 82"/>
                  <a:gd name="T8" fmla="*/ 34 w 54"/>
                  <a:gd name="T9" fmla="*/ 26 h 82"/>
                  <a:gd name="T10" fmla="*/ 34 w 54"/>
                  <a:gd name="T11" fmla="*/ 28 h 82"/>
                  <a:gd name="T12" fmla="*/ 27 w 54"/>
                  <a:gd name="T13" fmla="*/ 27 h 82"/>
                  <a:gd name="T14" fmla="*/ 25 w 54"/>
                  <a:gd name="T15" fmla="*/ 28 h 82"/>
                  <a:gd name="T16" fmla="*/ 25 w 54"/>
                  <a:gd name="T17" fmla="*/ 20 h 82"/>
                  <a:gd name="T18" fmla="*/ 23 w 54"/>
                  <a:gd name="T19" fmla="*/ 0 h 82"/>
                  <a:gd name="T20" fmla="*/ 17 w 54"/>
                  <a:gd name="T21" fmla="*/ 0 h 82"/>
                  <a:gd name="T22" fmla="*/ 20 w 54"/>
                  <a:gd name="T23" fmla="*/ 20 h 82"/>
                  <a:gd name="T24" fmla="*/ 19 w 54"/>
                  <a:gd name="T25" fmla="*/ 29 h 82"/>
                  <a:gd name="T26" fmla="*/ 0 w 54"/>
                  <a:gd name="T27" fmla="*/ 55 h 82"/>
                  <a:gd name="T28" fmla="*/ 27 w 54"/>
                  <a:gd name="T29" fmla="*/ 82 h 82"/>
                  <a:gd name="T30" fmla="*/ 54 w 54"/>
                  <a:gd name="T31" fmla="*/ 55 h 82"/>
                  <a:gd name="T32" fmla="*/ 39 w 54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7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1" y="28"/>
                      <a:pt x="29" y="27"/>
                      <a:pt x="27" y="27"/>
                    </a:cubicBezTo>
                    <a:cubicBezTo>
                      <a:pt x="26" y="27"/>
                      <a:pt x="25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19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4" y="70"/>
                      <a:pt x="54" y="55"/>
                    </a:cubicBezTo>
                    <a:cubicBezTo>
                      <a:pt x="54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" name="Freeform 339"/>
              <p:cNvSpPr>
                <a:spLocks noChangeAspect="1"/>
              </p:cNvSpPr>
              <p:nvPr/>
            </p:nvSpPr>
            <p:spPr bwMode="auto">
              <a:xfrm>
                <a:off x="5614111" y="597648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6 w 55"/>
                  <a:gd name="T13" fmla="*/ 83 h 83"/>
                  <a:gd name="T14" fmla="*/ 34 w 55"/>
                  <a:gd name="T15" fmla="*/ 66 h 83"/>
                  <a:gd name="T16" fmla="*/ 36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4" y="71"/>
                      <a:pt x="34" y="66"/>
                    </a:cubicBezTo>
                    <a:cubicBezTo>
                      <a:pt x="34" y="62"/>
                      <a:pt x="35" y="58"/>
                      <a:pt x="36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6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1" name="Freeform 340"/>
              <p:cNvSpPr>
                <a:spLocks noChangeAspect="1"/>
              </p:cNvSpPr>
              <p:nvPr/>
            </p:nvSpPr>
            <p:spPr bwMode="auto">
              <a:xfrm>
                <a:off x="5614111" y="711948"/>
                <a:ext cx="71437" cy="106363"/>
              </a:xfrm>
              <a:custGeom>
                <a:avLst/>
                <a:gdLst>
                  <a:gd name="T0" fmla="*/ 39 w 55"/>
                  <a:gd name="T1" fmla="*/ 30 h 82"/>
                  <a:gd name="T2" fmla="*/ 39 w 55"/>
                  <a:gd name="T3" fmla="*/ 26 h 82"/>
                  <a:gd name="T4" fmla="*/ 36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7 h 82"/>
                  <a:gd name="T14" fmla="*/ 25 w 55"/>
                  <a:gd name="T15" fmla="*/ 28 h 82"/>
                  <a:gd name="T16" fmla="*/ 25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29" y="27"/>
                      <a:pt x="27" y="27"/>
                    </a:cubicBezTo>
                    <a:cubicBezTo>
                      <a:pt x="26" y="27"/>
                      <a:pt x="26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5" y="70"/>
                      <a:pt x="55" y="55"/>
                    </a:cubicBezTo>
                    <a:cubicBezTo>
                      <a:pt x="55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2" name="Freeform 341"/>
              <p:cNvSpPr>
                <a:spLocks noChangeAspect="1"/>
              </p:cNvSpPr>
              <p:nvPr/>
            </p:nvSpPr>
            <p:spPr bwMode="auto">
              <a:xfrm>
                <a:off x="5688723" y="597648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6 w 55"/>
                  <a:gd name="T13" fmla="*/ 83 h 83"/>
                  <a:gd name="T14" fmla="*/ 35 w 55"/>
                  <a:gd name="T15" fmla="*/ 66 h 83"/>
                  <a:gd name="T16" fmla="*/ 36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6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6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3" name="Freeform 342"/>
              <p:cNvSpPr>
                <a:spLocks noChangeAspect="1"/>
              </p:cNvSpPr>
              <p:nvPr/>
            </p:nvSpPr>
            <p:spPr bwMode="auto">
              <a:xfrm>
                <a:off x="5688723" y="711948"/>
                <a:ext cx="71437" cy="106363"/>
              </a:xfrm>
              <a:custGeom>
                <a:avLst/>
                <a:gdLst>
                  <a:gd name="T0" fmla="*/ 39 w 55"/>
                  <a:gd name="T1" fmla="*/ 30 h 82"/>
                  <a:gd name="T2" fmla="*/ 40 w 55"/>
                  <a:gd name="T3" fmla="*/ 26 h 82"/>
                  <a:gd name="T4" fmla="*/ 36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39" y="29"/>
                      <a:pt x="40" y="27"/>
                      <a:pt x="40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7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5" y="25"/>
                      <a:pt x="26" y="23"/>
                      <a:pt x="26" y="20"/>
                    </a:cubicBezTo>
                    <a:cubicBezTo>
                      <a:pt x="26" y="14"/>
                      <a:pt x="24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4" name="Freeform 343"/>
              <p:cNvSpPr>
                <a:spLocks noChangeAspect="1"/>
              </p:cNvSpPr>
              <p:nvPr/>
            </p:nvSpPr>
            <p:spPr bwMode="auto">
              <a:xfrm>
                <a:off x="5314073" y="597648"/>
                <a:ext cx="73025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6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7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5" name="Freeform 344"/>
              <p:cNvSpPr>
                <a:spLocks noChangeAspect="1"/>
              </p:cNvSpPr>
              <p:nvPr/>
            </p:nvSpPr>
            <p:spPr bwMode="auto">
              <a:xfrm>
                <a:off x="5314073" y="711948"/>
                <a:ext cx="73025" cy="106363"/>
              </a:xfrm>
              <a:custGeom>
                <a:avLst/>
                <a:gdLst>
                  <a:gd name="T0" fmla="*/ 39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7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5" y="25"/>
                      <a:pt x="26" y="23"/>
                      <a:pt x="26" y="20"/>
                    </a:cubicBezTo>
                    <a:cubicBezTo>
                      <a:pt x="26" y="14"/>
                      <a:pt x="24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6" name="Freeform 345"/>
              <p:cNvSpPr>
                <a:spLocks noChangeAspect="1"/>
              </p:cNvSpPr>
              <p:nvPr/>
            </p:nvSpPr>
            <p:spPr bwMode="auto">
              <a:xfrm>
                <a:off x="5390273" y="597648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4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5" y="58"/>
                      <a:pt x="15" y="60"/>
                    </a:cubicBezTo>
                    <a:cubicBezTo>
                      <a:pt x="16" y="68"/>
                      <a:pt x="17" y="76"/>
                      <a:pt x="18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7" name="Freeform 346"/>
              <p:cNvSpPr>
                <a:spLocks noChangeAspect="1"/>
              </p:cNvSpPr>
              <p:nvPr/>
            </p:nvSpPr>
            <p:spPr bwMode="auto">
              <a:xfrm>
                <a:off x="5390273" y="711948"/>
                <a:ext cx="71437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4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20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8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20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8" name="Freeform 347"/>
              <p:cNvSpPr>
                <a:spLocks noChangeAspect="1"/>
              </p:cNvSpPr>
              <p:nvPr/>
            </p:nvSpPr>
            <p:spPr bwMode="auto">
              <a:xfrm>
                <a:off x="5464886" y="597648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30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6 w 55"/>
                  <a:gd name="T27" fmla="*/ 60 h 83"/>
                  <a:gd name="T28" fmla="*/ 18 w 55"/>
                  <a:gd name="T29" fmla="*/ 83 h 83"/>
                  <a:gd name="T30" fmla="*/ 24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4" y="55"/>
                      <a:pt x="26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30" y="62"/>
                      <a:pt x="30" y="66"/>
                    </a:cubicBezTo>
                    <a:cubicBezTo>
                      <a:pt x="30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6" y="58"/>
                      <a:pt x="37" y="54"/>
                    </a:cubicBezTo>
                    <a:cubicBezTo>
                      <a:pt x="48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6" y="58"/>
                      <a:pt x="16" y="60"/>
                    </a:cubicBezTo>
                    <a:cubicBezTo>
                      <a:pt x="16" y="68"/>
                      <a:pt x="17" y="76"/>
                      <a:pt x="18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9" name="Freeform 348"/>
              <p:cNvSpPr>
                <a:spLocks noChangeAspect="1"/>
              </p:cNvSpPr>
              <p:nvPr/>
            </p:nvSpPr>
            <p:spPr bwMode="auto">
              <a:xfrm>
                <a:off x="5464886" y="711948"/>
                <a:ext cx="71437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4 w 55"/>
                  <a:gd name="T19" fmla="*/ 0 h 82"/>
                  <a:gd name="T20" fmla="*/ 18 w 55"/>
                  <a:gd name="T21" fmla="*/ 0 h 82"/>
                  <a:gd name="T22" fmla="*/ 21 w 55"/>
                  <a:gd name="T23" fmla="*/ 20 h 82"/>
                  <a:gd name="T24" fmla="*/ 20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8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1" y="14"/>
                      <a:pt x="21" y="20"/>
                    </a:cubicBezTo>
                    <a:cubicBezTo>
                      <a:pt x="21" y="23"/>
                      <a:pt x="20" y="26"/>
                      <a:pt x="20" y="29"/>
                    </a:cubicBezTo>
                    <a:cubicBezTo>
                      <a:pt x="9" y="32"/>
                      <a:pt x="0" y="43"/>
                      <a:pt x="0" y="55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0" name="Freeform 349"/>
              <p:cNvSpPr>
                <a:spLocks noChangeAspect="1"/>
              </p:cNvSpPr>
              <p:nvPr/>
            </p:nvSpPr>
            <p:spPr bwMode="auto">
              <a:xfrm>
                <a:off x="5091823" y="597648"/>
                <a:ext cx="69850" cy="107950"/>
              </a:xfrm>
              <a:custGeom>
                <a:avLst/>
                <a:gdLst>
                  <a:gd name="T0" fmla="*/ 21 w 55"/>
                  <a:gd name="T1" fmla="*/ 60 h 83"/>
                  <a:gd name="T2" fmla="*/ 22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30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6 w 55"/>
                  <a:gd name="T27" fmla="*/ 60 h 83"/>
                  <a:gd name="T28" fmla="*/ 18 w 55"/>
                  <a:gd name="T29" fmla="*/ 83 h 83"/>
                  <a:gd name="T30" fmla="*/ 24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2" y="54"/>
                    </a:cubicBezTo>
                    <a:cubicBezTo>
                      <a:pt x="24" y="55"/>
                      <a:pt x="26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30" y="62"/>
                      <a:pt x="30" y="66"/>
                    </a:cubicBezTo>
                    <a:cubicBezTo>
                      <a:pt x="30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6" y="58"/>
                      <a:pt x="37" y="54"/>
                    </a:cubicBezTo>
                    <a:cubicBezTo>
                      <a:pt x="48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6" y="58"/>
                      <a:pt x="16" y="60"/>
                    </a:cubicBezTo>
                    <a:cubicBezTo>
                      <a:pt x="16" y="68"/>
                      <a:pt x="17" y="76"/>
                      <a:pt x="18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1" name="Freeform 350"/>
              <p:cNvSpPr>
                <a:spLocks noChangeAspect="1"/>
              </p:cNvSpPr>
              <p:nvPr/>
            </p:nvSpPr>
            <p:spPr bwMode="auto">
              <a:xfrm>
                <a:off x="5091823" y="711948"/>
                <a:ext cx="69850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5 w 55"/>
                  <a:gd name="T9" fmla="*/ 26 h 82"/>
                  <a:gd name="T10" fmla="*/ 34 w 55"/>
                  <a:gd name="T11" fmla="*/ 28 h 82"/>
                  <a:gd name="T12" fmla="*/ 28 w 55"/>
                  <a:gd name="T13" fmla="*/ 27 h 82"/>
                  <a:gd name="T14" fmla="*/ 26 w 55"/>
                  <a:gd name="T15" fmla="*/ 28 h 82"/>
                  <a:gd name="T16" fmla="*/ 26 w 55"/>
                  <a:gd name="T17" fmla="*/ 20 h 82"/>
                  <a:gd name="T18" fmla="*/ 24 w 55"/>
                  <a:gd name="T19" fmla="*/ 0 h 82"/>
                  <a:gd name="T20" fmla="*/ 18 w 55"/>
                  <a:gd name="T21" fmla="*/ 0 h 82"/>
                  <a:gd name="T22" fmla="*/ 21 w 55"/>
                  <a:gd name="T23" fmla="*/ 20 h 82"/>
                  <a:gd name="T24" fmla="*/ 20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5" y="17"/>
                      <a:pt x="35" y="26"/>
                    </a:cubicBezTo>
                    <a:cubicBezTo>
                      <a:pt x="35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8" y="27"/>
                    </a:cubicBezTo>
                    <a:cubicBezTo>
                      <a:pt x="27" y="27"/>
                      <a:pt x="26" y="28"/>
                      <a:pt x="26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1" y="14"/>
                      <a:pt x="21" y="20"/>
                    </a:cubicBezTo>
                    <a:cubicBezTo>
                      <a:pt x="21" y="23"/>
                      <a:pt x="20" y="26"/>
                      <a:pt x="20" y="29"/>
                    </a:cubicBezTo>
                    <a:cubicBezTo>
                      <a:pt x="9" y="32"/>
                      <a:pt x="0" y="43"/>
                      <a:pt x="0" y="55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2" name="Freeform 351"/>
              <p:cNvSpPr>
                <a:spLocks noChangeAspect="1"/>
              </p:cNvSpPr>
              <p:nvPr/>
            </p:nvSpPr>
            <p:spPr bwMode="auto">
              <a:xfrm>
                <a:off x="5166436" y="597648"/>
                <a:ext cx="69850" cy="107950"/>
              </a:xfrm>
              <a:custGeom>
                <a:avLst/>
                <a:gdLst>
                  <a:gd name="T0" fmla="*/ 20 w 54"/>
                  <a:gd name="T1" fmla="*/ 60 h 83"/>
                  <a:gd name="T2" fmla="*/ 21 w 54"/>
                  <a:gd name="T3" fmla="*/ 54 h 83"/>
                  <a:gd name="T4" fmla="*/ 27 w 54"/>
                  <a:gd name="T5" fmla="*/ 55 h 83"/>
                  <a:gd name="T6" fmla="*/ 30 w 54"/>
                  <a:gd name="T7" fmla="*/ 55 h 83"/>
                  <a:gd name="T8" fmla="*/ 29 w 54"/>
                  <a:gd name="T9" fmla="*/ 66 h 83"/>
                  <a:gd name="T10" fmla="*/ 31 w 54"/>
                  <a:gd name="T11" fmla="*/ 83 h 83"/>
                  <a:gd name="T12" fmla="*/ 36 w 54"/>
                  <a:gd name="T13" fmla="*/ 83 h 83"/>
                  <a:gd name="T14" fmla="*/ 34 w 54"/>
                  <a:gd name="T15" fmla="*/ 66 h 83"/>
                  <a:gd name="T16" fmla="*/ 36 w 54"/>
                  <a:gd name="T17" fmla="*/ 54 h 83"/>
                  <a:gd name="T18" fmla="*/ 54 w 54"/>
                  <a:gd name="T19" fmla="*/ 28 h 83"/>
                  <a:gd name="T20" fmla="*/ 27 w 54"/>
                  <a:gd name="T21" fmla="*/ 0 h 83"/>
                  <a:gd name="T22" fmla="*/ 0 w 54"/>
                  <a:gd name="T23" fmla="*/ 28 h 83"/>
                  <a:gd name="T24" fmla="*/ 15 w 54"/>
                  <a:gd name="T25" fmla="*/ 53 h 83"/>
                  <a:gd name="T26" fmla="*/ 15 w 54"/>
                  <a:gd name="T27" fmla="*/ 60 h 83"/>
                  <a:gd name="T28" fmla="*/ 17 w 54"/>
                  <a:gd name="T29" fmla="*/ 83 h 83"/>
                  <a:gd name="T30" fmla="*/ 23 w 54"/>
                  <a:gd name="T31" fmla="*/ 83 h 83"/>
                  <a:gd name="T32" fmla="*/ 20 w 54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83">
                    <a:moveTo>
                      <a:pt x="20" y="60"/>
                    </a:moveTo>
                    <a:cubicBezTo>
                      <a:pt x="20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4" y="71"/>
                      <a:pt x="34" y="66"/>
                    </a:cubicBezTo>
                    <a:cubicBezTo>
                      <a:pt x="34" y="62"/>
                      <a:pt x="35" y="58"/>
                      <a:pt x="36" y="54"/>
                    </a:cubicBezTo>
                    <a:cubicBezTo>
                      <a:pt x="47" y="50"/>
                      <a:pt x="54" y="40"/>
                      <a:pt x="54" y="28"/>
                    </a:cubicBezTo>
                    <a:cubicBezTo>
                      <a:pt x="54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5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7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0" y="68"/>
                      <a:pt x="20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3" name="Freeform 352"/>
              <p:cNvSpPr>
                <a:spLocks noChangeAspect="1"/>
              </p:cNvSpPr>
              <p:nvPr/>
            </p:nvSpPr>
            <p:spPr bwMode="auto">
              <a:xfrm>
                <a:off x="5166436" y="711948"/>
                <a:ext cx="69850" cy="106363"/>
              </a:xfrm>
              <a:custGeom>
                <a:avLst/>
                <a:gdLst>
                  <a:gd name="T0" fmla="*/ 39 w 54"/>
                  <a:gd name="T1" fmla="*/ 30 h 82"/>
                  <a:gd name="T2" fmla="*/ 39 w 54"/>
                  <a:gd name="T3" fmla="*/ 26 h 82"/>
                  <a:gd name="T4" fmla="*/ 36 w 54"/>
                  <a:gd name="T5" fmla="*/ 0 h 82"/>
                  <a:gd name="T6" fmla="*/ 31 w 54"/>
                  <a:gd name="T7" fmla="*/ 0 h 82"/>
                  <a:gd name="T8" fmla="*/ 34 w 54"/>
                  <a:gd name="T9" fmla="*/ 26 h 82"/>
                  <a:gd name="T10" fmla="*/ 34 w 54"/>
                  <a:gd name="T11" fmla="*/ 28 h 82"/>
                  <a:gd name="T12" fmla="*/ 27 w 54"/>
                  <a:gd name="T13" fmla="*/ 27 h 82"/>
                  <a:gd name="T14" fmla="*/ 25 w 54"/>
                  <a:gd name="T15" fmla="*/ 28 h 82"/>
                  <a:gd name="T16" fmla="*/ 25 w 54"/>
                  <a:gd name="T17" fmla="*/ 20 h 82"/>
                  <a:gd name="T18" fmla="*/ 23 w 54"/>
                  <a:gd name="T19" fmla="*/ 0 h 82"/>
                  <a:gd name="T20" fmla="*/ 17 w 54"/>
                  <a:gd name="T21" fmla="*/ 0 h 82"/>
                  <a:gd name="T22" fmla="*/ 20 w 54"/>
                  <a:gd name="T23" fmla="*/ 20 h 82"/>
                  <a:gd name="T24" fmla="*/ 19 w 54"/>
                  <a:gd name="T25" fmla="*/ 29 h 82"/>
                  <a:gd name="T26" fmla="*/ 0 w 54"/>
                  <a:gd name="T27" fmla="*/ 55 h 82"/>
                  <a:gd name="T28" fmla="*/ 27 w 54"/>
                  <a:gd name="T29" fmla="*/ 82 h 82"/>
                  <a:gd name="T30" fmla="*/ 54 w 54"/>
                  <a:gd name="T31" fmla="*/ 55 h 82"/>
                  <a:gd name="T32" fmla="*/ 39 w 54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29" y="27"/>
                      <a:pt x="27" y="27"/>
                    </a:cubicBezTo>
                    <a:cubicBezTo>
                      <a:pt x="26" y="27"/>
                      <a:pt x="25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4" y="70"/>
                      <a:pt x="54" y="55"/>
                    </a:cubicBezTo>
                    <a:cubicBezTo>
                      <a:pt x="54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4" name="Freeform 353"/>
              <p:cNvSpPr>
                <a:spLocks noChangeAspect="1"/>
              </p:cNvSpPr>
              <p:nvPr/>
            </p:nvSpPr>
            <p:spPr bwMode="auto">
              <a:xfrm>
                <a:off x="5241048" y="597648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6 w 55"/>
                  <a:gd name="T13" fmla="*/ 83 h 83"/>
                  <a:gd name="T14" fmla="*/ 35 w 55"/>
                  <a:gd name="T15" fmla="*/ 66 h 83"/>
                  <a:gd name="T16" fmla="*/ 36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4" y="71"/>
                      <a:pt x="35" y="66"/>
                    </a:cubicBezTo>
                    <a:cubicBezTo>
                      <a:pt x="35" y="62"/>
                      <a:pt x="35" y="58"/>
                      <a:pt x="36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6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5" name="Freeform 354"/>
              <p:cNvSpPr>
                <a:spLocks noChangeAspect="1"/>
              </p:cNvSpPr>
              <p:nvPr/>
            </p:nvSpPr>
            <p:spPr bwMode="auto">
              <a:xfrm>
                <a:off x="5241048" y="711948"/>
                <a:ext cx="71437" cy="106363"/>
              </a:xfrm>
              <a:custGeom>
                <a:avLst/>
                <a:gdLst>
                  <a:gd name="T0" fmla="*/ 39 w 55"/>
                  <a:gd name="T1" fmla="*/ 30 h 82"/>
                  <a:gd name="T2" fmla="*/ 39 w 55"/>
                  <a:gd name="T3" fmla="*/ 26 h 82"/>
                  <a:gd name="T4" fmla="*/ 36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7 h 82"/>
                  <a:gd name="T14" fmla="*/ 25 w 55"/>
                  <a:gd name="T15" fmla="*/ 28 h 82"/>
                  <a:gd name="T16" fmla="*/ 25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7" y="27"/>
                    </a:cubicBezTo>
                    <a:cubicBezTo>
                      <a:pt x="26" y="27"/>
                      <a:pt x="26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5" y="70"/>
                      <a:pt x="55" y="55"/>
                    </a:cubicBezTo>
                    <a:cubicBezTo>
                      <a:pt x="55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6" name="Freeform 355"/>
              <p:cNvSpPr>
                <a:spLocks noChangeAspect="1"/>
              </p:cNvSpPr>
              <p:nvPr/>
            </p:nvSpPr>
            <p:spPr bwMode="auto">
              <a:xfrm>
                <a:off x="4867986" y="597648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6 w 55"/>
                  <a:gd name="T13" fmla="*/ 83 h 83"/>
                  <a:gd name="T14" fmla="*/ 35 w 55"/>
                  <a:gd name="T15" fmla="*/ 66 h 83"/>
                  <a:gd name="T16" fmla="*/ 36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6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6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7" name="Freeform 356"/>
              <p:cNvSpPr>
                <a:spLocks noChangeAspect="1"/>
              </p:cNvSpPr>
              <p:nvPr/>
            </p:nvSpPr>
            <p:spPr bwMode="auto">
              <a:xfrm>
                <a:off x="4867986" y="711948"/>
                <a:ext cx="71437" cy="106363"/>
              </a:xfrm>
              <a:custGeom>
                <a:avLst/>
                <a:gdLst>
                  <a:gd name="T0" fmla="*/ 39 w 55"/>
                  <a:gd name="T1" fmla="*/ 30 h 82"/>
                  <a:gd name="T2" fmla="*/ 39 w 55"/>
                  <a:gd name="T3" fmla="*/ 26 h 82"/>
                  <a:gd name="T4" fmla="*/ 36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7 h 82"/>
                  <a:gd name="T14" fmla="*/ 25 w 55"/>
                  <a:gd name="T15" fmla="*/ 28 h 82"/>
                  <a:gd name="T16" fmla="*/ 25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7" y="27"/>
                    </a:cubicBezTo>
                    <a:cubicBezTo>
                      <a:pt x="26" y="27"/>
                      <a:pt x="26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5" y="70"/>
                      <a:pt x="55" y="55"/>
                    </a:cubicBezTo>
                    <a:cubicBezTo>
                      <a:pt x="55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8" name="Freeform 357"/>
              <p:cNvSpPr>
                <a:spLocks noChangeAspect="1"/>
              </p:cNvSpPr>
              <p:nvPr/>
            </p:nvSpPr>
            <p:spPr bwMode="auto">
              <a:xfrm>
                <a:off x="4941011" y="597648"/>
                <a:ext cx="73025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7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9" name="Freeform 358"/>
              <p:cNvSpPr>
                <a:spLocks noChangeAspect="1"/>
              </p:cNvSpPr>
              <p:nvPr/>
            </p:nvSpPr>
            <p:spPr bwMode="auto">
              <a:xfrm>
                <a:off x="4941011" y="711948"/>
                <a:ext cx="73025" cy="106363"/>
              </a:xfrm>
              <a:custGeom>
                <a:avLst/>
                <a:gdLst>
                  <a:gd name="T0" fmla="*/ 39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7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0" name="Freeform 359"/>
              <p:cNvSpPr>
                <a:spLocks noChangeAspect="1"/>
              </p:cNvSpPr>
              <p:nvPr/>
            </p:nvSpPr>
            <p:spPr bwMode="auto">
              <a:xfrm>
                <a:off x="5015623" y="597648"/>
                <a:ext cx="73025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6 w 55"/>
                  <a:gd name="T27" fmla="*/ 60 h 83"/>
                  <a:gd name="T28" fmla="*/ 18 w 55"/>
                  <a:gd name="T29" fmla="*/ 83 h 83"/>
                  <a:gd name="T30" fmla="*/ 24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6" y="58"/>
                      <a:pt x="16" y="60"/>
                    </a:cubicBezTo>
                    <a:cubicBezTo>
                      <a:pt x="16" y="68"/>
                      <a:pt x="17" y="76"/>
                      <a:pt x="18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1" name="Freeform 360"/>
              <p:cNvSpPr>
                <a:spLocks noChangeAspect="1"/>
              </p:cNvSpPr>
              <p:nvPr/>
            </p:nvSpPr>
            <p:spPr bwMode="auto">
              <a:xfrm>
                <a:off x="5015623" y="711948"/>
                <a:ext cx="73025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4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20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8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20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2" name="Freeform 361"/>
              <p:cNvSpPr>
                <a:spLocks noChangeAspect="1"/>
              </p:cNvSpPr>
              <p:nvPr/>
            </p:nvSpPr>
            <p:spPr bwMode="auto">
              <a:xfrm>
                <a:off x="4642561" y="597648"/>
                <a:ext cx="73025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6 w 55"/>
                  <a:gd name="T27" fmla="*/ 60 h 83"/>
                  <a:gd name="T28" fmla="*/ 18 w 55"/>
                  <a:gd name="T29" fmla="*/ 83 h 83"/>
                  <a:gd name="T30" fmla="*/ 24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6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30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6" y="58"/>
                      <a:pt x="16" y="60"/>
                    </a:cubicBezTo>
                    <a:cubicBezTo>
                      <a:pt x="16" y="68"/>
                      <a:pt x="17" y="76"/>
                      <a:pt x="18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3" name="Freeform 362"/>
              <p:cNvSpPr>
                <a:spLocks noChangeAspect="1"/>
              </p:cNvSpPr>
              <p:nvPr/>
            </p:nvSpPr>
            <p:spPr bwMode="auto">
              <a:xfrm>
                <a:off x="4642561" y="711948"/>
                <a:ext cx="73025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4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20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8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20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4" name="Freeform 363"/>
              <p:cNvSpPr>
                <a:spLocks noChangeAspect="1"/>
              </p:cNvSpPr>
              <p:nvPr/>
            </p:nvSpPr>
            <p:spPr bwMode="auto">
              <a:xfrm>
                <a:off x="4717173" y="597648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2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30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6 w 55"/>
                  <a:gd name="T27" fmla="*/ 60 h 83"/>
                  <a:gd name="T28" fmla="*/ 18 w 55"/>
                  <a:gd name="T29" fmla="*/ 83 h 83"/>
                  <a:gd name="T30" fmla="*/ 24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2" y="54"/>
                    </a:cubicBezTo>
                    <a:cubicBezTo>
                      <a:pt x="24" y="55"/>
                      <a:pt x="26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30" y="62"/>
                      <a:pt x="30" y="66"/>
                    </a:cubicBezTo>
                    <a:cubicBezTo>
                      <a:pt x="30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6" y="58"/>
                      <a:pt x="37" y="54"/>
                    </a:cubicBezTo>
                    <a:cubicBezTo>
                      <a:pt x="48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6" y="58"/>
                      <a:pt x="16" y="60"/>
                    </a:cubicBezTo>
                    <a:cubicBezTo>
                      <a:pt x="16" y="68"/>
                      <a:pt x="17" y="76"/>
                      <a:pt x="18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3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5" name="Freeform 364"/>
              <p:cNvSpPr>
                <a:spLocks noChangeAspect="1"/>
              </p:cNvSpPr>
              <p:nvPr/>
            </p:nvSpPr>
            <p:spPr bwMode="auto">
              <a:xfrm>
                <a:off x="4717173" y="711948"/>
                <a:ext cx="71437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5 w 55"/>
                  <a:gd name="T9" fmla="*/ 26 h 82"/>
                  <a:gd name="T10" fmla="*/ 34 w 55"/>
                  <a:gd name="T11" fmla="*/ 28 h 82"/>
                  <a:gd name="T12" fmla="*/ 28 w 55"/>
                  <a:gd name="T13" fmla="*/ 27 h 82"/>
                  <a:gd name="T14" fmla="*/ 26 w 55"/>
                  <a:gd name="T15" fmla="*/ 28 h 82"/>
                  <a:gd name="T16" fmla="*/ 26 w 55"/>
                  <a:gd name="T17" fmla="*/ 20 h 82"/>
                  <a:gd name="T18" fmla="*/ 24 w 55"/>
                  <a:gd name="T19" fmla="*/ 0 h 82"/>
                  <a:gd name="T20" fmla="*/ 18 w 55"/>
                  <a:gd name="T21" fmla="*/ 0 h 82"/>
                  <a:gd name="T22" fmla="*/ 21 w 55"/>
                  <a:gd name="T23" fmla="*/ 20 h 82"/>
                  <a:gd name="T24" fmla="*/ 20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5" y="17"/>
                      <a:pt x="35" y="26"/>
                    </a:cubicBezTo>
                    <a:cubicBezTo>
                      <a:pt x="35" y="27"/>
                      <a:pt x="35" y="28"/>
                      <a:pt x="34" y="28"/>
                    </a:cubicBezTo>
                    <a:cubicBezTo>
                      <a:pt x="32" y="28"/>
                      <a:pt x="30" y="27"/>
                      <a:pt x="28" y="27"/>
                    </a:cubicBezTo>
                    <a:cubicBezTo>
                      <a:pt x="27" y="27"/>
                      <a:pt x="26" y="28"/>
                      <a:pt x="26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1" y="14"/>
                      <a:pt x="21" y="20"/>
                    </a:cubicBezTo>
                    <a:cubicBezTo>
                      <a:pt x="21" y="23"/>
                      <a:pt x="20" y="26"/>
                      <a:pt x="20" y="29"/>
                    </a:cubicBezTo>
                    <a:cubicBezTo>
                      <a:pt x="9" y="32"/>
                      <a:pt x="0" y="43"/>
                      <a:pt x="0" y="55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6" name="Freeform 365"/>
              <p:cNvSpPr>
                <a:spLocks noChangeAspect="1"/>
              </p:cNvSpPr>
              <p:nvPr/>
            </p:nvSpPr>
            <p:spPr bwMode="auto">
              <a:xfrm>
                <a:off x="4793373" y="597648"/>
                <a:ext cx="71437" cy="107950"/>
              </a:xfrm>
              <a:custGeom>
                <a:avLst/>
                <a:gdLst>
                  <a:gd name="T0" fmla="*/ 20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6 w 55"/>
                  <a:gd name="T13" fmla="*/ 83 h 83"/>
                  <a:gd name="T14" fmla="*/ 34 w 55"/>
                  <a:gd name="T15" fmla="*/ 66 h 83"/>
                  <a:gd name="T16" fmla="*/ 36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5 w 55"/>
                  <a:gd name="T25" fmla="*/ 53 h 83"/>
                  <a:gd name="T26" fmla="*/ 15 w 55"/>
                  <a:gd name="T27" fmla="*/ 60 h 83"/>
                  <a:gd name="T28" fmla="*/ 17 w 55"/>
                  <a:gd name="T29" fmla="*/ 83 h 83"/>
                  <a:gd name="T30" fmla="*/ 23 w 55"/>
                  <a:gd name="T31" fmla="*/ 83 h 83"/>
                  <a:gd name="T32" fmla="*/ 20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0" y="60"/>
                    </a:moveTo>
                    <a:cubicBezTo>
                      <a:pt x="20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4" y="71"/>
                      <a:pt x="34" y="66"/>
                    </a:cubicBezTo>
                    <a:cubicBezTo>
                      <a:pt x="34" y="62"/>
                      <a:pt x="35" y="58"/>
                      <a:pt x="36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5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7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0" y="68"/>
                      <a:pt x="20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7" name="Freeform 366"/>
              <p:cNvSpPr>
                <a:spLocks noChangeAspect="1"/>
              </p:cNvSpPr>
              <p:nvPr/>
            </p:nvSpPr>
            <p:spPr bwMode="auto">
              <a:xfrm>
                <a:off x="4793373" y="711948"/>
                <a:ext cx="71437" cy="106363"/>
              </a:xfrm>
              <a:custGeom>
                <a:avLst/>
                <a:gdLst>
                  <a:gd name="T0" fmla="*/ 39 w 55"/>
                  <a:gd name="T1" fmla="*/ 30 h 82"/>
                  <a:gd name="T2" fmla="*/ 39 w 55"/>
                  <a:gd name="T3" fmla="*/ 26 h 82"/>
                  <a:gd name="T4" fmla="*/ 36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7 h 82"/>
                  <a:gd name="T14" fmla="*/ 25 w 55"/>
                  <a:gd name="T15" fmla="*/ 28 h 82"/>
                  <a:gd name="T16" fmla="*/ 25 w 55"/>
                  <a:gd name="T17" fmla="*/ 20 h 82"/>
                  <a:gd name="T18" fmla="*/ 23 w 55"/>
                  <a:gd name="T19" fmla="*/ 0 h 82"/>
                  <a:gd name="T20" fmla="*/ 17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29" y="27"/>
                      <a:pt x="27" y="27"/>
                    </a:cubicBezTo>
                    <a:cubicBezTo>
                      <a:pt x="26" y="27"/>
                      <a:pt x="26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5" y="70"/>
                      <a:pt x="55" y="55"/>
                    </a:cubicBezTo>
                    <a:cubicBezTo>
                      <a:pt x="55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8" name="Freeform 367"/>
              <p:cNvSpPr>
                <a:spLocks noChangeAspect="1"/>
              </p:cNvSpPr>
              <p:nvPr/>
            </p:nvSpPr>
            <p:spPr bwMode="auto">
              <a:xfrm>
                <a:off x="4420311" y="597648"/>
                <a:ext cx="71437" cy="107950"/>
              </a:xfrm>
              <a:custGeom>
                <a:avLst/>
                <a:gdLst>
                  <a:gd name="T0" fmla="*/ 20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6 w 55"/>
                  <a:gd name="T13" fmla="*/ 83 h 83"/>
                  <a:gd name="T14" fmla="*/ 34 w 55"/>
                  <a:gd name="T15" fmla="*/ 66 h 83"/>
                  <a:gd name="T16" fmla="*/ 36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5 w 55"/>
                  <a:gd name="T25" fmla="*/ 53 h 83"/>
                  <a:gd name="T26" fmla="*/ 15 w 55"/>
                  <a:gd name="T27" fmla="*/ 60 h 83"/>
                  <a:gd name="T28" fmla="*/ 17 w 55"/>
                  <a:gd name="T29" fmla="*/ 83 h 83"/>
                  <a:gd name="T30" fmla="*/ 23 w 55"/>
                  <a:gd name="T31" fmla="*/ 83 h 83"/>
                  <a:gd name="T32" fmla="*/ 20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0" y="60"/>
                    </a:moveTo>
                    <a:cubicBezTo>
                      <a:pt x="20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4" y="71"/>
                      <a:pt x="34" y="66"/>
                    </a:cubicBezTo>
                    <a:cubicBezTo>
                      <a:pt x="34" y="62"/>
                      <a:pt x="35" y="58"/>
                      <a:pt x="36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5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7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0" y="68"/>
                      <a:pt x="20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9" name="Freeform 368"/>
              <p:cNvSpPr>
                <a:spLocks noChangeAspect="1"/>
              </p:cNvSpPr>
              <p:nvPr/>
            </p:nvSpPr>
            <p:spPr bwMode="auto">
              <a:xfrm>
                <a:off x="4420311" y="711948"/>
                <a:ext cx="71437" cy="106363"/>
              </a:xfrm>
              <a:custGeom>
                <a:avLst/>
                <a:gdLst>
                  <a:gd name="T0" fmla="*/ 39 w 55"/>
                  <a:gd name="T1" fmla="*/ 30 h 82"/>
                  <a:gd name="T2" fmla="*/ 39 w 55"/>
                  <a:gd name="T3" fmla="*/ 26 h 82"/>
                  <a:gd name="T4" fmla="*/ 36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7 h 82"/>
                  <a:gd name="T14" fmla="*/ 25 w 55"/>
                  <a:gd name="T15" fmla="*/ 28 h 82"/>
                  <a:gd name="T16" fmla="*/ 25 w 55"/>
                  <a:gd name="T17" fmla="*/ 20 h 82"/>
                  <a:gd name="T18" fmla="*/ 23 w 55"/>
                  <a:gd name="T19" fmla="*/ 0 h 82"/>
                  <a:gd name="T20" fmla="*/ 17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29" y="27"/>
                      <a:pt x="27" y="27"/>
                    </a:cubicBezTo>
                    <a:cubicBezTo>
                      <a:pt x="26" y="27"/>
                      <a:pt x="26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5" y="70"/>
                      <a:pt x="55" y="55"/>
                    </a:cubicBezTo>
                    <a:cubicBezTo>
                      <a:pt x="55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0" name="Freeform 369"/>
              <p:cNvSpPr>
                <a:spLocks noChangeAspect="1"/>
              </p:cNvSpPr>
              <p:nvPr/>
            </p:nvSpPr>
            <p:spPr bwMode="auto">
              <a:xfrm>
                <a:off x="4493336" y="597648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6 w 55"/>
                  <a:gd name="T13" fmla="*/ 83 h 83"/>
                  <a:gd name="T14" fmla="*/ 35 w 55"/>
                  <a:gd name="T15" fmla="*/ 66 h 83"/>
                  <a:gd name="T16" fmla="*/ 36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6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6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1" name="Freeform 370"/>
              <p:cNvSpPr>
                <a:spLocks noChangeAspect="1"/>
              </p:cNvSpPr>
              <p:nvPr/>
            </p:nvSpPr>
            <p:spPr bwMode="auto">
              <a:xfrm>
                <a:off x="4493336" y="711948"/>
                <a:ext cx="71437" cy="106363"/>
              </a:xfrm>
              <a:custGeom>
                <a:avLst/>
                <a:gdLst>
                  <a:gd name="T0" fmla="*/ 39 w 55"/>
                  <a:gd name="T1" fmla="*/ 30 h 82"/>
                  <a:gd name="T2" fmla="*/ 39 w 55"/>
                  <a:gd name="T3" fmla="*/ 26 h 82"/>
                  <a:gd name="T4" fmla="*/ 36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7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5" y="25"/>
                      <a:pt x="26" y="23"/>
                      <a:pt x="26" y="20"/>
                    </a:cubicBezTo>
                    <a:cubicBezTo>
                      <a:pt x="26" y="14"/>
                      <a:pt x="24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5" y="70"/>
                      <a:pt x="55" y="55"/>
                    </a:cubicBezTo>
                    <a:cubicBezTo>
                      <a:pt x="55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2" name="Freeform 371"/>
              <p:cNvSpPr>
                <a:spLocks noChangeAspect="1"/>
              </p:cNvSpPr>
              <p:nvPr/>
            </p:nvSpPr>
            <p:spPr bwMode="auto">
              <a:xfrm>
                <a:off x="4567948" y="597648"/>
                <a:ext cx="73025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5" y="58"/>
                      <a:pt x="15" y="60"/>
                    </a:cubicBezTo>
                    <a:cubicBezTo>
                      <a:pt x="15" y="68"/>
                      <a:pt x="17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3" name="Freeform 372"/>
              <p:cNvSpPr>
                <a:spLocks noChangeAspect="1"/>
              </p:cNvSpPr>
              <p:nvPr/>
            </p:nvSpPr>
            <p:spPr bwMode="auto">
              <a:xfrm>
                <a:off x="4567948" y="711948"/>
                <a:ext cx="73025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8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4" name="Freeform 373"/>
              <p:cNvSpPr>
                <a:spLocks noChangeAspect="1"/>
              </p:cNvSpPr>
              <p:nvPr/>
            </p:nvSpPr>
            <p:spPr bwMode="auto">
              <a:xfrm>
                <a:off x="4194886" y="597648"/>
                <a:ext cx="73025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5" y="58"/>
                      <a:pt x="15" y="60"/>
                    </a:cubicBezTo>
                    <a:cubicBezTo>
                      <a:pt x="15" y="68"/>
                      <a:pt x="17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5" name="Freeform 374"/>
              <p:cNvSpPr>
                <a:spLocks noChangeAspect="1"/>
              </p:cNvSpPr>
              <p:nvPr/>
            </p:nvSpPr>
            <p:spPr bwMode="auto">
              <a:xfrm>
                <a:off x="4194886" y="711948"/>
                <a:ext cx="73025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8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6" name="Freeform 375"/>
              <p:cNvSpPr>
                <a:spLocks noChangeAspect="1"/>
              </p:cNvSpPr>
              <p:nvPr/>
            </p:nvSpPr>
            <p:spPr bwMode="auto">
              <a:xfrm>
                <a:off x="4269498" y="597648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30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6 w 55"/>
                  <a:gd name="T27" fmla="*/ 60 h 83"/>
                  <a:gd name="T28" fmla="*/ 18 w 55"/>
                  <a:gd name="T29" fmla="*/ 83 h 83"/>
                  <a:gd name="T30" fmla="*/ 24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6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30" y="62"/>
                      <a:pt x="30" y="66"/>
                    </a:cubicBezTo>
                    <a:cubicBezTo>
                      <a:pt x="30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6" y="58"/>
                      <a:pt x="37" y="54"/>
                    </a:cubicBezTo>
                    <a:cubicBezTo>
                      <a:pt x="48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6" y="58"/>
                      <a:pt x="16" y="60"/>
                    </a:cubicBezTo>
                    <a:cubicBezTo>
                      <a:pt x="16" y="68"/>
                      <a:pt x="17" y="76"/>
                      <a:pt x="18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7" name="Freeform 376"/>
              <p:cNvSpPr>
                <a:spLocks noChangeAspect="1"/>
              </p:cNvSpPr>
              <p:nvPr/>
            </p:nvSpPr>
            <p:spPr bwMode="auto">
              <a:xfrm>
                <a:off x="4269498" y="711948"/>
                <a:ext cx="71437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4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20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8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1" y="14"/>
                      <a:pt x="20" y="20"/>
                    </a:cubicBezTo>
                    <a:cubicBezTo>
                      <a:pt x="20" y="23"/>
                      <a:pt x="20" y="26"/>
                      <a:pt x="20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8" name="Freeform 377"/>
              <p:cNvSpPr>
                <a:spLocks noChangeAspect="1"/>
              </p:cNvSpPr>
              <p:nvPr/>
            </p:nvSpPr>
            <p:spPr bwMode="auto">
              <a:xfrm>
                <a:off x="4345698" y="597648"/>
                <a:ext cx="69850" cy="107950"/>
              </a:xfrm>
              <a:custGeom>
                <a:avLst/>
                <a:gdLst>
                  <a:gd name="T0" fmla="*/ 20 w 54"/>
                  <a:gd name="T1" fmla="*/ 60 h 83"/>
                  <a:gd name="T2" fmla="*/ 21 w 54"/>
                  <a:gd name="T3" fmla="*/ 54 h 83"/>
                  <a:gd name="T4" fmla="*/ 27 w 54"/>
                  <a:gd name="T5" fmla="*/ 55 h 83"/>
                  <a:gd name="T6" fmla="*/ 30 w 54"/>
                  <a:gd name="T7" fmla="*/ 55 h 83"/>
                  <a:gd name="T8" fmla="*/ 29 w 54"/>
                  <a:gd name="T9" fmla="*/ 66 h 83"/>
                  <a:gd name="T10" fmla="*/ 30 w 54"/>
                  <a:gd name="T11" fmla="*/ 83 h 83"/>
                  <a:gd name="T12" fmla="*/ 36 w 54"/>
                  <a:gd name="T13" fmla="*/ 83 h 83"/>
                  <a:gd name="T14" fmla="*/ 34 w 54"/>
                  <a:gd name="T15" fmla="*/ 66 h 83"/>
                  <a:gd name="T16" fmla="*/ 36 w 54"/>
                  <a:gd name="T17" fmla="*/ 54 h 83"/>
                  <a:gd name="T18" fmla="*/ 54 w 54"/>
                  <a:gd name="T19" fmla="*/ 28 h 83"/>
                  <a:gd name="T20" fmla="*/ 27 w 54"/>
                  <a:gd name="T21" fmla="*/ 0 h 83"/>
                  <a:gd name="T22" fmla="*/ 0 w 54"/>
                  <a:gd name="T23" fmla="*/ 28 h 83"/>
                  <a:gd name="T24" fmla="*/ 15 w 54"/>
                  <a:gd name="T25" fmla="*/ 53 h 83"/>
                  <a:gd name="T26" fmla="*/ 15 w 54"/>
                  <a:gd name="T27" fmla="*/ 60 h 83"/>
                  <a:gd name="T28" fmla="*/ 17 w 54"/>
                  <a:gd name="T29" fmla="*/ 83 h 83"/>
                  <a:gd name="T30" fmla="*/ 23 w 54"/>
                  <a:gd name="T31" fmla="*/ 83 h 83"/>
                  <a:gd name="T32" fmla="*/ 20 w 54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83">
                    <a:moveTo>
                      <a:pt x="20" y="60"/>
                    </a:moveTo>
                    <a:cubicBezTo>
                      <a:pt x="20" y="58"/>
                      <a:pt x="20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0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4" y="71"/>
                      <a:pt x="34" y="66"/>
                    </a:cubicBezTo>
                    <a:cubicBezTo>
                      <a:pt x="34" y="62"/>
                      <a:pt x="35" y="58"/>
                      <a:pt x="36" y="54"/>
                    </a:cubicBezTo>
                    <a:cubicBezTo>
                      <a:pt x="47" y="50"/>
                      <a:pt x="54" y="40"/>
                      <a:pt x="54" y="28"/>
                    </a:cubicBezTo>
                    <a:cubicBezTo>
                      <a:pt x="54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5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7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0" y="68"/>
                      <a:pt x="20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" name="Freeform 378"/>
              <p:cNvSpPr>
                <a:spLocks noChangeAspect="1"/>
              </p:cNvSpPr>
              <p:nvPr/>
            </p:nvSpPr>
            <p:spPr bwMode="auto">
              <a:xfrm>
                <a:off x="4345698" y="711948"/>
                <a:ext cx="69850" cy="106363"/>
              </a:xfrm>
              <a:custGeom>
                <a:avLst/>
                <a:gdLst>
                  <a:gd name="T0" fmla="*/ 39 w 54"/>
                  <a:gd name="T1" fmla="*/ 30 h 82"/>
                  <a:gd name="T2" fmla="*/ 39 w 54"/>
                  <a:gd name="T3" fmla="*/ 26 h 82"/>
                  <a:gd name="T4" fmla="*/ 36 w 54"/>
                  <a:gd name="T5" fmla="*/ 0 h 82"/>
                  <a:gd name="T6" fmla="*/ 30 w 54"/>
                  <a:gd name="T7" fmla="*/ 0 h 82"/>
                  <a:gd name="T8" fmla="*/ 34 w 54"/>
                  <a:gd name="T9" fmla="*/ 26 h 82"/>
                  <a:gd name="T10" fmla="*/ 34 w 54"/>
                  <a:gd name="T11" fmla="*/ 28 h 82"/>
                  <a:gd name="T12" fmla="*/ 27 w 54"/>
                  <a:gd name="T13" fmla="*/ 27 h 82"/>
                  <a:gd name="T14" fmla="*/ 25 w 54"/>
                  <a:gd name="T15" fmla="*/ 28 h 82"/>
                  <a:gd name="T16" fmla="*/ 25 w 54"/>
                  <a:gd name="T17" fmla="*/ 20 h 82"/>
                  <a:gd name="T18" fmla="*/ 23 w 54"/>
                  <a:gd name="T19" fmla="*/ 0 h 82"/>
                  <a:gd name="T20" fmla="*/ 17 w 54"/>
                  <a:gd name="T21" fmla="*/ 0 h 82"/>
                  <a:gd name="T22" fmla="*/ 20 w 54"/>
                  <a:gd name="T23" fmla="*/ 20 h 82"/>
                  <a:gd name="T24" fmla="*/ 19 w 54"/>
                  <a:gd name="T25" fmla="*/ 29 h 82"/>
                  <a:gd name="T26" fmla="*/ 0 w 54"/>
                  <a:gd name="T27" fmla="*/ 55 h 82"/>
                  <a:gd name="T28" fmla="*/ 27 w 54"/>
                  <a:gd name="T29" fmla="*/ 82 h 82"/>
                  <a:gd name="T30" fmla="*/ 54 w 54"/>
                  <a:gd name="T31" fmla="*/ 55 h 82"/>
                  <a:gd name="T32" fmla="*/ 39 w 54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7" y="8"/>
                      <a:pt x="36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1" y="28"/>
                      <a:pt x="29" y="27"/>
                      <a:pt x="27" y="27"/>
                    </a:cubicBezTo>
                    <a:cubicBezTo>
                      <a:pt x="26" y="27"/>
                      <a:pt x="25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8" y="7"/>
                      <a:pt x="20" y="14"/>
                      <a:pt x="20" y="20"/>
                    </a:cubicBezTo>
                    <a:cubicBezTo>
                      <a:pt x="20" y="23"/>
                      <a:pt x="19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4" y="70"/>
                      <a:pt x="54" y="55"/>
                    </a:cubicBezTo>
                    <a:cubicBezTo>
                      <a:pt x="54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0" name="Freeform 379"/>
              <p:cNvSpPr>
                <a:spLocks noChangeAspect="1"/>
              </p:cNvSpPr>
              <p:nvPr/>
            </p:nvSpPr>
            <p:spPr bwMode="auto">
              <a:xfrm>
                <a:off x="7630236" y="597648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6 w 55"/>
                  <a:gd name="T13" fmla="*/ 83 h 83"/>
                  <a:gd name="T14" fmla="*/ 35 w 55"/>
                  <a:gd name="T15" fmla="*/ 66 h 83"/>
                  <a:gd name="T16" fmla="*/ 36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6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6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1" name="Freeform 380"/>
              <p:cNvSpPr>
                <a:spLocks noChangeAspect="1"/>
              </p:cNvSpPr>
              <p:nvPr/>
            </p:nvSpPr>
            <p:spPr bwMode="auto">
              <a:xfrm>
                <a:off x="7630236" y="711948"/>
                <a:ext cx="71437" cy="106363"/>
              </a:xfrm>
              <a:custGeom>
                <a:avLst/>
                <a:gdLst>
                  <a:gd name="T0" fmla="*/ 39 w 55"/>
                  <a:gd name="T1" fmla="*/ 30 h 82"/>
                  <a:gd name="T2" fmla="*/ 39 w 55"/>
                  <a:gd name="T3" fmla="*/ 26 h 82"/>
                  <a:gd name="T4" fmla="*/ 36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8 h 82"/>
                  <a:gd name="T14" fmla="*/ 25 w 55"/>
                  <a:gd name="T15" fmla="*/ 28 h 82"/>
                  <a:gd name="T16" fmla="*/ 26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8"/>
                      <a:pt x="27" y="28"/>
                    </a:cubicBezTo>
                    <a:cubicBezTo>
                      <a:pt x="27" y="28"/>
                      <a:pt x="26" y="28"/>
                      <a:pt x="25" y="28"/>
                    </a:cubicBezTo>
                    <a:cubicBezTo>
                      <a:pt x="25" y="25"/>
                      <a:pt x="26" y="23"/>
                      <a:pt x="26" y="20"/>
                    </a:cubicBezTo>
                    <a:cubicBezTo>
                      <a:pt x="26" y="14"/>
                      <a:pt x="24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5" y="70"/>
                      <a:pt x="55" y="55"/>
                    </a:cubicBezTo>
                    <a:cubicBezTo>
                      <a:pt x="55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" name="Freeform 381"/>
              <p:cNvSpPr>
                <a:spLocks noChangeAspect="1"/>
              </p:cNvSpPr>
              <p:nvPr/>
            </p:nvSpPr>
            <p:spPr bwMode="auto">
              <a:xfrm>
                <a:off x="7704848" y="597648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5" y="58"/>
                      <a:pt x="15" y="60"/>
                    </a:cubicBezTo>
                    <a:cubicBezTo>
                      <a:pt x="15" y="68"/>
                      <a:pt x="17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" name="Freeform 382"/>
              <p:cNvSpPr>
                <a:spLocks noChangeAspect="1"/>
              </p:cNvSpPr>
              <p:nvPr/>
            </p:nvSpPr>
            <p:spPr bwMode="auto">
              <a:xfrm>
                <a:off x="7704848" y="711948"/>
                <a:ext cx="71437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8 h 82"/>
                  <a:gd name="T14" fmla="*/ 25 w 55"/>
                  <a:gd name="T15" fmla="*/ 28 h 82"/>
                  <a:gd name="T16" fmla="*/ 26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8"/>
                      <a:pt x="28" y="28"/>
                    </a:cubicBezTo>
                    <a:cubicBezTo>
                      <a:pt x="27" y="28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" name="Freeform 383"/>
              <p:cNvSpPr>
                <a:spLocks noChangeAspect="1"/>
              </p:cNvSpPr>
              <p:nvPr/>
            </p:nvSpPr>
            <p:spPr bwMode="auto">
              <a:xfrm>
                <a:off x="7779461" y="597648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30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6 w 55"/>
                  <a:gd name="T27" fmla="*/ 60 h 83"/>
                  <a:gd name="T28" fmla="*/ 18 w 55"/>
                  <a:gd name="T29" fmla="*/ 83 h 83"/>
                  <a:gd name="T30" fmla="*/ 24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6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30" y="62"/>
                      <a:pt x="30" y="66"/>
                    </a:cubicBezTo>
                    <a:cubicBezTo>
                      <a:pt x="30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6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6" y="58"/>
                      <a:pt x="16" y="60"/>
                    </a:cubicBezTo>
                    <a:cubicBezTo>
                      <a:pt x="16" y="68"/>
                      <a:pt x="17" y="76"/>
                      <a:pt x="18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5" name="Freeform 384"/>
              <p:cNvSpPr>
                <a:spLocks noChangeAspect="1"/>
              </p:cNvSpPr>
              <p:nvPr/>
            </p:nvSpPr>
            <p:spPr bwMode="auto">
              <a:xfrm>
                <a:off x="7779461" y="711948"/>
                <a:ext cx="71437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8 h 82"/>
                  <a:gd name="T14" fmla="*/ 25 w 55"/>
                  <a:gd name="T15" fmla="*/ 28 h 82"/>
                  <a:gd name="T16" fmla="*/ 26 w 55"/>
                  <a:gd name="T17" fmla="*/ 20 h 82"/>
                  <a:gd name="T18" fmla="*/ 24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20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8"/>
                      <a:pt x="28" y="28"/>
                    </a:cubicBezTo>
                    <a:cubicBezTo>
                      <a:pt x="27" y="28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20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6" name="Freeform 385"/>
              <p:cNvSpPr>
                <a:spLocks noChangeAspect="1"/>
              </p:cNvSpPr>
              <p:nvPr/>
            </p:nvSpPr>
            <p:spPr bwMode="auto">
              <a:xfrm>
                <a:off x="7406398" y="597648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30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6 w 55"/>
                  <a:gd name="T27" fmla="*/ 60 h 83"/>
                  <a:gd name="T28" fmla="*/ 18 w 55"/>
                  <a:gd name="T29" fmla="*/ 83 h 83"/>
                  <a:gd name="T30" fmla="*/ 24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6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30" y="62"/>
                      <a:pt x="30" y="66"/>
                    </a:cubicBezTo>
                    <a:cubicBezTo>
                      <a:pt x="30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6" y="58"/>
                      <a:pt x="37" y="54"/>
                    </a:cubicBezTo>
                    <a:cubicBezTo>
                      <a:pt x="48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6" y="58"/>
                      <a:pt x="16" y="60"/>
                    </a:cubicBezTo>
                    <a:cubicBezTo>
                      <a:pt x="16" y="68"/>
                      <a:pt x="17" y="76"/>
                      <a:pt x="18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7" name="Freeform 386"/>
              <p:cNvSpPr>
                <a:spLocks noChangeAspect="1"/>
              </p:cNvSpPr>
              <p:nvPr/>
            </p:nvSpPr>
            <p:spPr bwMode="auto">
              <a:xfrm>
                <a:off x="7406398" y="711948"/>
                <a:ext cx="71437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8 h 82"/>
                  <a:gd name="T14" fmla="*/ 25 w 55"/>
                  <a:gd name="T15" fmla="*/ 28 h 82"/>
                  <a:gd name="T16" fmla="*/ 26 w 55"/>
                  <a:gd name="T17" fmla="*/ 20 h 82"/>
                  <a:gd name="T18" fmla="*/ 24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20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8"/>
                      <a:pt x="28" y="28"/>
                    </a:cubicBezTo>
                    <a:cubicBezTo>
                      <a:pt x="27" y="28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1" y="14"/>
                      <a:pt x="20" y="20"/>
                    </a:cubicBezTo>
                    <a:cubicBezTo>
                      <a:pt x="20" y="23"/>
                      <a:pt x="20" y="26"/>
                      <a:pt x="20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8" name="Freeform 387"/>
              <p:cNvSpPr>
                <a:spLocks noChangeAspect="1"/>
              </p:cNvSpPr>
              <p:nvPr/>
            </p:nvSpPr>
            <p:spPr bwMode="auto">
              <a:xfrm>
                <a:off x="7481011" y="597648"/>
                <a:ext cx="71437" cy="107950"/>
              </a:xfrm>
              <a:custGeom>
                <a:avLst/>
                <a:gdLst>
                  <a:gd name="T0" fmla="*/ 20 w 54"/>
                  <a:gd name="T1" fmla="*/ 60 h 83"/>
                  <a:gd name="T2" fmla="*/ 21 w 54"/>
                  <a:gd name="T3" fmla="*/ 54 h 83"/>
                  <a:gd name="T4" fmla="*/ 27 w 54"/>
                  <a:gd name="T5" fmla="*/ 55 h 83"/>
                  <a:gd name="T6" fmla="*/ 30 w 54"/>
                  <a:gd name="T7" fmla="*/ 55 h 83"/>
                  <a:gd name="T8" fmla="*/ 29 w 54"/>
                  <a:gd name="T9" fmla="*/ 66 h 83"/>
                  <a:gd name="T10" fmla="*/ 30 w 54"/>
                  <a:gd name="T11" fmla="*/ 83 h 83"/>
                  <a:gd name="T12" fmla="*/ 36 w 54"/>
                  <a:gd name="T13" fmla="*/ 83 h 83"/>
                  <a:gd name="T14" fmla="*/ 34 w 54"/>
                  <a:gd name="T15" fmla="*/ 66 h 83"/>
                  <a:gd name="T16" fmla="*/ 36 w 54"/>
                  <a:gd name="T17" fmla="*/ 54 h 83"/>
                  <a:gd name="T18" fmla="*/ 54 w 54"/>
                  <a:gd name="T19" fmla="*/ 28 h 83"/>
                  <a:gd name="T20" fmla="*/ 27 w 54"/>
                  <a:gd name="T21" fmla="*/ 0 h 83"/>
                  <a:gd name="T22" fmla="*/ 0 w 54"/>
                  <a:gd name="T23" fmla="*/ 28 h 83"/>
                  <a:gd name="T24" fmla="*/ 15 w 54"/>
                  <a:gd name="T25" fmla="*/ 53 h 83"/>
                  <a:gd name="T26" fmla="*/ 15 w 54"/>
                  <a:gd name="T27" fmla="*/ 60 h 83"/>
                  <a:gd name="T28" fmla="*/ 17 w 54"/>
                  <a:gd name="T29" fmla="*/ 83 h 83"/>
                  <a:gd name="T30" fmla="*/ 23 w 54"/>
                  <a:gd name="T31" fmla="*/ 83 h 83"/>
                  <a:gd name="T32" fmla="*/ 20 w 54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83">
                    <a:moveTo>
                      <a:pt x="20" y="60"/>
                    </a:moveTo>
                    <a:cubicBezTo>
                      <a:pt x="20" y="58"/>
                      <a:pt x="20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0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4" y="71"/>
                      <a:pt x="34" y="66"/>
                    </a:cubicBezTo>
                    <a:cubicBezTo>
                      <a:pt x="34" y="62"/>
                      <a:pt x="35" y="58"/>
                      <a:pt x="36" y="54"/>
                    </a:cubicBezTo>
                    <a:cubicBezTo>
                      <a:pt x="47" y="50"/>
                      <a:pt x="54" y="40"/>
                      <a:pt x="54" y="28"/>
                    </a:cubicBezTo>
                    <a:cubicBezTo>
                      <a:pt x="54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5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7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0" y="68"/>
                      <a:pt x="20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9" name="Freeform 388"/>
              <p:cNvSpPr>
                <a:spLocks noChangeAspect="1"/>
              </p:cNvSpPr>
              <p:nvPr/>
            </p:nvSpPr>
            <p:spPr bwMode="auto">
              <a:xfrm>
                <a:off x="7481011" y="711948"/>
                <a:ext cx="71437" cy="106363"/>
              </a:xfrm>
              <a:custGeom>
                <a:avLst/>
                <a:gdLst>
                  <a:gd name="T0" fmla="*/ 39 w 54"/>
                  <a:gd name="T1" fmla="*/ 30 h 82"/>
                  <a:gd name="T2" fmla="*/ 39 w 54"/>
                  <a:gd name="T3" fmla="*/ 26 h 82"/>
                  <a:gd name="T4" fmla="*/ 36 w 54"/>
                  <a:gd name="T5" fmla="*/ 0 h 82"/>
                  <a:gd name="T6" fmla="*/ 30 w 54"/>
                  <a:gd name="T7" fmla="*/ 0 h 82"/>
                  <a:gd name="T8" fmla="*/ 34 w 54"/>
                  <a:gd name="T9" fmla="*/ 26 h 82"/>
                  <a:gd name="T10" fmla="*/ 34 w 54"/>
                  <a:gd name="T11" fmla="*/ 28 h 82"/>
                  <a:gd name="T12" fmla="*/ 27 w 54"/>
                  <a:gd name="T13" fmla="*/ 28 h 82"/>
                  <a:gd name="T14" fmla="*/ 25 w 54"/>
                  <a:gd name="T15" fmla="*/ 28 h 82"/>
                  <a:gd name="T16" fmla="*/ 25 w 54"/>
                  <a:gd name="T17" fmla="*/ 20 h 82"/>
                  <a:gd name="T18" fmla="*/ 23 w 54"/>
                  <a:gd name="T19" fmla="*/ 0 h 82"/>
                  <a:gd name="T20" fmla="*/ 17 w 54"/>
                  <a:gd name="T21" fmla="*/ 0 h 82"/>
                  <a:gd name="T22" fmla="*/ 20 w 54"/>
                  <a:gd name="T23" fmla="*/ 20 h 82"/>
                  <a:gd name="T24" fmla="*/ 19 w 54"/>
                  <a:gd name="T25" fmla="*/ 29 h 82"/>
                  <a:gd name="T26" fmla="*/ 0 w 54"/>
                  <a:gd name="T27" fmla="*/ 55 h 82"/>
                  <a:gd name="T28" fmla="*/ 27 w 54"/>
                  <a:gd name="T29" fmla="*/ 82 h 82"/>
                  <a:gd name="T30" fmla="*/ 54 w 54"/>
                  <a:gd name="T31" fmla="*/ 55 h 82"/>
                  <a:gd name="T32" fmla="*/ 39 w 54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7" y="8"/>
                      <a:pt x="36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1" y="28"/>
                      <a:pt x="29" y="28"/>
                      <a:pt x="27" y="28"/>
                    </a:cubicBezTo>
                    <a:cubicBezTo>
                      <a:pt x="26" y="28"/>
                      <a:pt x="25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19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4" y="70"/>
                      <a:pt x="54" y="55"/>
                    </a:cubicBezTo>
                    <a:cubicBezTo>
                      <a:pt x="54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0" name="Freeform 389"/>
              <p:cNvSpPr>
                <a:spLocks noChangeAspect="1"/>
              </p:cNvSpPr>
              <p:nvPr/>
            </p:nvSpPr>
            <p:spPr bwMode="auto">
              <a:xfrm>
                <a:off x="7555623" y="597648"/>
                <a:ext cx="73025" cy="107950"/>
              </a:xfrm>
              <a:custGeom>
                <a:avLst/>
                <a:gdLst>
                  <a:gd name="T0" fmla="*/ 20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6 w 55"/>
                  <a:gd name="T13" fmla="*/ 83 h 83"/>
                  <a:gd name="T14" fmla="*/ 34 w 55"/>
                  <a:gd name="T15" fmla="*/ 66 h 83"/>
                  <a:gd name="T16" fmla="*/ 36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5 w 55"/>
                  <a:gd name="T25" fmla="*/ 53 h 83"/>
                  <a:gd name="T26" fmla="*/ 15 w 55"/>
                  <a:gd name="T27" fmla="*/ 60 h 83"/>
                  <a:gd name="T28" fmla="*/ 17 w 55"/>
                  <a:gd name="T29" fmla="*/ 83 h 83"/>
                  <a:gd name="T30" fmla="*/ 23 w 55"/>
                  <a:gd name="T31" fmla="*/ 83 h 83"/>
                  <a:gd name="T32" fmla="*/ 20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0" y="60"/>
                    </a:moveTo>
                    <a:cubicBezTo>
                      <a:pt x="20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4" y="71"/>
                      <a:pt x="34" y="66"/>
                    </a:cubicBezTo>
                    <a:cubicBezTo>
                      <a:pt x="34" y="62"/>
                      <a:pt x="35" y="58"/>
                      <a:pt x="36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5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7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0" y="68"/>
                      <a:pt x="20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1" name="Freeform 390"/>
              <p:cNvSpPr>
                <a:spLocks noChangeAspect="1"/>
              </p:cNvSpPr>
              <p:nvPr/>
            </p:nvSpPr>
            <p:spPr bwMode="auto">
              <a:xfrm>
                <a:off x="7555623" y="711948"/>
                <a:ext cx="73025" cy="106363"/>
              </a:xfrm>
              <a:custGeom>
                <a:avLst/>
                <a:gdLst>
                  <a:gd name="T0" fmla="*/ 39 w 55"/>
                  <a:gd name="T1" fmla="*/ 30 h 82"/>
                  <a:gd name="T2" fmla="*/ 39 w 55"/>
                  <a:gd name="T3" fmla="*/ 26 h 82"/>
                  <a:gd name="T4" fmla="*/ 36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8 h 82"/>
                  <a:gd name="T14" fmla="*/ 25 w 55"/>
                  <a:gd name="T15" fmla="*/ 28 h 82"/>
                  <a:gd name="T16" fmla="*/ 25 w 55"/>
                  <a:gd name="T17" fmla="*/ 20 h 82"/>
                  <a:gd name="T18" fmla="*/ 23 w 55"/>
                  <a:gd name="T19" fmla="*/ 0 h 82"/>
                  <a:gd name="T20" fmla="*/ 17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29" y="28"/>
                      <a:pt x="27" y="28"/>
                    </a:cubicBezTo>
                    <a:cubicBezTo>
                      <a:pt x="26" y="28"/>
                      <a:pt x="26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5" y="70"/>
                      <a:pt x="55" y="55"/>
                    </a:cubicBezTo>
                    <a:cubicBezTo>
                      <a:pt x="55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2" name="Freeform 391"/>
              <p:cNvSpPr>
                <a:spLocks noChangeAspect="1"/>
              </p:cNvSpPr>
              <p:nvPr/>
            </p:nvSpPr>
            <p:spPr bwMode="auto">
              <a:xfrm>
                <a:off x="7182561" y="597648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6 w 55"/>
                  <a:gd name="T13" fmla="*/ 83 h 83"/>
                  <a:gd name="T14" fmla="*/ 34 w 55"/>
                  <a:gd name="T15" fmla="*/ 66 h 83"/>
                  <a:gd name="T16" fmla="*/ 36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4" y="71"/>
                      <a:pt x="34" y="66"/>
                    </a:cubicBezTo>
                    <a:cubicBezTo>
                      <a:pt x="34" y="62"/>
                      <a:pt x="35" y="58"/>
                      <a:pt x="36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6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" name="Freeform 392"/>
              <p:cNvSpPr>
                <a:spLocks noChangeAspect="1"/>
              </p:cNvSpPr>
              <p:nvPr/>
            </p:nvSpPr>
            <p:spPr bwMode="auto">
              <a:xfrm>
                <a:off x="7182561" y="711948"/>
                <a:ext cx="71437" cy="106363"/>
              </a:xfrm>
              <a:custGeom>
                <a:avLst/>
                <a:gdLst>
                  <a:gd name="T0" fmla="*/ 39 w 55"/>
                  <a:gd name="T1" fmla="*/ 30 h 82"/>
                  <a:gd name="T2" fmla="*/ 39 w 55"/>
                  <a:gd name="T3" fmla="*/ 26 h 82"/>
                  <a:gd name="T4" fmla="*/ 36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8 h 82"/>
                  <a:gd name="T14" fmla="*/ 25 w 55"/>
                  <a:gd name="T15" fmla="*/ 28 h 82"/>
                  <a:gd name="T16" fmla="*/ 25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29" y="28"/>
                      <a:pt x="27" y="28"/>
                    </a:cubicBezTo>
                    <a:cubicBezTo>
                      <a:pt x="26" y="28"/>
                      <a:pt x="26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5" y="70"/>
                      <a:pt x="55" y="55"/>
                    </a:cubicBezTo>
                    <a:cubicBezTo>
                      <a:pt x="55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4" name="Freeform 393"/>
              <p:cNvSpPr>
                <a:spLocks noChangeAspect="1"/>
              </p:cNvSpPr>
              <p:nvPr/>
            </p:nvSpPr>
            <p:spPr bwMode="auto">
              <a:xfrm>
                <a:off x="7257173" y="597648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6 w 55"/>
                  <a:gd name="T13" fmla="*/ 83 h 83"/>
                  <a:gd name="T14" fmla="*/ 35 w 55"/>
                  <a:gd name="T15" fmla="*/ 66 h 83"/>
                  <a:gd name="T16" fmla="*/ 36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6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6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5" name="Freeform 394"/>
              <p:cNvSpPr>
                <a:spLocks noChangeAspect="1"/>
              </p:cNvSpPr>
              <p:nvPr/>
            </p:nvSpPr>
            <p:spPr bwMode="auto">
              <a:xfrm>
                <a:off x="7257173" y="711948"/>
                <a:ext cx="71437" cy="106363"/>
              </a:xfrm>
              <a:custGeom>
                <a:avLst/>
                <a:gdLst>
                  <a:gd name="T0" fmla="*/ 39 w 55"/>
                  <a:gd name="T1" fmla="*/ 30 h 82"/>
                  <a:gd name="T2" fmla="*/ 40 w 55"/>
                  <a:gd name="T3" fmla="*/ 26 h 82"/>
                  <a:gd name="T4" fmla="*/ 36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8 h 82"/>
                  <a:gd name="T14" fmla="*/ 25 w 55"/>
                  <a:gd name="T15" fmla="*/ 28 h 82"/>
                  <a:gd name="T16" fmla="*/ 26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39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8"/>
                      <a:pt x="27" y="28"/>
                    </a:cubicBezTo>
                    <a:cubicBezTo>
                      <a:pt x="27" y="28"/>
                      <a:pt x="26" y="28"/>
                      <a:pt x="25" y="28"/>
                    </a:cubicBezTo>
                    <a:cubicBezTo>
                      <a:pt x="25" y="25"/>
                      <a:pt x="26" y="23"/>
                      <a:pt x="26" y="20"/>
                    </a:cubicBezTo>
                    <a:cubicBezTo>
                      <a:pt x="26" y="14"/>
                      <a:pt x="24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6" name="Freeform 395"/>
              <p:cNvSpPr>
                <a:spLocks noChangeAspect="1"/>
              </p:cNvSpPr>
              <p:nvPr/>
            </p:nvSpPr>
            <p:spPr bwMode="auto">
              <a:xfrm>
                <a:off x="7330198" y="597648"/>
                <a:ext cx="73025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5" y="58"/>
                      <a:pt x="15" y="60"/>
                    </a:cubicBezTo>
                    <a:cubicBezTo>
                      <a:pt x="15" y="68"/>
                      <a:pt x="17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7" name="Freeform 396"/>
              <p:cNvSpPr>
                <a:spLocks noChangeAspect="1"/>
              </p:cNvSpPr>
              <p:nvPr/>
            </p:nvSpPr>
            <p:spPr bwMode="auto">
              <a:xfrm>
                <a:off x="7330198" y="711948"/>
                <a:ext cx="73025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8 h 82"/>
                  <a:gd name="T14" fmla="*/ 25 w 55"/>
                  <a:gd name="T15" fmla="*/ 28 h 82"/>
                  <a:gd name="T16" fmla="*/ 26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8"/>
                      <a:pt x="28" y="28"/>
                    </a:cubicBezTo>
                    <a:cubicBezTo>
                      <a:pt x="27" y="28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8" name="Freeform 397"/>
              <p:cNvSpPr>
                <a:spLocks noChangeAspect="1"/>
              </p:cNvSpPr>
              <p:nvPr/>
            </p:nvSpPr>
            <p:spPr bwMode="auto">
              <a:xfrm>
                <a:off x="6957136" y="597648"/>
                <a:ext cx="73025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4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5" y="58"/>
                      <a:pt x="15" y="60"/>
                    </a:cubicBezTo>
                    <a:cubicBezTo>
                      <a:pt x="16" y="68"/>
                      <a:pt x="17" y="76"/>
                      <a:pt x="18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9" name="Freeform 398"/>
              <p:cNvSpPr>
                <a:spLocks noChangeAspect="1"/>
              </p:cNvSpPr>
              <p:nvPr/>
            </p:nvSpPr>
            <p:spPr bwMode="auto">
              <a:xfrm>
                <a:off x="6957136" y="711948"/>
                <a:ext cx="73025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4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20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8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20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10" name="Freeform 399"/>
              <p:cNvSpPr>
                <a:spLocks noChangeAspect="1"/>
              </p:cNvSpPr>
              <p:nvPr/>
            </p:nvSpPr>
            <p:spPr bwMode="auto">
              <a:xfrm>
                <a:off x="7031748" y="597648"/>
                <a:ext cx="73025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30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6 w 55"/>
                  <a:gd name="T27" fmla="*/ 60 h 83"/>
                  <a:gd name="T28" fmla="*/ 18 w 55"/>
                  <a:gd name="T29" fmla="*/ 83 h 83"/>
                  <a:gd name="T30" fmla="*/ 24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4" y="55"/>
                      <a:pt x="26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30" y="62"/>
                      <a:pt x="30" y="66"/>
                    </a:cubicBezTo>
                    <a:cubicBezTo>
                      <a:pt x="30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6" y="58"/>
                      <a:pt x="37" y="54"/>
                    </a:cubicBezTo>
                    <a:cubicBezTo>
                      <a:pt x="48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6" y="58"/>
                      <a:pt x="16" y="60"/>
                    </a:cubicBezTo>
                    <a:cubicBezTo>
                      <a:pt x="16" y="68"/>
                      <a:pt x="17" y="76"/>
                      <a:pt x="18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11" name="Freeform 400"/>
              <p:cNvSpPr>
                <a:spLocks noChangeAspect="1"/>
              </p:cNvSpPr>
              <p:nvPr/>
            </p:nvSpPr>
            <p:spPr bwMode="auto">
              <a:xfrm>
                <a:off x="7031748" y="711948"/>
                <a:ext cx="73025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4 w 55"/>
                  <a:gd name="T19" fmla="*/ 0 h 82"/>
                  <a:gd name="T20" fmla="*/ 18 w 55"/>
                  <a:gd name="T21" fmla="*/ 0 h 82"/>
                  <a:gd name="T22" fmla="*/ 21 w 55"/>
                  <a:gd name="T23" fmla="*/ 20 h 82"/>
                  <a:gd name="T24" fmla="*/ 20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8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1" y="14"/>
                      <a:pt x="21" y="20"/>
                    </a:cubicBezTo>
                    <a:cubicBezTo>
                      <a:pt x="21" y="23"/>
                      <a:pt x="20" y="26"/>
                      <a:pt x="20" y="29"/>
                    </a:cubicBezTo>
                    <a:cubicBezTo>
                      <a:pt x="9" y="32"/>
                      <a:pt x="0" y="43"/>
                      <a:pt x="0" y="55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12" name="Freeform 401"/>
              <p:cNvSpPr>
                <a:spLocks noChangeAspect="1"/>
              </p:cNvSpPr>
              <p:nvPr/>
            </p:nvSpPr>
            <p:spPr bwMode="auto">
              <a:xfrm>
                <a:off x="7107948" y="597648"/>
                <a:ext cx="69850" cy="107950"/>
              </a:xfrm>
              <a:custGeom>
                <a:avLst/>
                <a:gdLst>
                  <a:gd name="T0" fmla="*/ 20 w 54"/>
                  <a:gd name="T1" fmla="*/ 60 h 83"/>
                  <a:gd name="T2" fmla="*/ 21 w 54"/>
                  <a:gd name="T3" fmla="*/ 54 h 83"/>
                  <a:gd name="T4" fmla="*/ 27 w 54"/>
                  <a:gd name="T5" fmla="*/ 55 h 83"/>
                  <a:gd name="T6" fmla="*/ 30 w 54"/>
                  <a:gd name="T7" fmla="*/ 55 h 83"/>
                  <a:gd name="T8" fmla="*/ 29 w 54"/>
                  <a:gd name="T9" fmla="*/ 66 h 83"/>
                  <a:gd name="T10" fmla="*/ 31 w 54"/>
                  <a:gd name="T11" fmla="*/ 83 h 83"/>
                  <a:gd name="T12" fmla="*/ 36 w 54"/>
                  <a:gd name="T13" fmla="*/ 83 h 83"/>
                  <a:gd name="T14" fmla="*/ 34 w 54"/>
                  <a:gd name="T15" fmla="*/ 66 h 83"/>
                  <a:gd name="T16" fmla="*/ 36 w 54"/>
                  <a:gd name="T17" fmla="*/ 54 h 83"/>
                  <a:gd name="T18" fmla="*/ 54 w 54"/>
                  <a:gd name="T19" fmla="*/ 28 h 83"/>
                  <a:gd name="T20" fmla="*/ 27 w 54"/>
                  <a:gd name="T21" fmla="*/ 0 h 83"/>
                  <a:gd name="T22" fmla="*/ 0 w 54"/>
                  <a:gd name="T23" fmla="*/ 28 h 83"/>
                  <a:gd name="T24" fmla="*/ 15 w 54"/>
                  <a:gd name="T25" fmla="*/ 53 h 83"/>
                  <a:gd name="T26" fmla="*/ 15 w 54"/>
                  <a:gd name="T27" fmla="*/ 60 h 83"/>
                  <a:gd name="T28" fmla="*/ 17 w 54"/>
                  <a:gd name="T29" fmla="*/ 83 h 83"/>
                  <a:gd name="T30" fmla="*/ 23 w 54"/>
                  <a:gd name="T31" fmla="*/ 83 h 83"/>
                  <a:gd name="T32" fmla="*/ 20 w 54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83">
                    <a:moveTo>
                      <a:pt x="20" y="60"/>
                    </a:moveTo>
                    <a:cubicBezTo>
                      <a:pt x="20" y="58"/>
                      <a:pt x="20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4" y="71"/>
                      <a:pt x="34" y="66"/>
                    </a:cubicBezTo>
                    <a:cubicBezTo>
                      <a:pt x="34" y="62"/>
                      <a:pt x="35" y="58"/>
                      <a:pt x="36" y="54"/>
                    </a:cubicBezTo>
                    <a:cubicBezTo>
                      <a:pt x="47" y="50"/>
                      <a:pt x="54" y="40"/>
                      <a:pt x="54" y="28"/>
                    </a:cubicBezTo>
                    <a:cubicBezTo>
                      <a:pt x="54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5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7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0" y="68"/>
                      <a:pt x="20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13" name="Freeform 402"/>
              <p:cNvSpPr>
                <a:spLocks noChangeAspect="1"/>
              </p:cNvSpPr>
              <p:nvPr/>
            </p:nvSpPr>
            <p:spPr bwMode="auto">
              <a:xfrm>
                <a:off x="7107948" y="711948"/>
                <a:ext cx="69850" cy="106363"/>
              </a:xfrm>
              <a:custGeom>
                <a:avLst/>
                <a:gdLst>
                  <a:gd name="T0" fmla="*/ 39 w 54"/>
                  <a:gd name="T1" fmla="*/ 30 h 82"/>
                  <a:gd name="T2" fmla="*/ 39 w 54"/>
                  <a:gd name="T3" fmla="*/ 26 h 82"/>
                  <a:gd name="T4" fmla="*/ 36 w 54"/>
                  <a:gd name="T5" fmla="*/ 0 h 82"/>
                  <a:gd name="T6" fmla="*/ 31 w 54"/>
                  <a:gd name="T7" fmla="*/ 0 h 82"/>
                  <a:gd name="T8" fmla="*/ 34 w 54"/>
                  <a:gd name="T9" fmla="*/ 26 h 82"/>
                  <a:gd name="T10" fmla="*/ 34 w 54"/>
                  <a:gd name="T11" fmla="*/ 28 h 82"/>
                  <a:gd name="T12" fmla="*/ 27 w 54"/>
                  <a:gd name="T13" fmla="*/ 27 h 82"/>
                  <a:gd name="T14" fmla="*/ 25 w 54"/>
                  <a:gd name="T15" fmla="*/ 28 h 82"/>
                  <a:gd name="T16" fmla="*/ 25 w 54"/>
                  <a:gd name="T17" fmla="*/ 20 h 82"/>
                  <a:gd name="T18" fmla="*/ 23 w 54"/>
                  <a:gd name="T19" fmla="*/ 0 h 82"/>
                  <a:gd name="T20" fmla="*/ 17 w 54"/>
                  <a:gd name="T21" fmla="*/ 0 h 82"/>
                  <a:gd name="T22" fmla="*/ 20 w 54"/>
                  <a:gd name="T23" fmla="*/ 20 h 82"/>
                  <a:gd name="T24" fmla="*/ 19 w 54"/>
                  <a:gd name="T25" fmla="*/ 29 h 82"/>
                  <a:gd name="T26" fmla="*/ 0 w 54"/>
                  <a:gd name="T27" fmla="*/ 55 h 82"/>
                  <a:gd name="T28" fmla="*/ 27 w 54"/>
                  <a:gd name="T29" fmla="*/ 82 h 82"/>
                  <a:gd name="T30" fmla="*/ 54 w 54"/>
                  <a:gd name="T31" fmla="*/ 55 h 82"/>
                  <a:gd name="T32" fmla="*/ 39 w 54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7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1" y="28"/>
                      <a:pt x="29" y="27"/>
                      <a:pt x="27" y="27"/>
                    </a:cubicBezTo>
                    <a:cubicBezTo>
                      <a:pt x="26" y="27"/>
                      <a:pt x="25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19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4" y="70"/>
                      <a:pt x="54" y="55"/>
                    </a:cubicBezTo>
                    <a:cubicBezTo>
                      <a:pt x="54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14" name="Freeform 403"/>
              <p:cNvSpPr>
                <a:spLocks noChangeAspect="1"/>
              </p:cNvSpPr>
              <p:nvPr/>
            </p:nvSpPr>
            <p:spPr bwMode="auto">
              <a:xfrm>
                <a:off x="6884111" y="597648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6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7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15" name="Freeform 404"/>
              <p:cNvSpPr>
                <a:spLocks noChangeAspect="1"/>
              </p:cNvSpPr>
              <p:nvPr/>
            </p:nvSpPr>
            <p:spPr bwMode="auto">
              <a:xfrm>
                <a:off x="6884111" y="711948"/>
                <a:ext cx="71437" cy="106363"/>
              </a:xfrm>
              <a:custGeom>
                <a:avLst/>
                <a:gdLst>
                  <a:gd name="T0" fmla="*/ 39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7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5" y="25"/>
                      <a:pt x="26" y="23"/>
                      <a:pt x="26" y="20"/>
                    </a:cubicBezTo>
                    <a:cubicBezTo>
                      <a:pt x="26" y="14"/>
                      <a:pt x="24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2" name="Freeform 442"/>
              <p:cNvSpPr>
                <a:spLocks noChangeAspect="1"/>
              </p:cNvSpPr>
              <p:nvPr/>
            </p:nvSpPr>
            <p:spPr bwMode="auto">
              <a:xfrm>
                <a:off x="8971673" y="599236"/>
                <a:ext cx="73025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6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7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3" name="Freeform 443"/>
              <p:cNvSpPr>
                <a:spLocks noChangeAspect="1"/>
              </p:cNvSpPr>
              <p:nvPr/>
            </p:nvSpPr>
            <p:spPr bwMode="auto">
              <a:xfrm>
                <a:off x="8971673" y="713536"/>
                <a:ext cx="73025" cy="106363"/>
              </a:xfrm>
              <a:custGeom>
                <a:avLst/>
                <a:gdLst>
                  <a:gd name="T0" fmla="*/ 39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7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5" y="25"/>
                      <a:pt x="26" y="23"/>
                      <a:pt x="26" y="20"/>
                    </a:cubicBezTo>
                    <a:cubicBezTo>
                      <a:pt x="26" y="14"/>
                      <a:pt x="24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8" name="Freeform 448"/>
              <p:cNvSpPr>
                <a:spLocks noChangeAspect="1"/>
              </p:cNvSpPr>
              <p:nvPr/>
            </p:nvSpPr>
            <p:spPr bwMode="auto">
              <a:xfrm>
                <a:off x="8749423" y="599236"/>
                <a:ext cx="69850" cy="107950"/>
              </a:xfrm>
              <a:custGeom>
                <a:avLst/>
                <a:gdLst>
                  <a:gd name="T0" fmla="*/ 21 w 55"/>
                  <a:gd name="T1" fmla="*/ 60 h 83"/>
                  <a:gd name="T2" fmla="*/ 22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30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6 w 55"/>
                  <a:gd name="T27" fmla="*/ 60 h 83"/>
                  <a:gd name="T28" fmla="*/ 18 w 55"/>
                  <a:gd name="T29" fmla="*/ 83 h 83"/>
                  <a:gd name="T30" fmla="*/ 24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2" y="54"/>
                    </a:cubicBezTo>
                    <a:cubicBezTo>
                      <a:pt x="24" y="55"/>
                      <a:pt x="26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30" y="62"/>
                      <a:pt x="30" y="66"/>
                    </a:cubicBezTo>
                    <a:cubicBezTo>
                      <a:pt x="30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6" y="58"/>
                      <a:pt x="37" y="54"/>
                    </a:cubicBezTo>
                    <a:cubicBezTo>
                      <a:pt x="48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6" y="58"/>
                      <a:pt x="16" y="60"/>
                    </a:cubicBezTo>
                    <a:cubicBezTo>
                      <a:pt x="16" y="68"/>
                      <a:pt x="17" y="76"/>
                      <a:pt x="18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9" name="Freeform 449"/>
              <p:cNvSpPr>
                <a:spLocks noChangeAspect="1"/>
              </p:cNvSpPr>
              <p:nvPr/>
            </p:nvSpPr>
            <p:spPr bwMode="auto">
              <a:xfrm>
                <a:off x="8749423" y="713536"/>
                <a:ext cx="69850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5 w 55"/>
                  <a:gd name="T9" fmla="*/ 26 h 82"/>
                  <a:gd name="T10" fmla="*/ 34 w 55"/>
                  <a:gd name="T11" fmla="*/ 28 h 82"/>
                  <a:gd name="T12" fmla="*/ 28 w 55"/>
                  <a:gd name="T13" fmla="*/ 27 h 82"/>
                  <a:gd name="T14" fmla="*/ 26 w 55"/>
                  <a:gd name="T15" fmla="*/ 28 h 82"/>
                  <a:gd name="T16" fmla="*/ 26 w 55"/>
                  <a:gd name="T17" fmla="*/ 20 h 82"/>
                  <a:gd name="T18" fmla="*/ 24 w 55"/>
                  <a:gd name="T19" fmla="*/ 0 h 82"/>
                  <a:gd name="T20" fmla="*/ 18 w 55"/>
                  <a:gd name="T21" fmla="*/ 0 h 82"/>
                  <a:gd name="T22" fmla="*/ 21 w 55"/>
                  <a:gd name="T23" fmla="*/ 20 h 82"/>
                  <a:gd name="T24" fmla="*/ 20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5" y="17"/>
                      <a:pt x="35" y="26"/>
                    </a:cubicBezTo>
                    <a:cubicBezTo>
                      <a:pt x="35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8" y="27"/>
                    </a:cubicBezTo>
                    <a:cubicBezTo>
                      <a:pt x="27" y="27"/>
                      <a:pt x="26" y="28"/>
                      <a:pt x="26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1" y="14"/>
                      <a:pt x="21" y="20"/>
                    </a:cubicBezTo>
                    <a:cubicBezTo>
                      <a:pt x="21" y="23"/>
                      <a:pt x="20" y="26"/>
                      <a:pt x="20" y="29"/>
                    </a:cubicBezTo>
                    <a:cubicBezTo>
                      <a:pt x="9" y="32"/>
                      <a:pt x="0" y="43"/>
                      <a:pt x="0" y="55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60" name="Freeform 450"/>
              <p:cNvSpPr>
                <a:spLocks noChangeAspect="1"/>
              </p:cNvSpPr>
              <p:nvPr/>
            </p:nvSpPr>
            <p:spPr bwMode="auto">
              <a:xfrm>
                <a:off x="8824036" y="599236"/>
                <a:ext cx="69850" cy="107950"/>
              </a:xfrm>
              <a:custGeom>
                <a:avLst/>
                <a:gdLst>
                  <a:gd name="T0" fmla="*/ 20 w 54"/>
                  <a:gd name="T1" fmla="*/ 60 h 83"/>
                  <a:gd name="T2" fmla="*/ 21 w 54"/>
                  <a:gd name="T3" fmla="*/ 54 h 83"/>
                  <a:gd name="T4" fmla="*/ 27 w 54"/>
                  <a:gd name="T5" fmla="*/ 55 h 83"/>
                  <a:gd name="T6" fmla="*/ 30 w 54"/>
                  <a:gd name="T7" fmla="*/ 55 h 83"/>
                  <a:gd name="T8" fmla="*/ 29 w 54"/>
                  <a:gd name="T9" fmla="*/ 66 h 83"/>
                  <a:gd name="T10" fmla="*/ 31 w 54"/>
                  <a:gd name="T11" fmla="*/ 83 h 83"/>
                  <a:gd name="T12" fmla="*/ 36 w 54"/>
                  <a:gd name="T13" fmla="*/ 83 h 83"/>
                  <a:gd name="T14" fmla="*/ 34 w 54"/>
                  <a:gd name="T15" fmla="*/ 66 h 83"/>
                  <a:gd name="T16" fmla="*/ 36 w 54"/>
                  <a:gd name="T17" fmla="*/ 54 h 83"/>
                  <a:gd name="T18" fmla="*/ 54 w 54"/>
                  <a:gd name="T19" fmla="*/ 28 h 83"/>
                  <a:gd name="T20" fmla="*/ 27 w 54"/>
                  <a:gd name="T21" fmla="*/ 0 h 83"/>
                  <a:gd name="T22" fmla="*/ 0 w 54"/>
                  <a:gd name="T23" fmla="*/ 28 h 83"/>
                  <a:gd name="T24" fmla="*/ 15 w 54"/>
                  <a:gd name="T25" fmla="*/ 53 h 83"/>
                  <a:gd name="T26" fmla="*/ 15 w 54"/>
                  <a:gd name="T27" fmla="*/ 60 h 83"/>
                  <a:gd name="T28" fmla="*/ 17 w 54"/>
                  <a:gd name="T29" fmla="*/ 83 h 83"/>
                  <a:gd name="T30" fmla="*/ 23 w 54"/>
                  <a:gd name="T31" fmla="*/ 83 h 83"/>
                  <a:gd name="T32" fmla="*/ 20 w 54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83">
                    <a:moveTo>
                      <a:pt x="20" y="60"/>
                    </a:moveTo>
                    <a:cubicBezTo>
                      <a:pt x="20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4" y="71"/>
                      <a:pt x="34" y="66"/>
                    </a:cubicBezTo>
                    <a:cubicBezTo>
                      <a:pt x="34" y="62"/>
                      <a:pt x="35" y="58"/>
                      <a:pt x="36" y="54"/>
                    </a:cubicBezTo>
                    <a:cubicBezTo>
                      <a:pt x="47" y="50"/>
                      <a:pt x="54" y="40"/>
                      <a:pt x="54" y="28"/>
                    </a:cubicBezTo>
                    <a:cubicBezTo>
                      <a:pt x="54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5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7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0" y="68"/>
                      <a:pt x="20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61" name="Freeform 451"/>
              <p:cNvSpPr>
                <a:spLocks noChangeAspect="1"/>
              </p:cNvSpPr>
              <p:nvPr/>
            </p:nvSpPr>
            <p:spPr bwMode="auto">
              <a:xfrm>
                <a:off x="8824036" y="713536"/>
                <a:ext cx="69850" cy="106363"/>
              </a:xfrm>
              <a:custGeom>
                <a:avLst/>
                <a:gdLst>
                  <a:gd name="T0" fmla="*/ 39 w 54"/>
                  <a:gd name="T1" fmla="*/ 30 h 82"/>
                  <a:gd name="T2" fmla="*/ 39 w 54"/>
                  <a:gd name="T3" fmla="*/ 26 h 82"/>
                  <a:gd name="T4" fmla="*/ 36 w 54"/>
                  <a:gd name="T5" fmla="*/ 0 h 82"/>
                  <a:gd name="T6" fmla="*/ 31 w 54"/>
                  <a:gd name="T7" fmla="*/ 0 h 82"/>
                  <a:gd name="T8" fmla="*/ 34 w 54"/>
                  <a:gd name="T9" fmla="*/ 26 h 82"/>
                  <a:gd name="T10" fmla="*/ 34 w 54"/>
                  <a:gd name="T11" fmla="*/ 28 h 82"/>
                  <a:gd name="T12" fmla="*/ 27 w 54"/>
                  <a:gd name="T13" fmla="*/ 27 h 82"/>
                  <a:gd name="T14" fmla="*/ 25 w 54"/>
                  <a:gd name="T15" fmla="*/ 28 h 82"/>
                  <a:gd name="T16" fmla="*/ 25 w 54"/>
                  <a:gd name="T17" fmla="*/ 20 h 82"/>
                  <a:gd name="T18" fmla="*/ 23 w 54"/>
                  <a:gd name="T19" fmla="*/ 0 h 82"/>
                  <a:gd name="T20" fmla="*/ 17 w 54"/>
                  <a:gd name="T21" fmla="*/ 0 h 82"/>
                  <a:gd name="T22" fmla="*/ 20 w 54"/>
                  <a:gd name="T23" fmla="*/ 20 h 82"/>
                  <a:gd name="T24" fmla="*/ 19 w 54"/>
                  <a:gd name="T25" fmla="*/ 29 h 82"/>
                  <a:gd name="T26" fmla="*/ 0 w 54"/>
                  <a:gd name="T27" fmla="*/ 55 h 82"/>
                  <a:gd name="T28" fmla="*/ 27 w 54"/>
                  <a:gd name="T29" fmla="*/ 82 h 82"/>
                  <a:gd name="T30" fmla="*/ 54 w 54"/>
                  <a:gd name="T31" fmla="*/ 55 h 82"/>
                  <a:gd name="T32" fmla="*/ 39 w 54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29" y="27"/>
                      <a:pt x="27" y="27"/>
                    </a:cubicBezTo>
                    <a:cubicBezTo>
                      <a:pt x="26" y="27"/>
                      <a:pt x="25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4" y="70"/>
                      <a:pt x="54" y="55"/>
                    </a:cubicBezTo>
                    <a:cubicBezTo>
                      <a:pt x="54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62" name="Freeform 452"/>
              <p:cNvSpPr>
                <a:spLocks noChangeAspect="1"/>
              </p:cNvSpPr>
              <p:nvPr/>
            </p:nvSpPr>
            <p:spPr bwMode="auto">
              <a:xfrm>
                <a:off x="8898648" y="599236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6 w 55"/>
                  <a:gd name="T13" fmla="*/ 83 h 83"/>
                  <a:gd name="T14" fmla="*/ 35 w 55"/>
                  <a:gd name="T15" fmla="*/ 66 h 83"/>
                  <a:gd name="T16" fmla="*/ 36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4" y="71"/>
                      <a:pt x="35" y="66"/>
                    </a:cubicBezTo>
                    <a:cubicBezTo>
                      <a:pt x="35" y="62"/>
                      <a:pt x="35" y="58"/>
                      <a:pt x="36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6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63" name="Freeform 453"/>
              <p:cNvSpPr>
                <a:spLocks noChangeAspect="1"/>
              </p:cNvSpPr>
              <p:nvPr/>
            </p:nvSpPr>
            <p:spPr bwMode="auto">
              <a:xfrm>
                <a:off x="8898648" y="713536"/>
                <a:ext cx="71437" cy="106363"/>
              </a:xfrm>
              <a:custGeom>
                <a:avLst/>
                <a:gdLst>
                  <a:gd name="T0" fmla="*/ 39 w 55"/>
                  <a:gd name="T1" fmla="*/ 30 h 82"/>
                  <a:gd name="T2" fmla="*/ 39 w 55"/>
                  <a:gd name="T3" fmla="*/ 26 h 82"/>
                  <a:gd name="T4" fmla="*/ 36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7 h 82"/>
                  <a:gd name="T14" fmla="*/ 25 w 55"/>
                  <a:gd name="T15" fmla="*/ 28 h 82"/>
                  <a:gd name="T16" fmla="*/ 25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7" y="27"/>
                    </a:cubicBezTo>
                    <a:cubicBezTo>
                      <a:pt x="26" y="27"/>
                      <a:pt x="26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5" y="70"/>
                      <a:pt x="55" y="55"/>
                    </a:cubicBezTo>
                    <a:cubicBezTo>
                      <a:pt x="55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64" name="Freeform 454"/>
              <p:cNvSpPr>
                <a:spLocks noChangeAspect="1"/>
              </p:cNvSpPr>
              <p:nvPr/>
            </p:nvSpPr>
            <p:spPr bwMode="auto">
              <a:xfrm>
                <a:off x="8525586" y="599236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6 w 55"/>
                  <a:gd name="T13" fmla="*/ 83 h 83"/>
                  <a:gd name="T14" fmla="*/ 35 w 55"/>
                  <a:gd name="T15" fmla="*/ 66 h 83"/>
                  <a:gd name="T16" fmla="*/ 36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6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6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65" name="Freeform 455"/>
              <p:cNvSpPr>
                <a:spLocks noChangeAspect="1"/>
              </p:cNvSpPr>
              <p:nvPr/>
            </p:nvSpPr>
            <p:spPr bwMode="auto">
              <a:xfrm>
                <a:off x="8525586" y="713536"/>
                <a:ext cx="71437" cy="106363"/>
              </a:xfrm>
              <a:custGeom>
                <a:avLst/>
                <a:gdLst>
                  <a:gd name="T0" fmla="*/ 39 w 55"/>
                  <a:gd name="T1" fmla="*/ 30 h 82"/>
                  <a:gd name="T2" fmla="*/ 39 w 55"/>
                  <a:gd name="T3" fmla="*/ 26 h 82"/>
                  <a:gd name="T4" fmla="*/ 36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7 h 82"/>
                  <a:gd name="T14" fmla="*/ 25 w 55"/>
                  <a:gd name="T15" fmla="*/ 28 h 82"/>
                  <a:gd name="T16" fmla="*/ 25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7" y="27"/>
                    </a:cubicBezTo>
                    <a:cubicBezTo>
                      <a:pt x="26" y="27"/>
                      <a:pt x="26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5" y="70"/>
                      <a:pt x="55" y="55"/>
                    </a:cubicBezTo>
                    <a:cubicBezTo>
                      <a:pt x="55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66" name="Freeform 456"/>
              <p:cNvSpPr>
                <a:spLocks noChangeAspect="1"/>
              </p:cNvSpPr>
              <p:nvPr/>
            </p:nvSpPr>
            <p:spPr bwMode="auto">
              <a:xfrm>
                <a:off x="8598611" y="599236"/>
                <a:ext cx="73025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7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67" name="Freeform 457"/>
              <p:cNvSpPr>
                <a:spLocks noChangeAspect="1"/>
              </p:cNvSpPr>
              <p:nvPr/>
            </p:nvSpPr>
            <p:spPr bwMode="auto">
              <a:xfrm>
                <a:off x="8598611" y="713536"/>
                <a:ext cx="73025" cy="106363"/>
              </a:xfrm>
              <a:custGeom>
                <a:avLst/>
                <a:gdLst>
                  <a:gd name="T0" fmla="*/ 39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7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68" name="Freeform 458"/>
              <p:cNvSpPr>
                <a:spLocks noChangeAspect="1"/>
              </p:cNvSpPr>
              <p:nvPr/>
            </p:nvSpPr>
            <p:spPr bwMode="auto">
              <a:xfrm>
                <a:off x="8673223" y="599236"/>
                <a:ext cx="73025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6 w 55"/>
                  <a:gd name="T27" fmla="*/ 60 h 83"/>
                  <a:gd name="T28" fmla="*/ 18 w 55"/>
                  <a:gd name="T29" fmla="*/ 83 h 83"/>
                  <a:gd name="T30" fmla="*/ 24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6" y="58"/>
                      <a:pt x="16" y="60"/>
                    </a:cubicBezTo>
                    <a:cubicBezTo>
                      <a:pt x="16" y="68"/>
                      <a:pt x="17" y="76"/>
                      <a:pt x="18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69" name="Freeform 459"/>
              <p:cNvSpPr>
                <a:spLocks noChangeAspect="1"/>
              </p:cNvSpPr>
              <p:nvPr/>
            </p:nvSpPr>
            <p:spPr bwMode="auto">
              <a:xfrm>
                <a:off x="8673223" y="713536"/>
                <a:ext cx="73025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4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20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8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20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0" name="Freeform 460"/>
              <p:cNvSpPr>
                <a:spLocks noChangeAspect="1"/>
              </p:cNvSpPr>
              <p:nvPr/>
            </p:nvSpPr>
            <p:spPr bwMode="auto">
              <a:xfrm>
                <a:off x="8300161" y="599236"/>
                <a:ext cx="73025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6 w 55"/>
                  <a:gd name="T27" fmla="*/ 60 h 83"/>
                  <a:gd name="T28" fmla="*/ 18 w 55"/>
                  <a:gd name="T29" fmla="*/ 83 h 83"/>
                  <a:gd name="T30" fmla="*/ 24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6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30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6" y="58"/>
                      <a:pt x="16" y="60"/>
                    </a:cubicBezTo>
                    <a:cubicBezTo>
                      <a:pt x="16" y="68"/>
                      <a:pt x="17" y="76"/>
                      <a:pt x="18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1" name="Freeform 461"/>
              <p:cNvSpPr>
                <a:spLocks noChangeAspect="1"/>
              </p:cNvSpPr>
              <p:nvPr/>
            </p:nvSpPr>
            <p:spPr bwMode="auto">
              <a:xfrm>
                <a:off x="8300161" y="713536"/>
                <a:ext cx="73025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4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20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8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20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2" name="Freeform 462"/>
              <p:cNvSpPr>
                <a:spLocks noChangeAspect="1"/>
              </p:cNvSpPr>
              <p:nvPr/>
            </p:nvSpPr>
            <p:spPr bwMode="auto">
              <a:xfrm>
                <a:off x="8374773" y="599236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2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30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6 w 55"/>
                  <a:gd name="T27" fmla="*/ 60 h 83"/>
                  <a:gd name="T28" fmla="*/ 18 w 55"/>
                  <a:gd name="T29" fmla="*/ 83 h 83"/>
                  <a:gd name="T30" fmla="*/ 24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2" y="54"/>
                    </a:cubicBezTo>
                    <a:cubicBezTo>
                      <a:pt x="24" y="55"/>
                      <a:pt x="26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30" y="62"/>
                      <a:pt x="30" y="66"/>
                    </a:cubicBezTo>
                    <a:cubicBezTo>
                      <a:pt x="30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6" y="58"/>
                      <a:pt x="37" y="54"/>
                    </a:cubicBezTo>
                    <a:cubicBezTo>
                      <a:pt x="48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6" y="58"/>
                      <a:pt x="16" y="60"/>
                    </a:cubicBezTo>
                    <a:cubicBezTo>
                      <a:pt x="16" y="68"/>
                      <a:pt x="17" y="76"/>
                      <a:pt x="18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3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3" name="Freeform 463"/>
              <p:cNvSpPr>
                <a:spLocks noChangeAspect="1"/>
              </p:cNvSpPr>
              <p:nvPr/>
            </p:nvSpPr>
            <p:spPr bwMode="auto">
              <a:xfrm>
                <a:off x="8374773" y="713536"/>
                <a:ext cx="71437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5 w 55"/>
                  <a:gd name="T9" fmla="*/ 26 h 82"/>
                  <a:gd name="T10" fmla="*/ 34 w 55"/>
                  <a:gd name="T11" fmla="*/ 28 h 82"/>
                  <a:gd name="T12" fmla="*/ 28 w 55"/>
                  <a:gd name="T13" fmla="*/ 27 h 82"/>
                  <a:gd name="T14" fmla="*/ 26 w 55"/>
                  <a:gd name="T15" fmla="*/ 28 h 82"/>
                  <a:gd name="T16" fmla="*/ 26 w 55"/>
                  <a:gd name="T17" fmla="*/ 20 h 82"/>
                  <a:gd name="T18" fmla="*/ 24 w 55"/>
                  <a:gd name="T19" fmla="*/ 0 h 82"/>
                  <a:gd name="T20" fmla="*/ 18 w 55"/>
                  <a:gd name="T21" fmla="*/ 0 h 82"/>
                  <a:gd name="T22" fmla="*/ 21 w 55"/>
                  <a:gd name="T23" fmla="*/ 20 h 82"/>
                  <a:gd name="T24" fmla="*/ 20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5" y="17"/>
                      <a:pt x="35" y="26"/>
                    </a:cubicBezTo>
                    <a:cubicBezTo>
                      <a:pt x="35" y="27"/>
                      <a:pt x="35" y="28"/>
                      <a:pt x="34" y="28"/>
                    </a:cubicBezTo>
                    <a:cubicBezTo>
                      <a:pt x="32" y="28"/>
                      <a:pt x="30" y="27"/>
                      <a:pt x="28" y="27"/>
                    </a:cubicBezTo>
                    <a:cubicBezTo>
                      <a:pt x="27" y="27"/>
                      <a:pt x="26" y="28"/>
                      <a:pt x="26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1" y="14"/>
                      <a:pt x="21" y="20"/>
                    </a:cubicBezTo>
                    <a:cubicBezTo>
                      <a:pt x="21" y="23"/>
                      <a:pt x="20" y="26"/>
                      <a:pt x="20" y="29"/>
                    </a:cubicBezTo>
                    <a:cubicBezTo>
                      <a:pt x="9" y="32"/>
                      <a:pt x="0" y="43"/>
                      <a:pt x="0" y="55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4" name="Freeform 464"/>
              <p:cNvSpPr>
                <a:spLocks noChangeAspect="1"/>
              </p:cNvSpPr>
              <p:nvPr/>
            </p:nvSpPr>
            <p:spPr bwMode="auto">
              <a:xfrm>
                <a:off x="8450973" y="599236"/>
                <a:ext cx="71437" cy="107950"/>
              </a:xfrm>
              <a:custGeom>
                <a:avLst/>
                <a:gdLst>
                  <a:gd name="T0" fmla="*/ 20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6 w 55"/>
                  <a:gd name="T13" fmla="*/ 83 h 83"/>
                  <a:gd name="T14" fmla="*/ 34 w 55"/>
                  <a:gd name="T15" fmla="*/ 66 h 83"/>
                  <a:gd name="T16" fmla="*/ 36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5 w 55"/>
                  <a:gd name="T25" fmla="*/ 53 h 83"/>
                  <a:gd name="T26" fmla="*/ 15 w 55"/>
                  <a:gd name="T27" fmla="*/ 60 h 83"/>
                  <a:gd name="T28" fmla="*/ 17 w 55"/>
                  <a:gd name="T29" fmla="*/ 83 h 83"/>
                  <a:gd name="T30" fmla="*/ 23 w 55"/>
                  <a:gd name="T31" fmla="*/ 83 h 83"/>
                  <a:gd name="T32" fmla="*/ 20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0" y="60"/>
                    </a:moveTo>
                    <a:cubicBezTo>
                      <a:pt x="20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4" y="71"/>
                      <a:pt x="34" y="66"/>
                    </a:cubicBezTo>
                    <a:cubicBezTo>
                      <a:pt x="34" y="62"/>
                      <a:pt x="35" y="58"/>
                      <a:pt x="36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5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7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0" y="68"/>
                      <a:pt x="20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5" name="Freeform 465"/>
              <p:cNvSpPr>
                <a:spLocks noChangeAspect="1"/>
              </p:cNvSpPr>
              <p:nvPr/>
            </p:nvSpPr>
            <p:spPr bwMode="auto">
              <a:xfrm>
                <a:off x="8450973" y="713536"/>
                <a:ext cx="71437" cy="106363"/>
              </a:xfrm>
              <a:custGeom>
                <a:avLst/>
                <a:gdLst>
                  <a:gd name="T0" fmla="*/ 39 w 55"/>
                  <a:gd name="T1" fmla="*/ 30 h 82"/>
                  <a:gd name="T2" fmla="*/ 39 w 55"/>
                  <a:gd name="T3" fmla="*/ 26 h 82"/>
                  <a:gd name="T4" fmla="*/ 36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7 h 82"/>
                  <a:gd name="T14" fmla="*/ 25 w 55"/>
                  <a:gd name="T15" fmla="*/ 28 h 82"/>
                  <a:gd name="T16" fmla="*/ 25 w 55"/>
                  <a:gd name="T17" fmla="*/ 20 h 82"/>
                  <a:gd name="T18" fmla="*/ 23 w 55"/>
                  <a:gd name="T19" fmla="*/ 0 h 82"/>
                  <a:gd name="T20" fmla="*/ 17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29" y="27"/>
                      <a:pt x="27" y="27"/>
                    </a:cubicBezTo>
                    <a:cubicBezTo>
                      <a:pt x="26" y="27"/>
                      <a:pt x="26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5" y="70"/>
                      <a:pt x="55" y="55"/>
                    </a:cubicBezTo>
                    <a:cubicBezTo>
                      <a:pt x="55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6" name="Freeform 466"/>
              <p:cNvSpPr>
                <a:spLocks noChangeAspect="1"/>
              </p:cNvSpPr>
              <p:nvPr/>
            </p:nvSpPr>
            <p:spPr bwMode="auto">
              <a:xfrm>
                <a:off x="8077911" y="599236"/>
                <a:ext cx="71437" cy="107950"/>
              </a:xfrm>
              <a:custGeom>
                <a:avLst/>
                <a:gdLst>
                  <a:gd name="T0" fmla="*/ 20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6 w 55"/>
                  <a:gd name="T13" fmla="*/ 83 h 83"/>
                  <a:gd name="T14" fmla="*/ 34 w 55"/>
                  <a:gd name="T15" fmla="*/ 66 h 83"/>
                  <a:gd name="T16" fmla="*/ 36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5 w 55"/>
                  <a:gd name="T25" fmla="*/ 53 h 83"/>
                  <a:gd name="T26" fmla="*/ 15 w 55"/>
                  <a:gd name="T27" fmla="*/ 60 h 83"/>
                  <a:gd name="T28" fmla="*/ 17 w 55"/>
                  <a:gd name="T29" fmla="*/ 83 h 83"/>
                  <a:gd name="T30" fmla="*/ 23 w 55"/>
                  <a:gd name="T31" fmla="*/ 83 h 83"/>
                  <a:gd name="T32" fmla="*/ 20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0" y="60"/>
                    </a:moveTo>
                    <a:cubicBezTo>
                      <a:pt x="20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4" y="71"/>
                      <a:pt x="34" y="66"/>
                    </a:cubicBezTo>
                    <a:cubicBezTo>
                      <a:pt x="34" y="62"/>
                      <a:pt x="35" y="58"/>
                      <a:pt x="36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5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7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0" y="68"/>
                      <a:pt x="20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7" name="Freeform 467"/>
              <p:cNvSpPr>
                <a:spLocks noChangeAspect="1"/>
              </p:cNvSpPr>
              <p:nvPr/>
            </p:nvSpPr>
            <p:spPr bwMode="auto">
              <a:xfrm>
                <a:off x="8077911" y="713536"/>
                <a:ext cx="71437" cy="106363"/>
              </a:xfrm>
              <a:custGeom>
                <a:avLst/>
                <a:gdLst>
                  <a:gd name="T0" fmla="*/ 39 w 55"/>
                  <a:gd name="T1" fmla="*/ 30 h 82"/>
                  <a:gd name="T2" fmla="*/ 39 w 55"/>
                  <a:gd name="T3" fmla="*/ 26 h 82"/>
                  <a:gd name="T4" fmla="*/ 36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7 h 82"/>
                  <a:gd name="T14" fmla="*/ 25 w 55"/>
                  <a:gd name="T15" fmla="*/ 28 h 82"/>
                  <a:gd name="T16" fmla="*/ 25 w 55"/>
                  <a:gd name="T17" fmla="*/ 20 h 82"/>
                  <a:gd name="T18" fmla="*/ 23 w 55"/>
                  <a:gd name="T19" fmla="*/ 0 h 82"/>
                  <a:gd name="T20" fmla="*/ 17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29" y="27"/>
                      <a:pt x="27" y="27"/>
                    </a:cubicBezTo>
                    <a:cubicBezTo>
                      <a:pt x="26" y="27"/>
                      <a:pt x="26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5" y="70"/>
                      <a:pt x="55" y="55"/>
                    </a:cubicBezTo>
                    <a:cubicBezTo>
                      <a:pt x="55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8" name="Freeform 468"/>
              <p:cNvSpPr>
                <a:spLocks noChangeAspect="1"/>
              </p:cNvSpPr>
              <p:nvPr/>
            </p:nvSpPr>
            <p:spPr bwMode="auto">
              <a:xfrm>
                <a:off x="8150936" y="599236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6 w 55"/>
                  <a:gd name="T13" fmla="*/ 83 h 83"/>
                  <a:gd name="T14" fmla="*/ 35 w 55"/>
                  <a:gd name="T15" fmla="*/ 66 h 83"/>
                  <a:gd name="T16" fmla="*/ 36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6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6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9" name="Freeform 469"/>
              <p:cNvSpPr>
                <a:spLocks noChangeAspect="1"/>
              </p:cNvSpPr>
              <p:nvPr/>
            </p:nvSpPr>
            <p:spPr bwMode="auto">
              <a:xfrm>
                <a:off x="8150936" y="713536"/>
                <a:ext cx="71437" cy="106363"/>
              </a:xfrm>
              <a:custGeom>
                <a:avLst/>
                <a:gdLst>
                  <a:gd name="T0" fmla="*/ 39 w 55"/>
                  <a:gd name="T1" fmla="*/ 30 h 82"/>
                  <a:gd name="T2" fmla="*/ 39 w 55"/>
                  <a:gd name="T3" fmla="*/ 26 h 82"/>
                  <a:gd name="T4" fmla="*/ 36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7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5" y="25"/>
                      <a:pt x="26" y="23"/>
                      <a:pt x="26" y="20"/>
                    </a:cubicBezTo>
                    <a:cubicBezTo>
                      <a:pt x="26" y="14"/>
                      <a:pt x="24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5" y="70"/>
                      <a:pt x="55" y="55"/>
                    </a:cubicBezTo>
                    <a:cubicBezTo>
                      <a:pt x="55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80" name="Freeform 470"/>
              <p:cNvSpPr>
                <a:spLocks noChangeAspect="1"/>
              </p:cNvSpPr>
              <p:nvPr/>
            </p:nvSpPr>
            <p:spPr bwMode="auto">
              <a:xfrm>
                <a:off x="8225548" y="599236"/>
                <a:ext cx="73025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5" y="58"/>
                      <a:pt x="15" y="60"/>
                    </a:cubicBezTo>
                    <a:cubicBezTo>
                      <a:pt x="15" y="68"/>
                      <a:pt x="17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81" name="Freeform 471"/>
              <p:cNvSpPr>
                <a:spLocks noChangeAspect="1"/>
              </p:cNvSpPr>
              <p:nvPr/>
            </p:nvSpPr>
            <p:spPr bwMode="auto">
              <a:xfrm>
                <a:off x="8225548" y="713536"/>
                <a:ext cx="73025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8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82" name="Freeform 472"/>
              <p:cNvSpPr>
                <a:spLocks noChangeAspect="1"/>
              </p:cNvSpPr>
              <p:nvPr/>
            </p:nvSpPr>
            <p:spPr bwMode="auto">
              <a:xfrm>
                <a:off x="7852486" y="599236"/>
                <a:ext cx="73025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5" y="58"/>
                      <a:pt x="15" y="60"/>
                    </a:cubicBezTo>
                    <a:cubicBezTo>
                      <a:pt x="15" y="68"/>
                      <a:pt x="17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83" name="Freeform 473"/>
              <p:cNvSpPr>
                <a:spLocks noChangeAspect="1"/>
              </p:cNvSpPr>
              <p:nvPr/>
            </p:nvSpPr>
            <p:spPr bwMode="auto">
              <a:xfrm>
                <a:off x="7852486" y="713536"/>
                <a:ext cx="73025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8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84" name="Freeform 474"/>
              <p:cNvSpPr>
                <a:spLocks noChangeAspect="1"/>
              </p:cNvSpPr>
              <p:nvPr/>
            </p:nvSpPr>
            <p:spPr bwMode="auto">
              <a:xfrm>
                <a:off x="7927098" y="599236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30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6 w 55"/>
                  <a:gd name="T27" fmla="*/ 60 h 83"/>
                  <a:gd name="T28" fmla="*/ 18 w 55"/>
                  <a:gd name="T29" fmla="*/ 83 h 83"/>
                  <a:gd name="T30" fmla="*/ 24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6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30" y="62"/>
                      <a:pt x="30" y="66"/>
                    </a:cubicBezTo>
                    <a:cubicBezTo>
                      <a:pt x="30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6" y="58"/>
                      <a:pt x="37" y="54"/>
                    </a:cubicBezTo>
                    <a:cubicBezTo>
                      <a:pt x="48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6" y="58"/>
                      <a:pt x="16" y="60"/>
                    </a:cubicBezTo>
                    <a:cubicBezTo>
                      <a:pt x="16" y="68"/>
                      <a:pt x="17" y="76"/>
                      <a:pt x="18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85" name="Freeform 475"/>
              <p:cNvSpPr>
                <a:spLocks noChangeAspect="1"/>
              </p:cNvSpPr>
              <p:nvPr/>
            </p:nvSpPr>
            <p:spPr bwMode="auto">
              <a:xfrm>
                <a:off x="7927098" y="713536"/>
                <a:ext cx="71437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4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20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8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1" y="14"/>
                      <a:pt x="20" y="20"/>
                    </a:cubicBezTo>
                    <a:cubicBezTo>
                      <a:pt x="20" y="23"/>
                      <a:pt x="20" y="26"/>
                      <a:pt x="20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86" name="Freeform 476"/>
              <p:cNvSpPr>
                <a:spLocks noChangeAspect="1"/>
              </p:cNvSpPr>
              <p:nvPr/>
            </p:nvSpPr>
            <p:spPr bwMode="auto">
              <a:xfrm>
                <a:off x="8003298" y="599236"/>
                <a:ext cx="69850" cy="107950"/>
              </a:xfrm>
              <a:custGeom>
                <a:avLst/>
                <a:gdLst>
                  <a:gd name="T0" fmla="*/ 20 w 54"/>
                  <a:gd name="T1" fmla="*/ 60 h 83"/>
                  <a:gd name="T2" fmla="*/ 21 w 54"/>
                  <a:gd name="T3" fmla="*/ 54 h 83"/>
                  <a:gd name="T4" fmla="*/ 27 w 54"/>
                  <a:gd name="T5" fmla="*/ 55 h 83"/>
                  <a:gd name="T6" fmla="*/ 30 w 54"/>
                  <a:gd name="T7" fmla="*/ 55 h 83"/>
                  <a:gd name="T8" fmla="*/ 29 w 54"/>
                  <a:gd name="T9" fmla="*/ 66 h 83"/>
                  <a:gd name="T10" fmla="*/ 30 w 54"/>
                  <a:gd name="T11" fmla="*/ 83 h 83"/>
                  <a:gd name="T12" fmla="*/ 36 w 54"/>
                  <a:gd name="T13" fmla="*/ 83 h 83"/>
                  <a:gd name="T14" fmla="*/ 34 w 54"/>
                  <a:gd name="T15" fmla="*/ 66 h 83"/>
                  <a:gd name="T16" fmla="*/ 36 w 54"/>
                  <a:gd name="T17" fmla="*/ 54 h 83"/>
                  <a:gd name="T18" fmla="*/ 54 w 54"/>
                  <a:gd name="T19" fmla="*/ 28 h 83"/>
                  <a:gd name="T20" fmla="*/ 27 w 54"/>
                  <a:gd name="T21" fmla="*/ 0 h 83"/>
                  <a:gd name="T22" fmla="*/ 0 w 54"/>
                  <a:gd name="T23" fmla="*/ 28 h 83"/>
                  <a:gd name="T24" fmla="*/ 15 w 54"/>
                  <a:gd name="T25" fmla="*/ 53 h 83"/>
                  <a:gd name="T26" fmla="*/ 15 w 54"/>
                  <a:gd name="T27" fmla="*/ 60 h 83"/>
                  <a:gd name="T28" fmla="*/ 17 w 54"/>
                  <a:gd name="T29" fmla="*/ 83 h 83"/>
                  <a:gd name="T30" fmla="*/ 23 w 54"/>
                  <a:gd name="T31" fmla="*/ 83 h 83"/>
                  <a:gd name="T32" fmla="*/ 20 w 54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83">
                    <a:moveTo>
                      <a:pt x="20" y="60"/>
                    </a:moveTo>
                    <a:cubicBezTo>
                      <a:pt x="20" y="58"/>
                      <a:pt x="20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0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4" y="71"/>
                      <a:pt x="34" y="66"/>
                    </a:cubicBezTo>
                    <a:cubicBezTo>
                      <a:pt x="34" y="62"/>
                      <a:pt x="35" y="58"/>
                      <a:pt x="36" y="54"/>
                    </a:cubicBezTo>
                    <a:cubicBezTo>
                      <a:pt x="47" y="50"/>
                      <a:pt x="54" y="40"/>
                      <a:pt x="54" y="28"/>
                    </a:cubicBezTo>
                    <a:cubicBezTo>
                      <a:pt x="54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5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7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0" y="68"/>
                      <a:pt x="20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87" name="Freeform 477"/>
              <p:cNvSpPr>
                <a:spLocks noChangeAspect="1"/>
              </p:cNvSpPr>
              <p:nvPr/>
            </p:nvSpPr>
            <p:spPr bwMode="auto">
              <a:xfrm>
                <a:off x="8003298" y="713536"/>
                <a:ext cx="69850" cy="106363"/>
              </a:xfrm>
              <a:custGeom>
                <a:avLst/>
                <a:gdLst>
                  <a:gd name="T0" fmla="*/ 39 w 54"/>
                  <a:gd name="T1" fmla="*/ 30 h 82"/>
                  <a:gd name="T2" fmla="*/ 39 w 54"/>
                  <a:gd name="T3" fmla="*/ 26 h 82"/>
                  <a:gd name="T4" fmla="*/ 36 w 54"/>
                  <a:gd name="T5" fmla="*/ 0 h 82"/>
                  <a:gd name="T6" fmla="*/ 30 w 54"/>
                  <a:gd name="T7" fmla="*/ 0 h 82"/>
                  <a:gd name="T8" fmla="*/ 34 w 54"/>
                  <a:gd name="T9" fmla="*/ 26 h 82"/>
                  <a:gd name="T10" fmla="*/ 34 w 54"/>
                  <a:gd name="T11" fmla="*/ 28 h 82"/>
                  <a:gd name="T12" fmla="*/ 27 w 54"/>
                  <a:gd name="T13" fmla="*/ 27 h 82"/>
                  <a:gd name="T14" fmla="*/ 25 w 54"/>
                  <a:gd name="T15" fmla="*/ 28 h 82"/>
                  <a:gd name="T16" fmla="*/ 25 w 54"/>
                  <a:gd name="T17" fmla="*/ 20 h 82"/>
                  <a:gd name="T18" fmla="*/ 23 w 54"/>
                  <a:gd name="T19" fmla="*/ 0 h 82"/>
                  <a:gd name="T20" fmla="*/ 17 w 54"/>
                  <a:gd name="T21" fmla="*/ 0 h 82"/>
                  <a:gd name="T22" fmla="*/ 20 w 54"/>
                  <a:gd name="T23" fmla="*/ 20 h 82"/>
                  <a:gd name="T24" fmla="*/ 19 w 54"/>
                  <a:gd name="T25" fmla="*/ 29 h 82"/>
                  <a:gd name="T26" fmla="*/ 0 w 54"/>
                  <a:gd name="T27" fmla="*/ 55 h 82"/>
                  <a:gd name="T28" fmla="*/ 27 w 54"/>
                  <a:gd name="T29" fmla="*/ 82 h 82"/>
                  <a:gd name="T30" fmla="*/ 54 w 54"/>
                  <a:gd name="T31" fmla="*/ 55 h 82"/>
                  <a:gd name="T32" fmla="*/ 39 w 54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7" y="8"/>
                      <a:pt x="36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1" y="28"/>
                      <a:pt x="29" y="27"/>
                      <a:pt x="27" y="27"/>
                    </a:cubicBezTo>
                    <a:cubicBezTo>
                      <a:pt x="26" y="27"/>
                      <a:pt x="25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8" y="7"/>
                      <a:pt x="20" y="14"/>
                      <a:pt x="20" y="20"/>
                    </a:cubicBezTo>
                    <a:cubicBezTo>
                      <a:pt x="20" y="23"/>
                      <a:pt x="19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4" y="70"/>
                      <a:pt x="54" y="55"/>
                    </a:cubicBezTo>
                    <a:cubicBezTo>
                      <a:pt x="54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14" name="Gruppieren 213"/>
            <p:cNvGrpSpPr/>
            <p:nvPr/>
          </p:nvGrpSpPr>
          <p:grpSpPr>
            <a:xfrm>
              <a:off x="6228337" y="1410165"/>
              <a:ext cx="222282" cy="246221"/>
              <a:chOff x="4260789" y="1151292"/>
              <a:chExt cx="222282" cy="246221"/>
            </a:xfrm>
          </p:grpSpPr>
          <p:sp>
            <p:nvSpPr>
              <p:cNvPr id="215" name="Ellipse 214"/>
              <p:cNvSpPr/>
              <p:nvPr/>
            </p:nvSpPr>
            <p:spPr>
              <a:xfrm>
                <a:off x="4324598" y="1220184"/>
                <a:ext cx="111918" cy="104775"/>
              </a:xfrm>
              <a:prstGeom prst="ellips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6" name="Textfeld 215"/>
              <p:cNvSpPr txBox="1"/>
              <p:nvPr/>
            </p:nvSpPr>
            <p:spPr>
              <a:xfrm>
                <a:off x="4260789" y="1151292"/>
                <a:ext cx="22228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/>
                  <a:t>P</a:t>
                </a:r>
              </a:p>
            </p:txBody>
          </p:sp>
        </p:grpSp>
        <p:grpSp>
          <p:nvGrpSpPr>
            <p:cNvPr id="217" name="Gruppieren 216"/>
            <p:cNvGrpSpPr/>
            <p:nvPr/>
          </p:nvGrpSpPr>
          <p:grpSpPr>
            <a:xfrm>
              <a:off x="6410412" y="1417169"/>
              <a:ext cx="222282" cy="246221"/>
              <a:chOff x="4266889" y="1159100"/>
              <a:chExt cx="222282" cy="246221"/>
            </a:xfrm>
          </p:grpSpPr>
          <p:sp>
            <p:nvSpPr>
              <p:cNvPr id="218" name="Ellipse 217"/>
              <p:cNvSpPr/>
              <p:nvPr/>
            </p:nvSpPr>
            <p:spPr>
              <a:xfrm>
                <a:off x="4324598" y="1220184"/>
                <a:ext cx="111918" cy="104775"/>
              </a:xfrm>
              <a:prstGeom prst="ellips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9" name="Textfeld 218"/>
              <p:cNvSpPr txBox="1"/>
              <p:nvPr/>
            </p:nvSpPr>
            <p:spPr>
              <a:xfrm>
                <a:off x="4266889" y="1159100"/>
                <a:ext cx="22228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/>
                  <a:t>P</a:t>
                </a:r>
              </a:p>
            </p:txBody>
          </p:sp>
        </p:grpSp>
        <p:cxnSp>
          <p:nvCxnSpPr>
            <p:cNvPr id="220" name="Gerade Verbindung mit Pfeil 219"/>
            <p:cNvCxnSpPr/>
            <p:nvPr/>
          </p:nvCxnSpPr>
          <p:spPr>
            <a:xfrm>
              <a:off x="6428812" y="1655581"/>
              <a:ext cx="0" cy="253487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1" name="Gruppieren 220"/>
            <p:cNvGrpSpPr/>
            <p:nvPr/>
          </p:nvGrpSpPr>
          <p:grpSpPr>
            <a:xfrm>
              <a:off x="6188234" y="1942943"/>
              <a:ext cx="462681" cy="276999"/>
              <a:chOff x="4277261" y="2702679"/>
              <a:chExt cx="462681" cy="276999"/>
            </a:xfrm>
          </p:grpSpPr>
          <p:sp>
            <p:nvSpPr>
              <p:cNvPr id="222" name="Oval 350"/>
              <p:cNvSpPr>
                <a:spLocks noChangeArrowheads="1"/>
              </p:cNvSpPr>
              <p:nvPr/>
            </p:nvSpPr>
            <p:spPr bwMode="auto">
              <a:xfrm>
                <a:off x="4277261" y="2706225"/>
                <a:ext cx="455504" cy="251964"/>
              </a:xfrm>
              <a:prstGeom prst="ellipse">
                <a:avLst/>
              </a:prstGeom>
              <a:gradFill>
                <a:gsLst>
                  <a:gs pos="79000">
                    <a:srgbClr val="C00000"/>
                  </a:gs>
                  <a:gs pos="3000">
                    <a:schemeClr val="bg1">
                      <a:lumMod val="76000"/>
                      <a:lumOff val="24000"/>
                    </a:schemeClr>
                  </a:gs>
                  <a:gs pos="21000">
                    <a:srgbClr val="C00000">
                      <a:alpha val="4800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6350">
                <a:solidFill>
                  <a:srgbClr val="333333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400"/>
              </a:p>
            </p:txBody>
          </p:sp>
          <p:sp>
            <p:nvSpPr>
              <p:cNvPr id="223" name="Text Box 411"/>
              <p:cNvSpPr txBox="1">
                <a:spLocks noChangeArrowheads="1"/>
              </p:cNvSpPr>
              <p:nvPr/>
            </p:nvSpPr>
            <p:spPr bwMode="auto">
              <a:xfrm>
                <a:off x="4310016" y="2702679"/>
                <a:ext cx="429926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EAEAEA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333333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de-DE" sz="1200" dirty="0"/>
                  <a:t>AKT</a:t>
                </a:r>
              </a:p>
            </p:txBody>
          </p:sp>
        </p:grpSp>
        <p:cxnSp>
          <p:nvCxnSpPr>
            <p:cNvPr id="224" name="Gerade Verbindung mit Pfeil 223"/>
            <p:cNvCxnSpPr/>
            <p:nvPr/>
          </p:nvCxnSpPr>
          <p:spPr>
            <a:xfrm flipH="1">
              <a:off x="6408198" y="2281310"/>
              <a:ext cx="4429" cy="27935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5" name="Gruppieren 224"/>
            <p:cNvGrpSpPr/>
            <p:nvPr/>
          </p:nvGrpSpPr>
          <p:grpSpPr>
            <a:xfrm>
              <a:off x="5839265" y="2621071"/>
              <a:ext cx="1241109" cy="365760"/>
              <a:chOff x="3871717" y="2529838"/>
              <a:chExt cx="1241109" cy="365760"/>
            </a:xfrm>
          </p:grpSpPr>
          <p:sp>
            <p:nvSpPr>
              <p:cNvPr id="226" name="Abgerundetes Rechteck 225"/>
              <p:cNvSpPr/>
              <p:nvPr/>
            </p:nvSpPr>
            <p:spPr>
              <a:xfrm>
                <a:off x="3932120" y="2529838"/>
                <a:ext cx="1088348" cy="365760"/>
              </a:xfrm>
              <a:prstGeom prst="roundRect">
                <a:avLst/>
              </a:prstGeom>
              <a:gradFill flip="none" rotWithShape="1">
                <a:gsLst>
                  <a:gs pos="77000">
                    <a:srgbClr val="158BB5"/>
                  </a:gs>
                  <a:gs pos="3000">
                    <a:schemeClr val="accent5">
                      <a:lumMod val="20000"/>
                      <a:lumOff val="80000"/>
                    </a:schemeClr>
                  </a:gs>
                  <a:gs pos="27000">
                    <a:schemeClr val="tx2">
                      <a:lumMod val="40000"/>
                      <a:lumOff val="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Text Box 411"/>
              <p:cNvSpPr txBox="1">
                <a:spLocks noChangeArrowheads="1"/>
              </p:cNvSpPr>
              <p:nvPr/>
            </p:nvSpPr>
            <p:spPr bwMode="auto">
              <a:xfrm>
                <a:off x="3871717" y="2574219"/>
                <a:ext cx="1241109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EAEAEA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333333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de-DE" sz="1200" dirty="0" err="1"/>
                  <a:t>mTOR</a:t>
                </a:r>
                <a:r>
                  <a:rPr lang="en-US" altLang="de-DE" sz="1200" dirty="0"/>
                  <a:t> complex 1</a:t>
                </a:r>
              </a:p>
            </p:txBody>
          </p:sp>
        </p:grpSp>
        <p:cxnSp>
          <p:nvCxnSpPr>
            <p:cNvPr id="228" name="Gerade Verbindung mit Pfeil 227"/>
            <p:cNvCxnSpPr/>
            <p:nvPr/>
          </p:nvCxnSpPr>
          <p:spPr>
            <a:xfrm flipH="1">
              <a:off x="6409295" y="3080928"/>
              <a:ext cx="4429" cy="27935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9" name="Gruppieren 228"/>
            <p:cNvGrpSpPr/>
            <p:nvPr/>
          </p:nvGrpSpPr>
          <p:grpSpPr>
            <a:xfrm>
              <a:off x="6098484" y="3513107"/>
              <a:ext cx="712560" cy="276999"/>
              <a:chOff x="4268243" y="2703123"/>
              <a:chExt cx="712560" cy="276999"/>
            </a:xfrm>
          </p:grpSpPr>
          <p:sp>
            <p:nvSpPr>
              <p:cNvPr id="230" name="Oval 350"/>
              <p:cNvSpPr>
                <a:spLocks noChangeArrowheads="1"/>
              </p:cNvSpPr>
              <p:nvPr/>
            </p:nvSpPr>
            <p:spPr bwMode="auto">
              <a:xfrm>
                <a:off x="4277260" y="2706225"/>
                <a:ext cx="563261" cy="251964"/>
              </a:xfrm>
              <a:prstGeom prst="ellipse">
                <a:avLst/>
              </a:prstGeom>
              <a:gradFill>
                <a:gsLst>
                  <a:gs pos="79000">
                    <a:schemeClr val="accent6">
                      <a:lumMod val="75000"/>
                    </a:schemeClr>
                  </a:gs>
                  <a:gs pos="3000">
                    <a:schemeClr val="bg1">
                      <a:lumMod val="76000"/>
                      <a:lumOff val="24000"/>
                    </a:schemeClr>
                  </a:gs>
                  <a:gs pos="2100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 w="6350">
                <a:solidFill>
                  <a:srgbClr val="333333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400"/>
              </a:p>
            </p:txBody>
          </p:sp>
          <p:sp>
            <p:nvSpPr>
              <p:cNvPr id="231" name="Text Box 411"/>
              <p:cNvSpPr txBox="1">
                <a:spLocks noChangeArrowheads="1"/>
              </p:cNvSpPr>
              <p:nvPr/>
            </p:nvSpPr>
            <p:spPr bwMode="auto">
              <a:xfrm>
                <a:off x="4268243" y="2703123"/>
                <a:ext cx="712560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EAEAEA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333333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de-DE" sz="1200" dirty="0"/>
                  <a:t>ZEB1/2</a:t>
                </a:r>
              </a:p>
            </p:txBody>
          </p:sp>
        </p:grpSp>
        <p:cxnSp>
          <p:nvCxnSpPr>
            <p:cNvPr id="232" name="Gerade Verbindung mit Pfeil 231"/>
            <p:cNvCxnSpPr/>
            <p:nvPr/>
          </p:nvCxnSpPr>
          <p:spPr>
            <a:xfrm flipH="1">
              <a:off x="6412308" y="3895801"/>
              <a:ext cx="4429" cy="27935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Gerade Verbindung mit Pfeil 232"/>
            <p:cNvCxnSpPr>
              <a:cxnSpLocks/>
            </p:cNvCxnSpPr>
            <p:nvPr/>
          </p:nvCxnSpPr>
          <p:spPr>
            <a:xfrm>
              <a:off x="6419304" y="4315086"/>
              <a:ext cx="266698" cy="35208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Gerade Verbindung mit Pfeil 233"/>
            <p:cNvCxnSpPr/>
            <p:nvPr/>
          </p:nvCxnSpPr>
          <p:spPr>
            <a:xfrm flipH="1">
              <a:off x="6076692" y="4315086"/>
              <a:ext cx="299326" cy="35208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5" name="Gruppieren 234"/>
            <p:cNvGrpSpPr/>
            <p:nvPr/>
          </p:nvGrpSpPr>
          <p:grpSpPr>
            <a:xfrm>
              <a:off x="4581265" y="4597767"/>
              <a:ext cx="1404680" cy="338459"/>
              <a:chOff x="4237858" y="2831878"/>
              <a:chExt cx="1404680" cy="338459"/>
            </a:xfrm>
          </p:grpSpPr>
          <p:sp>
            <p:nvSpPr>
              <p:cNvPr id="236" name="Oval 350"/>
              <p:cNvSpPr>
                <a:spLocks noChangeArrowheads="1"/>
              </p:cNvSpPr>
              <p:nvPr/>
            </p:nvSpPr>
            <p:spPr bwMode="auto">
              <a:xfrm>
                <a:off x="4277260" y="2831878"/>
                <a:ext cx="1298409" cy="338459"/>
              </a:xfrm>
              <a:prstGeom prst="ellipse">
                <a:avLst/>
              </a:prstGeom>
              <a:gradFill>
                <a:gsLst>
                  <a:gs pos="79000">
                    <a:schemeClr val="bg2">
                      <a:lumMod val="50000"/>
                    </a:schemeClr>
                  </a:gs>
                  <a:gs pos="3000">
                    <a:schemeClr val="bg1">
                      <a:lumMod val="76000"/>
                      <a:lumOff val="24000"/>
                    </a:schemeClr>
                  </a:gs>
                  <a:gs pos="2100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 w="6350">
                <a:solidFill>
                  <a:srgbClr val="333333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400"/>
              </a:p>
            </p:txBody>
          </p:sp>
          <p:sp>
            <p:nvSpPr>
              <p:cNvPr id="237" name="Text Box 411"/>
              <p:cNvSpPr txBox="1">
                <a:spLocks noChangeArrowheads="1"/>
              </p:cNvSpPr>
              <p:nvPr/>
            </p:nvSpPr>
            <p:spPr bwMode="auto">
              <a:xfrm>
                <a:off x="4237858" y="2841101"/>
                <a:ext cx="1404680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EAEAEA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333333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de-DE" sz="1200" dirty="0"/>
                  <a:t>EMT-like procedure</a:t>
                </a:r>
              </a:p>
            </p:txBody>
          </p:sp>
        </p:grpSp>
        <p:grpSp>
          <p:nvGrpSpPr>
            <p:cNvPr id="238" name="Gruppieren 237"/>
            <p:cNvGrpSpPr/>
            <p:nvPr/>
          </p:nvGrpSpPr>
          <p:grpSpPr>
            <a:xfrm>
              <a:off x="6815659" y="4500684"/>
              <a:ext cx="1298409" cy="474211"/>
              <a:chOff x="4277260" y="2729450"/>
              <a:chExt cx="1298409" cy="474211"/>
            </a:xfrm>
          </p:grpSpPr>
          <p:sp>
            <p:nvSpPr>
              <p:cNvPr id="239" name="Oval 350"/>
              <p:cNvSpPr>
                <a:spLocks noChangeArrowheads="1"/>
              </p:cNvSpPr>
              <p:nvPr/>
            </p:nvSpPr>
            <p:spPr bwMode="auto">
              <a:xfrm>
                <a:off x="4277260" y="2729450"/>
                <a:ext cx="1298409" cy="462747"/>
              </a:xfrm>
              <a:prstGeom prst="ellipse">
                <a:avLst/>
              </a:prstGeom>
              <a:gradFill>
                <a:gsLst>
                  <a:gs pos="79000">
                    <a:schemeClr val="bg2">
                      <a:lumMod val="50000"/>
                    </a:schemeClr>
                  </a:gs>
                  <a:gs pos="3000">
                    <a:schemeClr val="bg1">
                      <a:lumMod val="76000"/>
                      <a:lumOff val="24000"/>
                    </a:schemeClr>
                  </a:gs>
                  <a:gs pos="2100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 w="6350">
                <a:solidFill>
                  <a:srgbClr val="333333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400"/>
              </a:p>
            </p:txBody>
          </p:sp>
          <p:sp>
            <p:nvSpPr>
              <p:cNvPr id="240" name="Text Box 411"/>
              <p:cNvSpPr txBox="1">
                <a:spLocks noChangeArrowheads="1"/>
              </p:cNvSpPr>
              <p:nvPr/>
            </p:nvSpPr>
            <p:spPr bwMode="auto">
              <a:xfrm>
                <a:off x="4295354" y="2741996"/>
                <a:ext cx="1255152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EAEAEA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333333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200" dirty="0"/>
                  <a:t>Cancer stem-like </a:t>
                </a:r>
              </a:p>
              <a:p>
                <a:pPr algn="ctr"/>
                <a:r>
                  <a:rPr lang="en-US" altLang="de-DE" sz="1200" dirty="0"/>
                  <a:t>properties</a:t>
                </a:r>
              </a:p>
            </p:txBody>
          </p:sp>
        </p:grpSp>
        <p:cxnSp>
          <p:nvCxnSpPr>
            <p:cNvPr id="241" name="Gerade Verbindung mit Pfeil 240"/>
            <p:cNvCxnSpPr/>
            <p:nvPr/>
          </p:nvCxnSpPr>
          <p:spPr>
            <a:xfrm flipH="1" flipV="1">
              <a:off x="6061211" y="4736996"/>
              <a:ext cx="631901" cy="7066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Textfeld 241"/>
            <p:cNvSpPr txBox="1"/>
            <p:nvPr/>
          </p:nvSpPr>
          <p:spPr>
            <a:xfrm>
              <a:off x="4813850" y="5009343"/>
              <a:ext cx="112940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N-</a:t>
              </a:r>
              <a:r>
                <a:rPr lang="de-DE" sz="1400" dirty="0" err="1"/>
                <a:t>cadherin</a:t>
              </a:r>
              <a:r>
                <a:rPr lang="de-DE" sz="1400" dirty="0"/>
                <a:t>	</a:t>
              </a:r>
            </a:p>
            <a:p>
              <a:r>
                <a:rPr lang="de-DE" sz="1400" dirty="0" err="1"/>
                <a:t>Vimentin</a:t>
              </a:r>
              <a:endParaRPr lang="de-DE" sz="1400" dirty="0"/>
            </a:p>
            <a:p>
              <a:r>
                <a:rPr lang="de-DE" sz="1400" dirty="0" err="1"/>
                <a:t>Snail</a:t>
              </a:r>
              <a:endParaRPr lang="de-DE" sz="1400" dirty="0"/>
            </a:p>
            <a:p>
              <a:r>
                <a:rPr lang="de-DE" sz="1400" dirty="0" err="1"/>
                <a:t>Slug</a:t>
              </a:r>
              <a:endParaRPr lang="de-DE" sz="1400" dirty="0"/>
            </a:p>
            <a:p>
              <a:r>
                <a:rPr lang="de-DE" sz="1400" dirty="0"/>
                <a:t>MMP-9/13</a:t>
              </a:r>
            </a:p>
          </p:txBody>
        </p:sp>
        <p:sp>
          <p:nvSpPr>
            <p:cNvPr id="243" name="Textfeld 242"/>
            <p:cNvSpPr txBox="1"/>
            <p:nvPr/>
          </p:nvSpPr>
          <p:spPr>
            <a:xfrm>
              <a:off x="6934232" y="5036548"/>
              <a:ext cx="17716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Bmi1</a:t>
              </a:r>
            </a:p>
            <a:p>
              <a:r>
                <a:rPr lang="de-DE" sz="1400" dirty="0"/>
                <a:t>Sox2</a:t>
              </a:r>
            </a:p>
            <a:p>
              <a:r>
                <a:rPr lang="de-DE" sz="1400" dirty="0"/>
                <a:t>Musashi1</a:t>
              </a:r>
            </a:p>
            <a:p>
              <a:r>
                <a:rPr lang="de-DE" sz="1400" dirty="0"/>
                <a:t>Tumor </a:t>
              </a:r>
              <a:r>
                <a:rPr lang="de-DE" sz="1400" dirty="0" err="1"/>
                <a:t>sphere</a:t>
              </a:r>
              <a:r>
                <a:rPr lang="de-DE" sz="1400" dirty="0"/>
                <a:t> </a:t>
              </a:r>
              <a:r>
                <a:rPr lang="de-DE" sz="1400" dirty="0" err="1"/>
                <a:t>ability</a:t>
              </a:r>
              <a:endParaRPr lang="de-DE" sz="1400" dirty="0"/>
            </a:p>
          </p:txBody>
        </p:sp>
        <p:cxnSp>
          <p:nvCxnSpPr>
            <p:cNvPr id="244" name="Gerade Verbindung mit Pfeil 243"/>
            <p:cNvCxnSpPr/>
            <p:nvPr/>
          </p:nvCxnSpPr>
          <p:spPr>
            <a:xfrm flipH="1" flipV="1">
              <a:off x="4805052" y="5102753"/>
              <a:ext cx="11974" cy="914177"/>
            </a:xfrm>
            <a:prstGeom prst="straightConnector1">
              <a:avLst/>
            </a:prstGeom>
            <a:ln w="15875">
              <a:solidFill>
                <a:srgbClr val="B7131F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 Verbindung mit Pfeil 244"/>
            <p:cNvCxnSpPr/>
            <p:nvPr/>
          </p:nvCxnSpPr>
          <p:spPr>
            <a:xfrm flipH="1" flipV="1">
              <a:off x="6954044" y="5129957"/>
              <a:ext cx="11974" cy="914177"/>
            </a:xfrm>
            <a:prstGeom prst="straightConnector1">
              <a:avLst/>
            </a:prstGeom>
            <a:ln w="15875">
              <a:solidFill>
                <a:srgbClr val="B7131F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 Verbindung 322"/>
            <p:cNvCxnSpPr/>
            <p:nvPr/>
          </p:nvCxnSpPr>
          <p:spPr>
            <a:xfrm flipV="1">
              <a:off x="5566040" y="6109520"/>
              <a:ext cx="1625693" cy="14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 Verbindung mit Pfeil 246"/>
            <p:cNvCxnSpPr/>
            <p:nvPr/>
          </p:nvCxnSpPr>
          <p:spPr>
            <a:xfrm flipH="1">
              <a:off x="6408199" y="6112915"/>
              <a:ext cx="4429" cy="27935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Gruppieren 247"/>
            <p:cNvGrpSpPr/>
            <p:nvPr/>
          </p:nvGrpSpPr>
          <p:grpSpPr>
            <a:xfrm>
              <a:off x="5954679" y="6441346"/>
              <a:ext cx="899384" cy="416654"/>
              <a:chOff x="1220611" y="2712718"/>
              <a:chExt cx="899384" cy="416654"/>
            </a:xfrm>
          </p:grpSpPr>
          <p:sp>
            <p:nvSpPr>
              <p:cNvPr id="249" name="Regelmäßiges Fünfeck 248"/>
              <p:cNvSpPr/>
              <p:nvPr/>
            </p:nvSpPr>
            <p:spPr>
              <a:xfrm>
                <a:off x="1220611" y="2712718"/>
                <a:ext cx="896937" cy="416654"/>
              </a:xfrm>
              <a:prstGeom prst="pentagon">
                <a:avLst/>
              </a:prstGeom>
              <a:gradFill>
                <a:gsLst>
                  <a:gs pos="79000">
                    <a:schemeClr val="bg1">
                      <a:lumMod val="50000"/>
                    </a:schemeClr>
                  </a:gs>
                  <a:gs pos="3000">
                    <a:schemeClr val="bg1">
                      <a:lumMod val="76000"/>
                      <a:lumOff val="24000"/>
                    </a:schemeClr>
                  </a:gs>
                  <a:gs pos="21000">
                    <a:schemeClr val="bg1">
                      <a:lumMod val="8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0" name="Text Box 411"/>
              <p:cNvSpPr txBox="1">
                <a:spLocks noChangeArrowheads="1"/>
              </p:cNvSpPr>
              <p:nvPr/>
            </p:nvSpPr>
            <p:spPr bwMode="auto">
              <a:xfrm>
                <a:off x="1251744" y="2782545"/>
                <a:ext cx="868251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EAEAEA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333333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de-DE" sz="1200" b="1" dirty="0"/>
                  <a:t>Metastasis</a:t>
                </a:r>
              </a:p>
            </p:txBody>
          </p:sp>
        </p:grpSp>
        <p:grpSp>
          <p:nvGrpSpPr>
            <p:cNvPr id="257" name="Gruppieren 256"/>
            <p:cNvGrpSpPr/>
            <p:nvPr/>
          </p:nvGrpSpPr>
          <p:grpSpPr>
            <a:xfrm>
              <a:off x="3361927" y="3335769"/>
              <a:ext cx="2124000" cy="473166"/>
              <a:chOff x="6240083" y="5740842"/>
              <a:chExt cx="2124000" cy="473166"/>
            </a:xfrm>
          </p:grpSpPr>
          <p:cxnSp>
            <p:nvCxnSpPr>
              <p:cNvPr id="258" name="Gerade Verbindung 352"/>
              <p:cNvCxnSpPr/>
              <p:nvPr/>
            </p:nvCxnSpPr>
            <p:spPr>
              <a:xfrm>
                <a:off x="6240083" y="6053742"/>
                <a:ext cx="2124000" cy="415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9" name="Rechteck 258"/>
              <p:cNvSpPr/>
              <p:nvPr/>
            </p:nvSpPr>
            <p:spPr>
              <a:xfrm>
                <a:off x="6402738" y="5958840"/>
                <a:ext cx="784586" cy="990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0" name="Textfeld 259"/>
              <p:cNvSpPr txBox="1"/>
              <p:nvPr/>
            </p:nvSpPr>
            <p:spPr>
              <a:xfrm>
                <a:off x="6585852" y="5869870"/>
                <a:ext cx="7775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solidFill>
                      <a:schemeClr val="bg1"/>
                    </a:solidFill>
                  </a:rPr>
                  <a:t>ORF</a:t>
                </a:r>
              </a:p>
            </p:txBody>
          </p:sp>
          <p:grpSp>
            <p:nvGrpSpPr>
              <p:cNvPr id="261" name="Gruppieren 260"/>
              <p:cNvGrpSpPr/>
              <p:nvPr/>
            </p:nvGrpSpPr>
            <p:grpSpPr>
              <a:xfrm>
                <a:off x="7566064" y="5962650"/>
                <a:ext cx="498541" cy="91092"/>
                <a:chOff x="4408425" y="4953886"/>
                <a:chExt cx="498541" cy="91092"/>
              </a:xfrm>
            </p:grpSpPr>
            <p:sp>
              <p:nvSpPr>
                <p:cNvPr id="264" name="Ellipse 263"/>
                <p:cNvSpPr/>
                <p:nvPr/>
              </p:nvSpPr>
              <p:spPr>
                <a:xfrm>
                  <a:off x="4482387" y="4953886"/>
                  <a:ext cx="102597" cy="66675"/>
                </a:xfrm>
                <a:prstGeom prst="ellipse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265" name="Gerade Verbindung 359"/>
                <p:cNvCxnSpPr/>
                <p:nvPr/>
              </p:nvCxnSpPr>
              <p:spPr>
                <a:xfrm>
                  <a:off x="4408425" y="4994383"/>
                  <a:ext cx="498541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Gerade Verbindung 360"/>
                <p:cNvCxnSpPr/>
                <p:nvPr/>
              </p:nvCxnSpPr>
              <p:spPr>
                <a:xfrm flipV="1">
                  <a:off x="4414738" y="4994001"/>
                  <a:ext cx="0" cy="49817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Gerade Verbindung 361"/>
                <p:cNvCxnSpPr/>
                <p:nvPr/>
              </p:nvCxnSpPr>
              <p:spPr>
                <a:xfrm flipV="1">
                  <a:off x="4448074" y="4994001"/>
                  <a:ext cx="0" cy="49817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Gerade Verbindung 362"/>
                <p:cNvCxnSpPr/>
                <p:nvPr/>
              </p:nvCxnSpPr>
              <p:spPr>
                <a:xfrm flipV="1">
                  <a:off x="4584985" y="4994137"/>
                  <a:ext cx="0" cy="49817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Gerade Verbindung 363"/>
                <p:cNvCxnSpPr/>
                <p:nvPr/>
              </p:nvCxnSpPr>
              <p:spPr>
                <a:xfrm flipV="1">
                  <a:off x="4618582" y="4994779"/>
                  <a:ext cx="0" cy="49817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Gerade Verbindung 364"/>
                <p:cNvCxnSpPr/>
                <p:nvPr/>
              </p:nvCxnSpPr>
              <p:spPr>
                <a:xfrm flipV="1">
                  <a:off x="4482953" y="4994001"/>
                  <a:ext cx="0" cy="49817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Gerade Verbindung 365"/>
                <p:cNvCxnSpPr/>
                <p:nvPr/>
              </p:nvCxnSpPr>
              <p:spPr>
                <a:xfrm flipV="1">
                  <a:off x="4655442" y="4994383"/>
                  <a:ext cx="0" cy="49817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Gerade Verbindung 366"/>
                <p:cNvCxnSpPr/>
                <p:nvPr/>
              </p:nvCxnSpPr>
              <p:spPr>
                <a:xfrm flipV="1">
                  <a:off x="4688778" y="4994383"/>
                  <a:ext cx="0" cy="49817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Gerade Verbindung 367"/>
                <p:cNvCxnSpPr/>
                <p:nvPr/>
              </p:nvCxnSpPr>
              <p:spPr>
                <a:xfrm flipV="1">
                  <a:off x="4759369" y="4995161"/>
                  <a:ext cx="0" cy="49817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Gerade Verbindung 368"/>
                <p:cNvCxnSpPr/>
                <p:nvPr/>
              </p:nvCxnSpPr>
              <p:spPr>
                <a:xfrm flipV="1">
                  <a:off x="4791683" y="4995161"/>
                  <a:ext cx="0" cy="49817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Gerade Verbindung 369"/>
                <p:cNvCxnSpPr/>
                <p:nvPr/>
              </p:nvCxnSpPr>
              <p:spPr>
                <a:xfrm flipV="1">
                  <a:off x="4825689" y="4994519"/>
                  <a:ext cx="0" cy="49817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Gerade Verbindung 370"/>
                <p:cNvCxnSpPr/>
                <p:nvPr/>
              </p:nvCxnSpPr>
              <p:spPr>
                <a:xfrm flipV="1">
                  <a:off x="4856111" y="4995161"/>
                  <a:ext cx="0" cy="49817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Gerade Verbindung 371"/>
                <p:cNvCxnSpPr/>
                <p:nvPr/>
              </p:nvCxnSpPr>
              <p:spPr>
                <a:xfrm flipV="1">
                  <a:off x="4723657" y="4994383"/>
                  <a:ext cx="0" cy="49817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8" name="Rechteck 277"/>
                <p:cNvSpPr/>
                <p:nvPr/>
              </p:nvSpPr>
              <p:spPr>
                <a:xfrm>
                  <a:off x="4488738" y="4985636"/>
                  <a:ext cx="90000" cy="581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62" name="Oval 350"/>
              <p:cNvSpPr>
                <a:spLocks noChangeArrowheads="1"/>
              </p:cNvSpPr>
              <p:nvPr/>
            </p:nvSpPr>
            <p:spPr bwMode="auto">
              <a:xfrm>
                <a:off x="7401481" y="5774792"/>
                <a:ext cx="764536" cy="439216"/>
              </a:xfrm>
              <a:prstGeom prst="ellipse">
                <a:avLst/>
              </a:prstGeom>
              <a:gradFill>
                <a:gsLst>
                  <a:gs pos="79000">
                    <a:schemeClr val="accent2">
                      <a:lumMod val="86000"/>
                      <a:lumOff val="14000"/>
                      <a:alpha val="54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accent2">
                      <a:lumMod val="60000"/>
                      <a:lumOff val="40000"/>
                      <a:alpha val="3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 w="6350">
                <a:solidFill>
                  <a:srgbClr val="333333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400"/>
              </a:p>
            </p:txBody>
          </p:sp>
          <p:sp>
            <p:nvSpPr>
              <p:cNvPr id="263" name="Textfeld 262"/>
              <p:cNvSpPr txBox="1"/>
              <p:nvPr/>
            </p:nvSpPr>
            <p:spPr>
              <a:xfrm>
                <a:off x="7421257" y="5740842"/>
                <a:ext cx="7026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/>
                  <a:t>miR-205</a:t>
                </a:r>
              </a:p>
            </p:txBody>
          </p:sp>
        </p:grpSp>
        <p:grpSp>
          <p:nvGrpSpPr>
            <p:cNvPr id="301" name="Gruppieren 300"/>
            <p:cNvGrpSpPr/>
            <p:nvPr/>
          </p:nvGrpSpPr>
          <p:grpSpPr>
            <a:xfrm rot="19606584">
              <a:off x="5465272" y="3464202"/>
              <a:ext cx="624840" cy="487784"/>
              <a:chOff x="5634024" y="2643661"/>
              <a:chExt cx="624840" cy="487784"/>
            </a:xfrm>
          </p:grpSpPr>
          <p:sp>
            <p:nvSpPr>
              <p:cNvPr id="302" name="Bogen 301"/>
              <p:cNvSpPr/>
              <p:nvPr/>
            </p:nvSpPr>
            <p:spPr>
              <a:xfrm>
                <a:off x="5634024" y="2711812"/>
                <a:ext cx="624840" cy="419633"/>
              </a:xfrm>
              <a:prstGeom prst="arc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03" name="Gerade Verbindung 310"/>
              <p:cNvCxnSpPr/>
              <p:nvPr/>
            </p:nvCxnSpPr>
            <p:spPr>
              <a:xfrm flipH="1" flipV="1">
                <a:off x="5946444" y="2643661"/>
                <a:ext cx="0" cy="1396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4" name="Gruppieren 303"/>
            <p:cNvGrpSpPr/>
            <p:nvPr/>
          </p:nvGrpSpPr>
          <p:grpSpPr>
            <a:xfrm rot="19655061" flipH="1" flipV="1">
              <a:off x="5638173" y="3334895"/>
              <a:ext cx="726611" cy="515676"/>
              <a:chOff x="5634024" y="2643661"/>
              <a:chExt cx="624840" cy="487784"/>
            </a:xfrm>
          </p:grpSpPr>
          <p:sp>
            <p:nvSpPr>
              <p:cNvPr id="305" name="Bogen 304"/>
              <p:cNvSpPr/>
              <p:nvPr/>
            </p:nvSpPr>
            <p:spPr>
              <a:xfrm>
                <a:off x="5634024" y="2711812"/>
                <a:ext cx="624840" cy="419633"/>
              </a:xfrm>
              <a:prstGeom prst="arc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06" name="Gerade Verbindung 316"/>
              <p:cNvCxnSpPr/>
              <p:nvPr/>
            </p:nvCxnSpPr>
            <p:spPr>
              <a:xfrm flipH="1" flipV="1">
                <a:off x="5946444" y="2643661"/>
                <a:ext cx="0" cy="1396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7" name="Gruppieren 306"/>
            <p:cNvGrpSpPr/>
            <p:nvPr/>
          </p:nvGrpSpPr>
          <p:grpSpPr>
            <a:xfrm>
              <a:off x="4328423" y="4040349"/>
              <a:ext cx="469167" cy="276999"/>
              <a:chOff x="4270900" y="2693736"/>
              <a:chExt cx="469167" cy="276999"/>
            </a:xfrm>
          </p:grpSpPr>
          <p:sp>
            <p:nvSpPr>
              <p:cNvPr id="308" name="Oval 350"/>
              <p:cNvSpPr>
                <a:spLocks noChangeArrowheads="1"/>
              </p:cNvSpPr>
              <p:nvPr/>
            </p:nvSpPr>
            <p:spPr bwMode="auto">
              <a:xfrm>
                <a:off x="4277261" y="2706225"/>
                <a:ext cx="455504" cy="251964"/>
              </a:xfrm>
              <a:prstGeom prst="ellipse">
                <a:avLst/>
              </a:prstGeom>
              <a:gradFill>
                <a:gsLst>
                  <a:gs pos="79000">
                    <a:srgbClr val="C00000"/>
                  </a:gs>
                  <a:gs pos="3000">
                    <a:schemeClr val="bg1">
                      <a:lumMod val="76000"/>
                      <a:lumOff val="24000"/>
                    </a:schemeClr>
                  </a:gs>
                  <a:gs pos="21000">
                    <a:srgbClr val="C00000">
                      <a:alpha val="4800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6350">
                <a:solidFill>
                  <a:srgbClr val="333333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400"/>
              </a:p>
            </p:txBody>
          </p:sp>
          <p:sp>
            <p:nvSpPr>
              <p:cNvPr id="309" name="Text Box 411"/>
              <p:cNvSpPr txBox="1">
                <a:spLocks noChangeArrowheads="1"/>
              </p:cNvSpPr>
              <p:nvPr/>
            </p:nvSpPr>
            <p:spPr bwMode="auto">
              <a:xfrm>
                <a:off x="4270900" y="2693736"/>
                <a:ext cx="469167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EAEAEA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333333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de-DE" sz="1200" dirty="0"/>
                  <a:t>ATM</a:t>
                </a:r>
              </a:p>
            </p:txBody>
          </p:sp>
        </p:grpSp>
        <p:cxnSp>
          <p:nvCxnSpPr>
            <p:cNvPr id="311" name="Gerade Verbindung mit Pfeil 310"/>
            <p:cNvCxnSpPr/>
            <p:nvPr/>
          </p:nvCxnSpPr>
          <p:spPr>
            <a:xfrm flipV="1">
              <a:off x="4927247" y="3854103"/>
              <a:ext cx="1339233" cy="302235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Textfeld 312"/>
            <p:cNvSpPr txBox="1"/>
            <p:nvPr/>
          </p:nvSpPr>
          <p:spPr>
            <a:xfrm>
              <a:off x="3811446" y="4270920"/>
              <a:ext cx="1224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/>
                <a:t>Zhang 2014</a:t>
              </a:r>
            </a:p>
          </p:txBody>
        </p:sp>
        <p:grpSp>
          <p:nvGrpSpPr>
            <p:cNvPr id="314" name="Gruppieren 313"/>
            <p:cNvGrpSpPr/>
            <p:nvPr/>
          </p:nvGrpSpPr>
          <p:grpSpPr>
            <a:xfrm>
              <a:off x="4019769" y="2499811"/>
              <a:ext cx="547402" cy="276999"/>
              <a:chOff x="4277261" y="2693707"/>
              <a:chExt cx="547402" cy="276999"/>
            </a:xfrm>
          </p:grpSpPr>
          <p:sp>
            <p:nvSpPr>
              <p:cNvPr id="315" name="Oval 350"/>
              <p:cNvSpPr>
                <a:spLocks noChangeArrowheads="1"/>
              </p:cNvSpPr>
              <p:nvPr/>
            </p:nvSpPr>
            <p:spPr bwMode="auto">
              <a:xfrm>
                <a:off x="4277261" y="2706225"/>
                <a:ext cx="547402" cy="251964"/>
              </a:xfrm>
              <a:prstGeom prst="ellipse">
                <a:avLst/>
              </a:prstGeom>
              <a:gradFill>
                <a:gsLst>
                  <a:gs pos="79000">
                    <a:srgbClr val="C00000"/>
                  </a:gs>
                  <a:gs pos="3000">
                    <a:schemeClr val="bg1">
                      <a:lumMod val="76000"/>
                      <a:lumOff val="24000"/>
                    </a:schemeClr>
                  </a:gs>
                  <a:gs pos="21000">
                    <a:srgbClr val="C00000">
                      <a:alpha val="4800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6350">
                <a:solidFill>
                  <a:srgbClr val="333333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400"/>
              </a:p>
            </p:txBody>
          </p:sp>
          <p:sp>
            <p:nvSpPr>
              <p:cNvPr id="316" name="Text Box 411"/>
              <p:cNvSpPr txBox="1">
                <a:spLocks noChangeArrowheads="1"/>
              </p:cNvSpPr>
              <p:nvPr/>
            </p:nvSpPr>
            <p:spPr bwMode="auto">
              <a:xfrm>
                <a:off x="4277261" y="2693707"/>
                <a:ext cx="54740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EAEAEA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333333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de-DE" sz="1200" dirty="0"/>
                  <a:t>SHIP2</a:t>
                </a:r>
              </a:p>
            </p:txBody>
          </p:sp>
        </p:grpSp>
        <p:grpSp>
          <p:nvGrpSpPr>
            <p:cNvPr id="317" name="Gruppieren 316"/>
            <p:cNvGrpSpPr/>
            <p:nvPr/>
          </p:nvGrpSpPr>
          <p:grpSpPr>
            <a:xfrm rot="16200000" flipH="1">
              <a:off x="4164843" y="2700982"/>
              <a:ext cx="756516" cy="596695"/>
              <a:chOff x="5634024" y="2643661"/>
              <a:chExt cx="624840" cy="487784"/>
            </a:xfrm>
          </p:grpSpPr>
          <p:sp>
            <p:nvSpPr>
              <p:cNvPr id="318" name="Bogen 317"/>
              <p:cNvSpPr/>
              <p:nvPr/>
            </p:nvSpPr>
            <p:spPr>
              <a:xfrm>
                <a:off x="5634024" y="2711812"/>
                <a:ext cx="624840" cy="419633"/>
              </a:xfrm>
              <a:prstGeom prst="arc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19" name="Gerade Verbindung 316"/>
              <p:cNvCxnSpPr/>
              <p:nvPr/>
            </p:nvCxnSpPr>
            <p:spPr>
              <a:xfrm flipH="1" flipV="1">
                <a:off x="5946444" y="2643661"/>
                <a:ext cx="0" cy="1396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0" name="Gruppieren 319"/>
            <p:cNvGrpSpPr/>
            <p:nvPr/>
          </p:nvGrpSpPr>
          <p:grpSpPr>
            <a:xfrm flipH="1">
              <a:off x="4284781" y="1973890"/>
              <a:ext cx="589637" cy="751211"/>
              <a:chOff x="5634024" y="2643661"/>
              <a:chExt cx="624840" cy="487790"/>
            </a:xfrm>
          </p:grpSpPr>
          <p:sp>
            <p:nvSpPr>
              <p:cNvPr id="321" name="Bogen 320"/>
              <p:cNvSpPr/>
              <p:nvPr/>
            </p:nvSpPr>
            <p:spPr>
              <a:xfrm>
                <a:off x="5634024" y="2711817"/>
                <a:ext cx="624840" cy="419634"/>
              </a:xfrm>
              <a:prstGeom prst="arc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22" name="Gerade Verbindung 316"/>
              <p:cNvCxnSpPr/>
              <p:nvPr/>
            </p:nvCxnSpPr>
            <p:spPr>
              <a:xfrm flipH="1" flipV="1">
                <a:off x="5946444" y="2643661"/>
                <a:ext cx="0" cy="1396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3" name="Grafik 3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9523" y="1497122"/>
              <a:ext cx="581195" cy="982219"/>
            </a:xfrm>
            <a:prstGeom prst="rect">
              <a:avLst/>
            </a:prstGeom>
          </p:spPr>
        </p:pic>
        <p:sp>
          <p:nvSpPr>
            <p:cNvPr id="324" name="Textfeld 323"/>
            <p:cNvSpPr txBox="1"/>
            <p:nvPr/>
          </p:nvSpPr>
          <p:spPr>
            <a:xfrm>
              <a:off x="4779858" y="2421849"/>
              <a:ext cx="7026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i="1" dirty="0"/>
                <a:t>PIP3</a:t>
              </a:r>
            </a:p>
          </p:txBody>
        </p:sp>
        <p:cxnSp>
          <p:nvCxnSpPr>
            <p:cNvPr id="325" name="Gerade Verbindung mit Pfeil 324"/>
            <p:cNvCxnSpPr/>
            <p:nvPr/>
          </p:nvCxnSpPr>
          <p:spPr>
            <a:xfrm>
              <a:off x="5452968" y="2074705"/>
              <a:ext cx="548512" cy="311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Textfeld 330"/>
            <p:cNvSpPr txBox="1"/>
            <p:nvPr/>
          </p:nvSpPr>
          <p:spPr>
            <a:xfrm>
              <a:off x="3700090" y="732112"/>
              <a:ext cx="24664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 err="1"/>
                <a:t>Keratinocytes</a:t>
              </a:r>
              <a:r>
                <a:rPr lang="de-DE" sz="1600" b="1" dirty="0"/>
                <a:t>/</a:t>
              </a:r>
              <a:r>
                <a:rPr lang="de-DE" sz="1600" b="1" dirty="0" err="1"/>
                <a:t>cSCC</a:t>
              </a:r>
              <a:r>
                <a:rPr lang="de-DE" sz="1600" b="1" dirty="0"/>
                <a:t> </a:t>
              </a:r>
              <a:r>
                <a:rPr lang="de-DE" sz="1600" b="1" dirty="0" err="1"/>
                <a:t>cells</a:t>
              </a:r>
              <a:endParaRPr lang="en-GB" sz="1600" b="1" dirty="0"/>
            </a:p>
          </p:txBody>
        </p:sp>
        <p:grpSp>
          <p:nvGrpSpPr>
            <p:cNvPr id="465" name="Gruppieren 464"/>
            <p:cNvGrpSpPr/>
            <p:nvPr/>
          </p:nvGrpSpPr>
          <p:grpSpPr>
            <a:xfrm>
              <a:off x="409592" y="1090775"/>
              <a:ext cx="2309812" cy="222251"/>
              <a:chOff x="935269" y="585088"/>
              <a:chExt cx="2309812" cy="222251"/>
            </a:xfrm>
          </p:grpSpPr>
          <p:sp>
            <p:nvSpPr>
              <p:cNvPr id="337" name="Freeform 309"/>
              <p:cNvSpPr>
                <a:spLocks noChangeAspect="1"/>
              </p:cNvSpPr>
              <p:nvPr/>
            </p:nvSpPr>
            <p:spPr bwMode="auto">
              <a:xfrm>
                <a:off x="935269" y="585088"/>
                <a:ext cx="69850" cy="107950"/>
              </a:xfrm>
              <a:custGeom>
                <a:avLst/>
                <a:gdLst>
                  <a:gd name="T0" fmla="*/ 20 w 54"/>
                  <a:gd name="T1" fmla="*/ 60 h 83"/>
                  <a:gd name="T2" fmla="*/ 21 w 54"/>
                  <a:gd name="T3" fmla="*/ 54 h 83"/>
                  <a:gd name="T4" fmla="*/ 27 w 54"/>
                  <a:gd name="T5" fmla="*/ 55 h 83"/>
                  <a:gd name="T6" fmla="*/ 30 w 54"/>
                  <a:gd name="T7" fmla="*/ 55 h 83"/>
                  <a:gd name="T8" fmla="*/ 29 w 54"/>
                  <a:gd name="T9" fmla="*/ 66 h 83"/>
                  <a:gd name="T10" fmla="*/ 31 w 54"/>
                  <a:gd name="T11" fmla="*/ 83 h 83"/>
                  <a:gd name="T12" fmla="*/ 36 w 54"/>
                  <a:gd name="T13" fmla="*/ 83 h 83"/>
                  <a:gd name="T14" fmla="*/ 34 w 54"/>
                  <a:gd name="T15" fmla="*/ 66 h 83"/>
                  <a:gd name="T16" fmla="*/ 36 w 54"/>
                  <a:gd name="T17" fmla="*/ 54 h 83"/>
                  <a:gd name="T18" fmla="*/ 54 w 54"/>
                  <a:gd name="T19" fmla="*/ 28 h 83"/>
                  <a:gd name="T20" fmla="*/ 27 w 54"/>
                  <a:gd name="T21" fmla="*/ 0 h 83"/>
                  <a:gd name="T22" fmla="*/ 0 w 54"/>
                  <a:gd name="T23" fmla="*/ 28 h 83"/>
                  <a:gd name="T24" fmla="*/ 15 w 54"/>
                  <a:gd name="T25" fmla="*/ 53 h 83"/>
                  <a:gd name="T26" fmla="*/ 15 w 54"/>
                  <a:gd name="T27" fmla="*/ 60 h 83"/>
                  <a:gd name="T28" fmla="*/ 17 w 54"/>
                  <a:gd name="T29" fmla="*/ 83 h 83"/>
                  <a:gd name="T30" fmla="*/ 23 w 54"/>
                  <a:gd name="T31" fmla="*/ 83 h 83"/>
                  <a:gd name="T32" fmla="*/ 20 w 54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83">
                    <a:moveTo>
                      <a:pt x="20" y="60"/>
                    </a:moveTo>
                    <a:cubicBezTo>
                      <a:pt x="20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4" y="71"/>
                      <a:pt x="34" y="66"/>
                    </a:cubicBezTo>
                    <a:cubicBezTo>
                      <a:pt x="34" y="62"/>
                      <a:pt x="35" y="58"/>
                      <a:pt x="36" y="54"/>
                    </a:cubicBezTo>
                    <a:cubicBezTo>
                      <a:pt x="47" y="50"/>
                      <a:pt x="54" y="40"/>
                      <a:pt x="54" y="28"/>
                    </a:cubicBezTo>
                    <a:cubicBezTo>
                      <a:pt x="54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5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7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0" y="68"/>
                      <a:pt x="20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38" name="Freeform 310"/>
              <p:cNvSpPr>
                <a:spLocks noChangeAspect="1"/>
              </p:cNvSpPr>
              <p:nvPr/>
            </p:nvSpPr>
            <p:spPr bwMode="auto">
              <a:xfrm>
                <a:off x="935269" y="699388"/>
                <a:ext cx="69850" cy="106363"/>
              </a:xfrm>
              <a:custGeom>
                <a:avLst/>
                <a:gdLst>
                  <a:gd name="T0" fmla="*/ 39 w 54"/>
                  <a:gd name="T1" fmla="*/ 30 h 82"/>
                  <a:gd name="T2" fmla="*/ 39 w 54"/>
                  <a:gd name="T3" fmla="*/ 26 h 82"/>
                  <a:gd name="T4" fmla="*/ 36 w 54"/>
                  <a:gd name="T5" fmla="*/ 0 h 82"/>
                  <a:gd name="T6" fmla="*/ 31 w 54"/>
                  <a:gd name="T7" fmla="*/ 0 h 82"/>
                  <a:gd name="T8" fmla="*/ 34 w 54"/>
                  <a:gd name="T9" fmla="*/ 26 h 82"/>
                  <a:gd name="T10" fmla="*/ 34 w 54"/>
                  <a:gd name="T11" fmla="*/ 28 h 82"/>
                  <a:gd name="T12" fmla="*/ 27 w 54"/>
                  <a:gd name="T13" fmla="*/ 28 h 82"/>
                  <a:gd name="T14" fmla="*/ 25 w 54"/>
                  <a:gd name="T15" fmla="*/ 28 h 82"/>
                  <a:gd name="T16" fmla="*/ 25 w 54"/>
                  <a:gd name="T17" fmla="*/ 20 h 82"/>
                  <a:gd name="T18" fmla="*/ 23 w 54"/>
                  <a:gd name="T19" fmla="*/ 0 h 82"/>
                  <a:gd name="T20" fmla="*/ 17 w 54"/>
                  <a:gd name="T21" fmla="*/ 0 h 82"/>
                  <a:gd name="T22" fmla="*/ 20 w 54"/>
                  <a:gd name="T23" fmla="*/ 20 h 82"/>
                  <a:gd name="T24" fmla="*/ 19 w 54"/>
                  <a:gd name="T25" fmla="*/ 29 h 82"/>
                  <a:gd name="T26" fmla="*/ 0 w 54"/>
                  <a:gd name="T27" fmla="*/ 55 h 82"/>
                  <a:gd name="T28" fmla="*/ 27 w 54"/>
                  <a:gd name="T29" fmla="*/ 82 h 82"/>
                  <a:gd name="T30" fmla="*/ 54 w 54"/>
                  <a:gd name="T31" fmla="*/ 55 h 82"/>
                  <a:gd name="T32" fmla="*/ 39 w 54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29" y="28"/>
                      <a:pt x="27" y="28"/>
                    </a:cubicBezTo>
                    <a:cubicBezTo>
                      <a:pt x="26" y="28"/>
                      <a:pt x="25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4" y="70"/>
                      <a:pt x="54" y="55"/>
                    </a:cubicBezTo>
                    <a:cubicBezTo>
                      <a:pt x="54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39" name="Freeform 311"/>
              <p:cNvSpPr>
                <a:spLocks noChangeAspect="1"/>
              </p:cNvSpPr>
              <p:nvPr/>
            </p:nvSpPr>
            <p:spPr bwMode="auto">
              <a:xfrm>
                <a:off x="1009881" y="585088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6 w 55"/>
                  <a:gd name="T13" fmla="*/ 83 h 83"/>
                  <a:gd name="T14" fmla="*/ 35 w 55"/>
                  <a:gd name="T15" fmla="*/ 66 h 83"/>
                  <a:gd name="T16" fmla="*/ 36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4" y="71"/>
                      <a:pt x="35" y="66"/>
                    </a:cubicBezTo>
                    <a:cubicBezTo>
                      <a:pt x="35" y="62"/>
                      <a:pt x="35" y="58"/>
                      <a:pt x="36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6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40" name="Freeform 312"/>
              <p:cNvSpPr>
                <a:spLocks noChangeAspect="1"/>
              </p:cNvSpPr>
              <p:nvPr/>
            </p:nvSpPr>
            <p:spPr bwMode="auto">
              <a:xfrm>
                <a:off x="1009881" y="699388"/>
                <a:ext cx="71437" cy="106363"/>
              </a:xfrm>
              <a:custGeom>
                <a:avLst/>
                <a:gdLst>
                  <a:gd name="T0" fmla="*/ 39 w 55"/>
                  <a:gd name="T1" fmla="*/ 30 h 82"/>
                  <a:gd name="T2" fmla="*/ 39 w 55"/>
                  <a:gd name="T3" fmla="*/ 26 h 82"/>
                  <a:gd name="T4" fmla="*/ 36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8 h 82"/>
                  <a:gd name="T14" fmla="*/ 25 w 55"/>
                  <a:gd name="T15" fmla="*/ 28 h 82"/>
                  <a:gd name="T16" fmla="*/ 25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8"/>
                      <a:pt x="27" y="28"/>
                    </a:cubicBezTo>
                    <a:cubicBezTo>
                      <a:pt x="26" y="28"/>
                      <a:pt x="26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5" y="70"/>
                      <a:pt x="55" y="55"/>
                    </a:cubicBezTo>
                    <a:cubicBezTo>
                      <a:pt x="55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07" name="Freeform 379"/>
              <p:cNvSpPr>
                <a:spLocks noChangeAspect="1"/>
              </p:cNvSpPr>
              <p:nvPr/>
            </p:nvSpPr>
            <p:spPr bwMode="auto">
              <a:xfrm>
                <a:off x="1830619" y="585088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6 w 55"/>
                  <a:gd name="T13" fmla="*/ 83 h 83"/>
                  <a:gd name="T14" fmla="*/ 35 w 55"/>
                  <a:gd name="T15" fmla="*/ 66 h 83"/>
                  <a:gd name="T16" fmla="*/ 36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6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6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08" name="Freeform 380"/>
              <p:cNvSpPr>
                <a:spLocks noChangeAspect="1"/>
              </p:cNvSpPr>
              <p:nvPr/>
            </p:nvSpPr>
            <p:spPr bwMode="auto">
              <a:xfrm>
                <a:off x="1830619" y="699388"/>
                <a:ext cx="71437" cy="106363"/>
              </a:xfrm>
              <a:custGeom>
                <a:avLst/>
                <a:gdLst>
                  <a:gd name="T0" fmla="*/ 39 w 55"/>
                  <a:gd name="T1" fmla="*/ 30 h 82"/>
                  <a:gd name="T2" fmla="*/ 39 w 55"/>
                  <a:gd name="T3" fmla="*/ 26 h 82"/>
                  <a:gd name="T4" fmla="*/ 36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8 h 82"/>
                  <a:gd name="T14" fmla="*/ 25 w 55"/>
                  <a:gd name="T15" fmla="*/ 28 h 82"/>
                  <a:gd name="T16" fmla="*/ 26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8"/>
                      <a:pt x="27" y="28"/>
                    </a:cubicBezTo>
                    <a:cubicBezTo>
                      <a:pt x="27" y="28"/>
                      <a:pt x="26" y="28"/>
                      <a:pt x="25" y="28"/>
                    </a:cubicBezTo>
                    <a:cubicBezTo>
                      <a:pt x="25" y="25"/>
                      <a:pt x="26" y="23"/>
                      <a:pt x="26" y="20"/>
                    </a:cubicBezTo>
                    <a:cubicBezTo>
                      <a:pt x="26" y="14"/>
                      <a:pt x="24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5" y="70"/>
                      <a:pt x="55" y="55"/>
                    </a:cubicBezTo>
                    <a:cubicBezTo>
                      <a:pt x="55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09" name="Freeform 381"/>
              <p:cNvSpPr>
                <a:spLocks noChangeAspect="1"/>
              </p:cNvSpPr>
              <p:nvPr/>
            </p:nvSpPr>
            <p:spPr bwMode="auto">
              <a:xfrm>
                <a:off x="1905231" y="585088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5" y="58"/>
                      <a:pt x="15" y="60"/>
                    </a:cubicBezTo>
                    <a:cubicBezTo>
                      <a:pt x="15" y="68"/>
                      <a:pt x="17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10" name="Freeform 382"/>
              <p:cNvSpPr>
                <a:spLocks noChangeAspect="1"/>
              </p:cNvSpPr>
              <p:nvPr/>
            </p:nvSpPr>
            <p:spPr bwMode="auto">
              <a:xfrm>
                <a:off x="1905231" y="699388"/>
                <a:ext cx="71437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8 h 82"/>
                  <a:gd name="T14" fmla="*/ 25 w 55"/>
                  <a:gd name="T15" fmla="*/ 28 h 82"/>
                  <a:gd name="T16" fmla="*/ 26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8"/>
                      <a:pt x="28" y="28"/>
                    </a:cubicBezTo>
                    <a:cubicBezTo>
                      <a:pt x="27" y="28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11" name="Freeform 383"/>
              <p:cNvSpPr>
                <a:spLocks noChangeAspect="1"/>
              </p:cNvSpPr>
              <p:nvPr/>
            </p:nvSpPr>
            <p:spPr bwMode="auto">
              <a:xfrm>
                <a:off x="1979844" y="585088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30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6 w 55"/>
                  <a:gd name="T27" fmla="*/ 60 h 83"/>
                  <a:gd name="T28" fmla="*/ 18 w 55"/>
                  <a:gd name="T29" fmla="*/ 83 h 83"/>
                  <a:gd name="T30" fmla="*/ 24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6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30" y="62"/>
                      <a:pt x="30" y="66"/>
                    </a:cubicBezTo>
                    <a:cubicBezTo>
                      <a:pt x="30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6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6" y="58"/>
                      <a:pt x="16" y="60"/>
                    </a:cubicBezTo>
                    <a:cubicBezTo>
                      <a:pt x="16" y="68"/>
                      <a:pt x="17" y="76"/>
                      <a:pt x="18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12" name="Freeform 384"/>
              <p:cNvSpPr>
                <a:spLocks noChangeAspect="1"/>
              </p:cNvSpPr>
              <p:nvPr/>
            </p:nvSpPr>
            <p:spPr bwMode="auto">
              <a:xfrm>
                <a:off x="1979844" y="699388"/>
                <a:ext cx="71437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8 h 82"/>
                  <a:gd name="T14" fmla="*/ 25 w 55"/>
                  <a:gd name="T15" fmla="*/ 28 h 82"/>
                  <a:gd name="T16" fmla="*/ 26 w 55"/>
                  <a:gd name="T17" fmla="*/ 20 h 82"/>
                  <a:gd name="T18" fmla="*/ 24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20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8"/>
                      <a:pt x="28" y="28"/>
                    </a:cubicBezTo>
                    <a:cubicBezTo>
                      <a:pt x="27" y="28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20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13" name="Freeform 385"/>
              <p:cNvSpPr>
                <a:spLocks noChangeAspect="1"/>
              </p:cNvSpPr>
              <p:nvPr/>
            </p:nvSpPr>
            <p:spPr bwMode="auto">
              <a:xfrm>
                <a:off x="1606781" y="585088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30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6 w 55"/>
                  <a:gd name="T27" fmla="*/ 60 h 83"/>
                  <a:gd name="T28" fmla="*/ 18 w 55"/>
                  <a:gd name="T29" fmla="*/ 83 h 83"/>
                  <a:gd name="T30" fmla="*/ 24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6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30" y="62"/>
                      <a:pt x="30" y="66"/>
                    </a:cubicBezTo>
                    <a:cubicBezTo>
                      <a:pt x="30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6" y="58"/>
                      <a:pt x="37" y="54"/>
                    </a:cubicBezTo>
                    <a:cubicBezTo>
                      <a:pt x="48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6" y="58"/>
                      <a:pt x="16" y="60"/>
                    </a:cubicBezTo>
                    <a:cubicBezTo>
                      <a:pt x="16" y="68"/>
                      <a:pt x="17" y="76"/>
                      <a:pt x="18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14" name="Freeform 386"/>
              <p:cNvSpPr>
                <a:spLocks noChangeAspect="1"/>
              </p:cNvSpPr>
              <p:nvPr/>
            </p:nvSpPr>
            <p:spPr bwMode="auto">
              <a:xfrm>
                <a:off x="1606781" y="699388"/>
                <a:ext cx="71437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8 h 82"/>
                  <a:gd name="T14" fmla="*/ 25 w 55"/>
                  <a:gd name="T15" fmla="*/ 28 h 82"/>
                  <a:gd name="T16" fmla="*/ 26 w 55"/>
                  <a:gd name="T17" fmla="*/ 20 h 82"/>
                  <a:gd name="T18" fmla="*/ 24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20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8"/>
                      <a:pt x="28" y="28"/>
                    </a:cubicBezTo>
                    <a:cubicBezTo>
                      <a:pt x="27" y="28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1" y="14"/>
                      <a:pt x="20" y="20"/>
                    </a:cubicBezTo>
                    <a:cubicBezTo>
                      <a:pt x="20" y="23"/>
                      <a:pt x="20" y="26"/>
                      <a:pt x="20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15" name="Freeform 387"/>
              <p:cNvSpPr>
                <a:spLocks noChangeAspect="1"/>
              </p:cNvSpPr>
              <p:nvPr/>
            </p:nvSpPr>
            <p:spPr bwMode="auto">
              <a:xfrm>
                <a:off x="1681394" y="585088"/>
                <a:ext cx="71437" cy="107950"/>
              </a:xfrm>
              <a:custGeom>
                <a:avLst/>
                <a:gdLst>
                  <a:gd name="T0" fmla="*/ 20 w 54"/>
                  <a:gd name="T1" fmla="*/ 60 h 83"/>
                  <a:gd name="T2" fmla="*/ 21 w 54"/>
                  <a:gd name="T3" fmla="*/ 54 h 83"/>
                  <a:gd name="T4" fmla="*/ 27 w 54"/>
                  <a:gd name="T5" fmla="*/ 55 h 83"/>
                  <a:gd name="T6" fmla="*/ 30 w 54"/>
                  <a:gd name="T7" fmla="*/ 55 h 83"/>
                  <a:gd name="T8" fmla="*/ 29 w 54"/>
                  <a:gd name="T9" fmla="*/ 66 h 83"/>
                  <a:gd name="T10" fmla="*/ 30 w 54"/>
                  <a:gd name="T11" fmla="*/ 83 h 83"/>
                  <a:gd name="T12" fmla="*/ 36 w 54"/>
                  <a:gd name="T13" fmla="*/ 83 h 83"/>
                  <a:gd name="T14" fmla="*/ 34 w 54"/>
                  <a:gd name="T15" fmla="*/ 66 h 83"/>
                  <a:gd name="T16" fmla="*/ 36 w 54"/>
                  <a:gd name="T17" fmla="*/ 54 h 83"/>
                  <a:gd name="T18" fmla="*/ 54 w 54"/>
                  <a:gd name="T19" fmla="*/ 28 h 83"/>
                  <a:gd name="T20" fmla="*/ 27 w 54"/>
                  <a:gd name="T21" fmla="*/ 0 h 83"/>
                  <a:gd name="T22" fmla="*/ 0 w 54"/>
                  <a:gd name="T23" fmla="*/ 28 h 83"/>
                  <a:gd name="T24" fmla="*/ 15 w 54"/>
                  <a:gd name="T25" fmla="*/ 53 h 83"/>
                  <a:gd name="T26" fmla="*/ 15 w 54"/>
                  <a:gd name="T27" fmla="*/ 60 h 83"/>
                  <a:gd name="T28" fmla="*/ 17 w 54"/>
                  <a:gd name="T29" fmla="*/ 83 h 83"/>
                  <a:gd name="T30" fmla="*/ 23 w 54"/>
                  <a:gd name="T31" fmla="*/ 83 h 83"/>
                  <a:gd name="T32" fmla="*/ 20 w 54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83">
                    <a:moveTo>
                      <a:pt x="20" y="60"/>
                    </a:moveTo>
                    <a:cubicBezTo>
                      <a:pt x="20" y="58"/>
                      <a:pt x="20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0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4" y="71"/>
                      <a:pt x="34" y="66"/>
                    </a:cubicBezTo>
                    <a:cubicBezTo>
                      <a:pt x="34" y="62"/>
                      <a:pt x="35" y="58"/>
                      <a:pt x="36" y="54"/>
                    </a:cubicBezTo>
                    <a:cubicBezTo>
                      <a:pt x="47" y="50"/>
                      <a:pt x="54" y="40"/>
                      <a:pt x="54" y="28"/>
                    </a:cubicBezTo>
                    <a:cubicBezTo>
                      <a:pt x="54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5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7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0" y="68"/>
                      <a:pt x="20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16" name="Freeform 388"/>
              <p:cNvSpPr>
                <a:spLocks noChangeAspect="1"/>
              </p:cNvSpPr>
              <p:nvPr/>
            </p:nvSpPr>
            <p:spPr bwMode="auto">
              <a:xfrm>
                <a:off x="1681394" y="699388"/>
                <a:ext cx="71437" cy="106363"/>
              </a:xfrm>
              <a:custGeom>
                <a:avLst/>
                <a:gdLst>
                  <a:gd name="T0" fmla="*/ 39 w 54"/>
                  <a:gd name="T1" fmla="*/ 30 h 82"/>
                  <a:gd name="T2" fmla="*/ 39 w 54"/>
                  <a:gd name="T3" fmla="*/ 26 h 82"/>
                  <a:gd name="T4" fmla="*/ 36 w 54"/>
                  <a:gd name="T5" fmla="*/ 0 h 82"/>
                  <a:gd name="T6" fmla="*/ 30 w 54"/>
                  <a:gd name="T7" fmla="*/ 0 h 82"/>
                  <a:gd name="T8" fmla="*/ 34 w 54"/>
                  <a:gd name="T9" fmla="*/ 26 h 82"/>
                  <a:gd name="T10" fmla="*/ 34 w 54"/>
                  <a:gd name="T11" fmla="*/ 28 h 82"/>
                  <a:gd name="T12" fmla="*/ 27 w 54"/>
                  <a:gd name="T13" fmla="*/ 28 h 82"/>
                  <a:gd name="T14" fmla="*/ 25 w 54"/>
                  <a:gd name="T15" fmla="*/ 28 h 82"/>
                  <a:gd name="T16" fmla="*/ 25 w 54"/>
                  <a:gd name="T17" fmla="*/ 20 h 82"/>
                  <a:gd name="T18" fmla="*/ 23 w 54"/>
                  <a:gd name="T19" fmla="*/ 0 h 82"/>
                  <a:gd name="T20" fmla="*/ 17 w 54"/>
                  <a:gd name="T21" fmla="*/ 0 h 82"/>
                  <a:gd name="T22" fmla="*/ 20 w 54"/>
                  <a:gd name="T23" fmla="*/ 20 h 82"/>
                  <a:gd name="T24" fmla="*/ 19 w 54"/>
                  <a:gd name="T25" fmla="*/ 29 h 82"/>
                  <a:gd name="T26" fmla="*/ 0 w 54"/>
                  <a:gd name="T27" fmla="*/ 55 h 82"/>
                  <a:gd name="T28" fmla="*/ 27 w 54"/>
                  <a:gd name="T29" fmla="*/ 82 h 82"/>
                  <a:gd name="T30" fmla="*/ 54 w 54"/>
                  <a:gd name="T31" fmla="*/ 55 h 82"/>
                  <a:gd name="T32" fmla="*/ 39 w 54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7" y="8"/>
                      <a:pt x="36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1" y="28"/>
                      <a:pt x="29" y="28"/>
                      <a:pt x="27" y="28"/>
                    </a:cubicBezTo>
                    <a:cubicBezTo>
                      <a:pt x="26" y="28"/>
                      <a:pt x="25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19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4" y="70"/>
                      <a:pt x="54" y="55"/>
                    </a:cubicBezTo>
                    <a:cubicBezTo>
                      <a:pt x="54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17" name="Freeform 389"/>
              <p:cNvSpPr>
                <a:spLocks noChangeAspect="1"/>
              </p:cNvSpPr>
              <p:nvPr/>
            </p:nvSpPr>
            <p:spPr bwMode="auto">
              <a:xfrm>
                <a:off x="1756006" y="585088"/>
                <a:ext cx="73025" cy="107950"/>
              </a:xfrm>
              <a:custGeom>
                <a:avLst/>
                <a:gdLst>
                  <a:gd name="T0" fmla="*/ 20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6 w 55"/>
                  <a:gd name="T13" fmla="*/ 83 h 83"/>
                  <a:gd name="T14" fmla="*/ 34 w 55"/>
                  <a:gd name="T15" fmla="*/ 66 h 83"/>
                  <a:gd name="T16" fmla="*/ 36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5 w 55"/>
                  <a:gd name="T25" fmla="*/ 53 h 83"/>
                  <a:gd name="T26" fmla="*/ 15 w 55"/>
                  <a:gd name="T27" fmla="*/ 60 h 83"/>
                  <a:gd name="T28" fmla="*/ 17 w 55"/>
                  <a:gd name="T29" fmla="*/ 83 h 83"/>
                  <a:gd name="T30" fmla="*/ 23 w 55"/>
                  <a:gd name="T31" fmla="*/ 83 h 83"/>
                  <a:gd name="T32" fmla="*/ 20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0" y="60"/>
                    </a:moveTo>
                    <a:cubicBezTo>
                      <a:pt x="20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4" y="71"/>
                      <a:pt x="34" y="66"/>
                    </a:cubicBezTo>
                    <a:cubicBezTo>
                      <a:pt x="34" y="62"/>
                      <a:pt x="35" y="58"/>
                      <a:pt x="36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5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7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0" y="68"/>
                      <a:pt x="20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18" name="Freeform 390"/>
              <p:cNvSpPr>
                <a:spLocks noChangeAspect="1"/>
              </p:cNvSpPr>
              <p:nvPr/>
            </p:nvSpPr>
            <p:spPr bwMode="auto">
              <a:xfrm>
                <a:off x="1756006" y="699388"/>
                <a:ext cx="73025" cy="106363"/>
              </a:xfrm>
              <a:custGeom>
                <a:avLst/>
                <a:gdLst>
                  <a:gd name="T0" fmla="*/ 39 w 55"/>
                  <a:gd name="T1" fmla="*/ 30 h 82"/>
                  <a:gd name="T2" fmla="*/ 39 w 55"/>
                  <a:gd name="T3" fmla="*/ 26 h 82"/>
                  <a:gd name="T4" fmla="*/ 36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8 h 82"/>
                  <a:gd name="T14" fmla="*/ 25 w 55"/>
                  <a:gd name="T15" fmla="*/ 28 h 82"/>
                  <a:gd name="T16" fmla="*/ 25 w 55"/>
                  <a:gd name="T17" fmla="*/ 20 h 82"/>
                  <a:gd name="T18" fmla="*/ 23 w 55"/>
                  <a:gd name="T19" fmla="*/ 0 h 82"/>
                  <a:gd name="T20" fmla="*/ 17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29" y="28"/>
                      <a:pt x="27" y="28"/>
                    </a:cubicBezTo>
                    <a:cubicBezTo>
                      <a:pt x="26" y="28"/>
                      <a:pt x="26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5" y="70"/>
                      <a:pt x="55" y="55"/>
                    </a:cubicBezTo>
                    <a:cubicBezTo>
                      <a:pt x="55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19" name="Freeform 391"/>
              <p:cNvSpPr>
                <a:spLocks noChangeAspect="1"/>
              </p:cNvSpPr>
              <p:nvPr/>
            </p:nvSpPr>
            <p:spPr bwMode="auto">
              <a:xfrm>
                <a:off x="1382944" y="585088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6 w 55"/>
                  <a:gd name="T13" fmla="*/ 83 h 83"/>
                  <a:gd name="T14" fmla="*/ 34 w 55"/>
                  <a:gd name="T15" fmla="*/ 66 h 83"/>
                  <a:gd name="T16" fmla="*/ 36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4" y="71"/>
                      <a:pt x="34" y="66"/>
                    </a:cubicBezTo>
                    <a:cubicBezTo>
                      <a:pt x="34" y="62"/>
                      <a:pt x="35" y="58"/>
                      <a:pt x="36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6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20" name="Freeform 392"/>
              <p:cNvSpPr>
                <a:spLocks noChangeAspect="1"/>
              </p:cNvSpPr>
              <p:nvPr/>
            </p:nvSpPr>
            <p:spPr bwMode="auto">
              <a:xfrm>
                <a:off x="1382944" y="699388"/>
                <a:ext cx="71437" cy="106363"/>
              </a:xfrm>
              <a:custGeom>
                <a:avLst/>
                <a:gdLst>
                  <a:gd name="T0" fmla="*/ 39 w 55"/>
                  <a:gd name="T1" fmla="*/ 30 h 82"/>
                  <a:gd name="T2" fmla="*/ 39 w 55"/>
                  <a:gd name="T3" fmla="*/ 26 h 82"/>
                  <a:gd name="T4" fmla="*/ 36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8 h 82"/>
                  <a:gd name="T14" fmla="*/ 25 w 55"/>
                  <a:gd name="T15" fmla="*/ 28 h 82"/>
                  <a:gd name="T16" fmla="*/ 25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29" y="28"/>
                      <a:pt x="27" y="28"/>
                    </a:cubicBezTo>
                    <a:cubicBezTo>
                      <a:pt x="26" y="28"/>
                      <a:pt x="26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5" y="70"/>
                      <a:pt x="55" y="55"/>
                    </a:cubicBezTo>
                    <a:cubicBezTo>
                      <a:pt x="55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21" name="Freeform 393"/>
              <p:cNvSpPr>
                <a:spLocks noChangeAspect="1"/>
              </p:cNvSpPr>
              <p:nvPr/>
            </p:nvSpPr>
            <p:spPr bwMode="auto">
              <a:xfrm>
                <a:off x="1457556" y="585088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6 w 55"/>
                  <a:gd name="T13" fmla="*/ 83 h 83"/>
                  <a:gd name="T14" fmla="*/ 35 w 55"/>
                  <a:gd name="T15" fmla="*/ 66 h 83"/>
                  <a:gd name="T16" fmla="*/ 36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6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6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22" name="Freeform 394"/>
              <p:cNvSpPr>
                <a:spLocks noChangeAspect="1"/>
              </p:cNvSpPr>
              <p:nvPr/>
            </p:nvSpPr>
            <p:spPr bwMode="auto">
              <a:xfrm>
                <a:off x="1457556" y="699388"/>
                <a:ext cx="71437" cy="106363"/>
              </a:xfrm>
              <a:custGeom>
                <a:avLst/>
                <a:gdLst>
                  <a:gd name="T0" fmla="*/ 39 w 55"/>
                  <a:gd name="T1" fmla="*/ 30 h 82"/>
                  <a:gd name="T2" fmla="*/ 40 w 55"/>
                  <a:gd name="T3" fmla="*/ 26 h 82"/>
                  <a:gd name="T4" fmla="*/ 36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8 h 82"/>
                  <a:gd name="T14" fmla="*/ 25 w 55"/>
                  <a:gd name="T15" fmla="*/ 28 h 82"/>
                  <a:gd name="T16" fmla="*/ 26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39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8"/>
                      <a:pt x="27" y="28"/>
                    </a:cubicBezTo>
                    <a:cubicBezTo>
                      <a:pt x="27" y="28"/>
                      <a:pt x="26" y="28"/>
                      <a:pt x="25" y="28"/>
                    </a:cubicBezTo>
                    <a:cubicBezTo>
                      <a:pt x="25" y="25"/>
                      <a:pt x="26" y="23"/>
                      <a:pt x="26" y="20"/>
                    </a:cubicBezTo>
                    <a:cubicBezTo>
                      <a:pt x="26" y="14"/>
                      <a:pt x="24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23" name="Freeform 395"/>
              <p:cNvSpPr>
                <a:spLocks noChangeAspect="1"/>
              </p:cNvSpPr>
              <p:nvPr/>
            </p:nvSpPr>
            <p:spPr bwMode="auto">
              <a:xfrm>
                <a:off x="1530581" y="585088"/>
                <a:ext cx="73025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5" y="58"/>
                      <a:pt x="15" y="60"/>
                    </a:cubicBezTo>
                    <a:cubicBezTo>
                      <a:pt x="15" y="68"/>
                      <a:pt x="17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24" name="Freeform 396"/>
              <p:cNvSpPr>
                <a:spLocks noChangeAspect="1"/>
              </p:cNvSpPr>
              <p:nvPr/>
            </p:nvSpPr>
            <p:spPr bwMode="auto">
              <a:xfrm>
                <a:off x="1530581" y="699388"/>
                <a:ext cx="73025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8 h 82"/>
                  <a:gd name="T14" fmla="*/ 25 w 55"/>
                  <a:gd name="T15" fmla="*/ 28 h 82"/>
                  <a:gd name="T16" fmla="*/ 26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8"/>
                      <a:pt x="28" y="28"/>
                    </a:cubicBezTo>
                    <a:cubicBezTo>
                      <a:pt x="27" y="28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25" name="Freeform 397"/>
              <p:cNvSpPr>
                <a:spLocks noChangeAspect="1"/>
              </p:cNvSpPr>
              <p:nvPr/>
            </p:nvSpPr>
            <p:spPr bwMode="auto">
              <a:xfrm>
                <a:off x="1157519" y="585088"/>
                <a:ext cx="73025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4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5" y="58"/>
                      <a:pt x="15" y="60"/>
                    </a:cubicBezTo>
                    <a:cubicBezTo>
                      <a:pt x="16" y="68"/>
                      <a:pt x="17" y="76"/>
                      <a:pt x="18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26" name="Freeform 398"/>
              <p:cNvSpPr>
                <a:spLocks noChangeAspect="1"/>
              </p:cNvSpPr>
              <p:nvPr/>
            </p:nvSpPr>
            <p:spPr bwMode="auto">
              <a:xfrm>
                <a:off x="1157519" y="699388"/>
                <a:ext cx="73025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4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20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8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20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27" name="Freeform 399"/>
              <p:cNvSpPr>
                <a:spLocks noChangeAspect="1"/>
              </p:cNvSpPr>
              <p:nvPr/>
            </p:nvSpPr>
            <p:spPr bwMode="auto">
              <a:xfrm>
                <a:off x="1232131" y="585088"/>
                <a:ext cx="73025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30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6 w 55"/>
                  <a:gd name="T27" fmla="*/ 60 h 83"/>
                  <a:gd name="T28" fmla="*/ 18 w 55"/>
                  <a:gd name="T29" fmla="*/ 83 h 83"/>
                  <a:gd name="T30" fmla="*/ 24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4" y="55"/>
                      <a:pt x="26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30" y="62"/>
                      <a:pt x="30" y="66"/>
                    </a:cubicBezTo>
                    <a:cubicBezTo>
                      <a:pt x="30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6" y="58"/>
                      <a:pt x="37" y="54"/>
                    </a:cubicBezTo>
                    <a:cubicBezTo>
                      <a:pt x="48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6" y="58"/>
                      <a:pt x="16" y="60"/>
                    </a:cubicBezTo>
                    <a:cubicBezTo>
                      <a:pt x="16" y="68"/>
                      <a:pt x="17" y="76"/>
                      <a:pt x="18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28" name="Freeform 400"/>
              <p:cNvSpPr>
                <a:spLocks noChangeAspect="1"/>
              </p:cNvSpPr>
              <p:nvPr/>
            </p:nvSpPr>
            <p:spPr bwMode="auto">
              <a:xfrm>
                <a:off x="1232131" y="699388"/>
                <a:ext cx="73025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4 w 55"/>
                  <a:gd name="T19" fmla="*/ 0 h 82"/>
                  <a:gd name="T20" fmla="*/ 18 w 55"/>
                  <a:gd name="T21" fmla="*/ 0 h 82"/>
                  <a:gd name="T22" fmla="*/ 21 w 55"/>
                  <a:gd name="T23" fmla="*/ 20 h 82"/>
                  <a:gd name="T24" fmla="*/ 20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8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1" y="14"/>
                      <a:pt x="21" y="20"/>
                    </a:cubicBezTo>
                    <a:cubicBezTo>
                      <a:pt x="21" y="23"/>
                      <a:pt x="20" y="26"/>
                      <a:pt x="20" y="29"/>
                    </a:cubicBezTo>
                    <a:cubicBezTo>
                      <a:pt x="9" y="32"/>
                      <a:pt x="0" y="43"/>
                      <a:pt x="0" y="55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29" name="Freeform 401"/>
              <p:cNvSpPr>
                <a:spLocks noChangeAspect="1"/>
              </p:cNvSpPr>
              <p:nvPr/>
            </p:nvSpPr>
            <p:spPr bwMode="auto">
              <a:xfrm>
                <a:off x="1308331" y="585088"/>
                <a:ext cx="69850" cy="107950"/>
              </a:xfrm>
              <a:custGeom>
                <a:avLst/>
                <a:gdLst>
                  <a:gd name="T0" fmla="*/ 20 w 54"/>
                  <a:gd name="T1" fmla="*/ 60 h 83"/>
                  <a:gd name="T2" fmla="*/ 21 w 54"/>
                  <a:gd name="T3" fmla="*/ 54 h 83"/>
                  <a:gd name="T4" fmla="*/ 27 w 54"/>
                  <a:gd name="T5" fmla="*/ 55 h 83"/>
                  <a:gd name="T6" fmla="*/ 30 w 54"/>
                  <a:gd name="T7" fmla="*/ 55 h 83"/>
                  <a:gd name="T8" fmla="*/ 29 w 54"/>
                  <a:gd name="T9" fmla="*/ 66 h 83"/>
                  <a:gd name="T10" fmla="*/ 31 w 54"/>
                  <a:gd name="T11" fmla="*/ 83 h 83"/>
                  <a:gd name="T12" fmla="*/ 36 w 54"/>
                  <a:gd name="T13" fmla="*/ 83 h 83"/>
                  <a:gd name="T14" fmla="*/ 34 w 54"/>
                  <a:gd name="T15" fmla="*/ 66 h 83"/>
                  <a:gd name="T16" fmla="*/ 36 w 54"/>
                  <a:gd name="T17" fmla="*/ 54 h 83"/>
                  <a:gd name="T18" fmla="*/ 54 w 54"/>
                  <a:gd name="T19" fmla="*/ 28 h 83"/>
                  <a:gd name="T20" fmla="*/ 27 w 54"/>
                  <a:gd name="T21" fmla="*/ 0 h 83"/>
                  <a:gd name="T22" fmla="*/ 0 w 54"/>
                  <a:gd name="T23" fmla="*/ 28 h 83"/>
                  <a:gd name="T24" fmla="*/ 15 w 54"/>
                  <a:gd name="T25" fmla="*/ 53 h 83"/>
                  <a:gd name="T26" fmla="*/ 15 w 54"/>
                  <a:gd name="T27" fmla="*/ 60 h 83"/>
                  <a:gd name="T28" fmla="*/ 17 w 54"/>
                  <a:gd name="T29" fmla="*/ 83 h 83"/>
                  <a:gd name="T30" fmla="*/ 23 w 54"/>
                  <a:gd name="T31" fmla="*/ 83 h 83"/>
                  <a:gd name="T32" fmla="*/ 20 w 54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83">
                    <a:moveTo>
                      <a:pt x="20" y="60"/>
                    </a:moveTo>
                    <a:cubicBezTo>
                      <a:pt x="20" y="58"/>
                      <a:pt x="20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4" y="71"/>
                      <a:pt x="34" y="66"/>
                    </a:cubicBezTo>
                    <a:cubicBezTo>
                      <a:pt x="34" y="62"/>
                      <a:pt x="35" y="58"/>
                      <a:pt x="36" y="54"/>
                    </a:cubicBezTo>
                    <a:cubicBezTo>
                      <a:pt x="47" y="50"/>
                      <a:pt x="54" y="40"/>
                      <a:pt x="54" y="28"/>
                    </a:cubicBezTo>
                    <a:cubicBezTo>
                      <a:pt x="54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5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7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0" y="68"/>
                      <a:pt x="20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0" name="Freeform 402"/>
              <p:cNvSpPr>
                <a:spLocks noChangeAspect="1"/>
              </p:cNvSpPr>
              <p:nvPr/>
            </p:nvSpPr>
            <p:spPr bwMode="auto">
              <a:xfrm>
                <a:off x="1308331" y="699388"/>
                <a:ext cx="69850" cy="106363"/>
              </a:xfrm>
              <a:custGeom>
                <a:avLst/>
                <a:gdLst>
                  <a:gd name="T0" fmla="*/ 39 w 54"/>
                  <a:gd name="T1" fmla="*/ 30 h 82"/>
                  <a:gd name="T2" fmla="*/ 39 w 54"/>
                  <a:gd name="T3" fmla="*/ 26 h 82"/>
                  <a:gd name="T4" fmla="*/ 36 w 54"/>
                  <a:gd name="T5" fmla="*/ 0 h 82"/>
                  <a:gd name="T6" fmla="*/ 31 w 54"/>
                  <a:gd name="T7" fmla="*/ 0 h 82"/>
                  <a:gd name="T8" fmla="*/ 34 w 54"/>
                  <a:gd name="T9" fmla="*/ 26 h 82"/>
                  <a:gd name="T10" fmla="*/ 34 w 54"/>
                  <a:gd name="T11" fmla="*/ 28 h 82"/>
                  <a:gd name="T12" fmla="*/ 27 w 54"/>
                  <a:gd name="T13" fmla="*/ 27 h 82"/>
                  <a:gd name="T14" fmla="*/ 25 w 54"/>
                  <a:gd name="T15" fmla="*/ 28 h 82"/>
                  <a:gd name="T16" fmla="*/ 25 w 54"/>
                  <a:gd name="T17" fmla="*/ 20 h 82"/>
                  <a:gd name="T18" fmla="*/ 23 w 54"/>
                  <a:gd name="T19" fmla="*/ 0 h 82"/>
                  <a:gd name="T20" fmla="*/ 17 w 54"/>
                  <a:gd name="T21" fmla="*/ 0 h 82"/>
                  <a:gd name="T22" fmla="*/ 20 w 54"/>
                  <a:gd name="T23" fmla="*/ 20 h 82"/>
                  <a:gd name="T24" fmla="*/ 19 w 54"/>
                  <a:gd name="T25" fmla="*/ 29 h 82"/>
                  <a:gd name="T26" fmla="*/ 0 w 54"/>
                  <a:gd name="T27" fmla="*/ 55 h 82"/>
                  <a:gd name="T28" fmla="*/ 27 w 54"/>
                  <a:gd name="T29" fmla="*/ 82 h 82"/>
                  <a:gd name="T30" fmla="*/ 54 w 54"/>
                  <a:gd name="T31" fmla="*/ 55 h 82"/>
                  <a:gd name="T32" fmla="*/ 39 w 54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7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1" y="28"/>
                      <a:pt x="29" y="27"/>
                      <a:pt x="27" y="27"/>
                    </a:cubicBezTo>
                    <a:cubicBezTo>
                      <a:pt x="26" y="27"/>
                      <a:pt x="25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19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4" y="70"/>
                      <a:pt x="54" y="55"/>
                    </a:cubicBezTo>
                    <a:cubicBezTo>
                      <a:pt x="54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1" name="Freeform 403"/>
              <p:cNvSpPr>
                <a:spLocks noChangeAspect="1"/>
              </p:cNvSpPr>
              <p:nvPr/>
            </p:nvSpPr>
            <p:spPr bwMode="auto">
              <a:xfrm>
                <a:off x="1084494" y="585088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6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7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2" name="Freeform 404"/>
              <p:cNvSpPr>
                <a:spLocks noChangeAspect="1"/>
              </p:cNvSpPr>
              <p:nvPr/>
            </p:nvSpPr>
            <p:spPr bwMode="auto">
              <a:xfrm>
                <a:off x="1084494" y="699388"/>
                <a:ext cx="71437" cy="106363"/>
              </a:xfrm>
              <a:custGeom>
                <a:avLst/>
                <a:gdLst>
                  <a:gd name="T0" fmla="*/ 39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7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5" y="25"/>
                      <a:pt x="26" y="23"/>
                      <a:pt x="26" y="20"/>
                    </a:cubicBezTo>
                    <a:cubicBezTo>
                      <a:pt x="26" y="14"/>
                      <a:pt x="24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3" name="Freeform 442"/>
              <p:cNvSpPr>
                <a:spLocks noChangeAspect="1"/>
              </p:cNvSpPr>
              <p:nvPr/>
            </p:nvSpPr>
            <p:spPr bwMode="auto">
              <a:xfrm>
                <a:off x="3172056" y="586676"/>
                <a:ext cx="73025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6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7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4" name="Freeform 443"/>
              <p:cNvSpPr>
                <a:spLocks noChangeAspect="1"/>
              </p:cNvSpPr>
              <p:nvPr/>
            </p:nvSpPr>
            <p:spPr bwMode="auto">
              <a:xfrm>
                <a:off x="3172056" y="700976"/>
                <a:ext cx="73025" cy="106363"/>
              </a:xfrm>
              <a:custGeom>
                <a:avLst/>
                <a:gdLst>
                  <a:gd name="T0" fmla="*/ 39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7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5" y="25"/>
                      <a:pt x="26" y="23"/>
                      <a:pt x="26" y="20"/>
                    </a:cubicBezTo>
                    <a:cubicBezTo>
                      <a:pt x="26" y="14"/>
                      <a:pt x="24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5" name="Freeform 448"/>
              <p:cNvSpPr>
                <a:spLocks noChangeAspect="1"/>
              </p:cNvSpPr>
              <p:nvPr/>
            </p:nvSpPr>
            <p:spPr bwMode="auto">
              <a:xfrm>
                <a:off x="2949806" y="586676"/>
                <a:ext cx="69850" cy="107950"/>
              </a:xfrm>
              <a:custGeom>
                <a:avLst/>
                <a:gdLst>
                  <a:gd name="T0" fmla="*/ 21 w 55"/>
                  <a:gd name="T1" fmla="*/ 60 h 83"/>
                  <a:gd name="T2" fmla="*/ 22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30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6 w 55"/>
                  <a:gd name="T27" fmla="*/ 60 h 83"/>
                  <a:gd name="T28" fmla="*/ 18 w 55"/>
                  <a:gd name="T29" fmla="*/ 83 h 83"/>
                  <a:gd name="T30" fmla="*/ 24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2" y="54"/>
                    </a:cubicBezTo>
                    <a:cubicBezTo>
                      <a:pt x="24" y="55"/>
                      <a:pt x="26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30" y="62"/>
                      <a:pt x="30" y="66"/>
                    </a:cubicBezTo>
                    <a:cubicBezTo>
                      <a:pt x="30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6" y="58"/>
                      <a:pt x="37" y="54"/>
                    </a:cubicBezTo>
                    <a:cubicBezTo>
                      <a:pt x="48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6" y="58"/>
                      <a:pt x="16" y="60"/>
                    </a:cubicBezTo>
                    <a:cubicBezTo>
                      <a:pt x="16" y="68"/>
                      <a:pt x="17" y="76"/>
                      <a:pt x="18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6" name="Freeform 449"/>
              <p:cNvSpPr>
                <a:spLocks noChangeAspect="1"/>
              </p:cNvSpPr>
              <p:nvPr/>
            </p:nvSpPr>
            <p:spPr bwMode="auto">
              <a:xfrm>
                <a:off x="2949806" y="700976"/>
                <a:ext cx="69850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5 w 55"/>
                  <a:gd name="T9" fmla="*/ 26 h 82"/>
                  <a:gd name="T10" fmla="*/ 34 w 55"/>
                  <a:gd name="T11" fmla="*/ 28 h 82"/>
                  <a:gd name="T12" fmla="*/ 28 w 55"/>
                  <a:gd name="T13" fmla="*/ 27 h 82"/>
                  <a:gd name="T14" fmla="*/ 26 w 55"/>
                  <a:gd name="T15" fmla="*/ 28 h 82"/>
                  <a:gd name="T16" fmla="*/ 26 w 55"/>
                  <a:gd name="T17" fmla="*/ 20 h 82"/>
                  <a:gd name="T18" fmla="*/ 24 w 55"/>
                  <a:gd name="T19" fmla="*/ 0 h 82"/>
                  <a:gd name="T20" fmla="*/ 18 w 55"/>
                  <a:gd name="T21" fmla="*/ 0 h 82"/>
                  <a:gd name="T22" fmla="*/ 21 w 55"/>
                  <a:gd name="T23" fmla="*/ 20 h 82"/>
                  <a:gd name="T24" fmla="*/ 20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5" y="17"/>
                      <a:pt x="35" y="26"/>
                    </a:cubicBezTo>
                    <a:cubicBezTo>
                      <a:pt x="35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8" y="27"/>
                    </a:cubicBezTo>
                    <a:cubicBezTo>
                      <a:pt x="27" y="27"/>
                      <a:pt x="26" y="28"/>
                      <a:pt x="26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1" y="14"/>
                      <a:pt x="21" y="20"/>
                    </a:cubicBezTo>
                    <a:cubicBezTo>
                      <a:pt x="21" y="23"/>
                      <a:pt x="20" y="26"/>
                      <a:pt x="20" y="29"/>
                    </a:cubicBezTo>
                    <a:cubicBezTo>
                      <a:pt x="9" y="32"/>
                      <a:pt x="0" y="43"/>
                      <a:pt x="0" y="55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7" name="Freeform 450"/>
              <p:cNvSpPr>
                <a:spLocks noChangeAspect="1"/>
              </p:cNvSpPr>
              <p:nvPr/>
            </p:nvSpPr>
            <p:spPr bwMode="auto">
              <a:xfrm>
                <a:off x="3024419" y="586676"/>
                <a:ext cx="69850" cy="107950"/>
              </a:xfrm>
              <a:custGeom>
                <a:avLst/>
                <a:gdLst>
                  <a:gd name="T0" fmla="*/ 20 w 54"/>
                  <a:gd name="T1" fmla="*/ 60 h 83"/>
                  <a:gd name="T2" fmla="*/ 21 w 54"/>
                  <a:gd name="T3" fmla="*/ 54 h 83"/>
                  <a:gd name="T4" fmla="*/ 27 w 54"/>
                  <a:gd name="T5" fmla="*/ 55 h 83"/>
                  <a:gd name="T6" fmla="*/ 30 w 54"/>
                  <a:gd name="T7" fmla="*/ 55 h 83"/>
                  <a:gd name="T8" fmla="*/ 29 w 54"/>
                  <a:gd name="T9" fmla="*/ 66 h 83"/>
                  <a:gd name="T10" fmla="*/ 31 w 54"/>
                  <a:gd name="T11" fmla="*/ 83 h 83"/>
                  <a:gd name="T12" fmla="*/ 36 w 54"/>
                  <a:gd name="T13" fmla="*/ 83 h 83"/>
                  <a:gd name="T14" fmla="*/ 34 w 54"/>
                  <a:gd name="T15" fmla="*/ 66 h 83"/>
                  <a:gd name="T16" fmla="*/ 36 w 54"/>
                  <a:gd name="T17" fmla="*/ 54 h 83"/>
                  <a:gd name="T18" fmla="*/ 54 w 54"/>
                  <a:gd name="T19" fmla="*/ 28 h 83"/>
                  <a:gd name="T20" fmla="*/ 27 w 54"/>
                  <a:gd name="T21" fmla="*/ 0 h 83"/>
                  <a:gd name="T22" fmla="*/ 0 w 54"/>
                  <a:gd name="T23" fmla="*/ 28 h 83"/>
                  <a:gd name="T24" fmla="*/ 15 w 54"/>
                  <a:gd name="T25" fmla="*/ 53 h 83"/>
                  <a:gd name="T26" fmla="*/ 15 w 54"/>
                  <a:gd name="T27" fmla="*/ 60 h 83"/>
                  <a:gd name="T28" fmla="*/ 17 w 54"/>
                  <a:gd name="T29" fmla="*/ 83 h 83"/>
                  <a:gd name="T30" fmla="*/ 23 w 54"/>
                  <a:gd name="T31" fmla="*/ 83 h 83"/>
                  <a:gd name="T32" fmla="*/ 20 w 54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83">
                    <a:moveTo>
                      <a:pt x="20" y="60"/>
                    </a:moveTo>
                    <a:cubicBezTo>
                      <a:pt x="20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4" y="71"/>
                      <a:pt x="34" y="66"/>
                    </a:cubicBezTo>
                    <a:cubicBezTo>
                      <a:pt x="34" y="62"/>
                      <a:pt x="35" y="58"/>
                      <a:pt x="36" y="54"/>
                    </a:cubicBezTo>
                    <a:cubicBezTo>
                      <a:pt x="47" y="50"/>
                      <a:pt x="54" y="40"/>
                      <a:pt x="54" y="28"/>
                    </a:cubicBezTo>
                    <a:cubicBezTo>
                      <a:pt x="54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5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7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0" y="68"/>
                      <a:pt x="20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8" name="Freeform 451"/>
              <p:cNvSpPr>
                <a:spLocks noChangeAspect="1"/>
              </p:cNvSpPr>
              <p:nvPr/>
            </p:nvSpPr>
            <p:spPr bwMode="auto">
              <a:xfrm>
                <a:off x="3024419" y="700976"/>
                <a:ext cx="69850" cy="106363"/>
              </a:xfrm>
              <a:custGeom>
                <a:avLst/>
                <a:gdLst>
                  <a:gd name="T0" fmla="*/ 39 w 54"/>
                  <a:gd name="T1" fmla="*/ 30 h 82"/>
                  <a:gd name="T2" fmla="*/ 39 w 54"/>
                  <a:gd name="T3" fmla="*/ 26 h 82"/>
                  <a:gd name="T4" fmla="*/ 36 w 54"/>
                  <a:gd name="T5" fmla="*/ 0 h 82"/>
                  <a:gd name="T6" fmla="*/ 31 w 54"/>
                  <a:gd name="T7" fmla="*/ 0 h 82"/>
                  <a:gd name="T8" fmla="*/ 34 w 54"/>
                  <a:gd name="T9" fmla="*/ 26 h 82"/>
                  <a:gd name="T10" fmla="*/ 34 w 54"/>
                  <a:gd name="T11" fmla="*/ 28 h 82"/>
                  <a:gd name="T12" fmla="*/ 27 w 54"/>
                  <a:gd name="T13" fmla="*/ 27 h 82"/>
                  <a:gd name="T14" fmla="*/ 25 w 54"/>
                  <a:gd name="T15" fmla="*/ 28 h 82"/>
                  <a:gd name="T16" fmla="*/ 25 w 54"/>
                  <a:gd name="T17" fmla="*/ 20 h 82"/>
                  <a:gd name="T18" fmla="*/ 23 w 54"/>
                  <a:gd name="T19" fmla="*/ 0 h 82"/>
                  <a:gd name="T20" fmla="*/ 17 w 54"/>
                  <a:gd name="T21" fmla="*/ 0 h 82"/>
                  <a:gd name="T22" fmla="*/ 20 w 54"/>
                  <a:gd name="T23" fmla="*/ 20 h 82"/>
                  <a:gd name="T24" fmla="*/ 19 w 54"/>
                  <a:gd name="T25" fmla="*/ 29 h 82"/>
                  <a:gd name="T26" fmla="*/ 0 w 54"/>
                  <a:gd name="T27" fmla="*/ 55 h 82"/>
                  <a:gd name="T28" fmla="*/ 27 w 54"/>
                  <a:gd name="T29" fmla="*/ 82 h 82"/>
                  <a:gd name="T30" fmla="*/ 54 w 54"/>
                  <a:gd name="T31" fmla="*/ 55 h 82"/>
                  <a:gd name="T32" fmla="*/ 39 w 54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29" y="27"/>
                      <a:pt x="27" y="27"/>
                    </a:cubicBezTo>
                    <a:cubicBezTo>
                      <a:pt x="26" y="27"/>
                      <a:pt x="25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4" y="70"/>
                      <a:pt x="54" y="55"/>
                    </a:cubicBezTo>
                    <a:cubicBezTo>
                      <a:pt x="54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9" name="Freeform 452"/>
              <p:cNvSpPr>
                <a:spLocks noChangeAspect="1"/>
              </p:cNvSpPr>
              <p:nvPr/>
            </p:nvSpPr>
            <p:spPr bwMode="auto">
              <a:xfrm>
                <a:off x="3099031" y="586676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6 w 55"/>
                  <a:gd name="T13" fmla="*/ 83 h 83"/>
                  <a:gd name="T14" fmla="*/ 35 w 55"/>
                  <a:gd name="T15" fmla="*/ 66 h 83"/>
                  <a:gd name="T16" fmla="*/ 36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4" y="71"/>
                      <a:pt x="35" y="66"/>
                    </a:cubicBezTo>
                    <a:cubicBezTo>
                      <a:pt x="35" y="62"/>
                      <a:pt x="35" y="58"/>
                      <a:pt x="36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6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40" name="Freeform 453"/>
              <p:cNvSpPr>
                <a:spLocks noChangeAspect="1"/>
              </p:cNvSpPr>
              <p:nvPr/>
            </p:nvSpPr>
            <p:spPr bwMode="auto">
              <a:xfrm>
                <a:off x="3099031" y="700976"/>
                <a:ext cx="71437" cy="106363"/>
              </a:xfrm>
              <a:custGeom>
                <a:avLst/>
                <a:gdLst>
                  <a:gd name="T0" fmla="*/ 39 w 55"/>
                  <a:gd name="T1" fmla="*/ 30 h 82"/>
                  <a:gd name="T2" fmla="*/ 39 w 55"/>
                  <a:gd name="T3" fmla="*/ 26 h 82"/>
                  <a:gd name="T4" fmla="*/ 36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7 h 82"/>
                  <a:gd name="T14" fmla="*/ 25 w 55"/>
                  <a:gd name="T15" fmla="*/ 28 h 82"/>
                  <a:gd name="T16" fmla="*/ 25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7" y="27"/>
                    </a:cubicBezTo>
                    <a:cubicBezTo>
                      <a:pt x="26" y="27"/>
                      <a:pt x="26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5" y="70"/>
                      <a:pt x="55" y="55"/>
                    </a:cubicBezTo>
                    <a:cubicBezTo>
                      <a:pt x="55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41" name="Freeform 454"/>
              <p:cNvSpPr>
                <a:spLocks noChangeAspect="1"/>
              </p:cNvSpPr>
              <p:nvPr/>
            </p:nvSpPr>
            <p:spPr bwMode="auto">
              <a:xfrm>
                <a:off x="2725969" y="586676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6 w 55"/>
                  <a:gd name="T13" fmla="*/ 83 h 83"/>
                  <a:gd name="T14" fmla="*/ 35 w 55"/>
                  <a:gd name="T15" fmla="*/ 66 h 83"/>
                  <a:gd name="T16" fmla="*/ 36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6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6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42" name="Freeform 455"/>
              <p:cNvSpPr>
                <a:spLocks noChangeAspect="1"/>
              </p:cNvSpPr>
              <p:nvPr/>
            </p:nvSpPr>
            <p:spPr bwMode="auto">
              <a:xfrm>
                <a:off x="2725969" y="700976"/>
                <a:ext cx="71437" cy="106363"/>
              </a:xfrm>
              <a:custGeom>
                <a:avLst/>
                <a:gdLst>
                  <a:gd name="T0" fmla="*/ 39 w 55"/>
                  <a:gd name="T1" fmla="*/ 30 h 82"/>
                  <a:gd name="T2" fmla="*/ 39 w 55"/>
                  <a:gd name="T3" fmla="*/ 26 h 82"/>
                  <a:gd name="T4" fmla="*/ 36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7 h 82"/>
                  <a:gd name="T14" fmla="*/ 25 w 55"/>
                  <a:gd name="T15" fmla="*/ 28 h 82"/>
                  <a:gd name="T16" fmla="*/ 25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7" y="27"/>
                    </a:cubicBezTo>
                    <a:cubicBezTo>
                      <a:pt x="26" y="27"/>
                      <a:pt x="26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5" y="70"/>
                      <a:pt x="55" y="55"/>
                    </a:cubicBezTo>
                    <a:cubicBezTo>
                      <a:pt x="55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43" name="Freeform 456"/>
              <p:cNvSpPr>
                <a:spLocks noChangeAspect="1"/>
              </p:cNvSpPr>
              <p:nvPr/>
            </p:nvSpPr>
            <p:spPr bwMode="auto">
              <a:xfrm>
                <a:off x="2798994" y="586676"/>
                <a:ext cx="73025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7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44" name="Freeform 457"/>
              <p:cNvSpPr>
                <a:spLocks noChangeAspect="1"/>
              </p:cNvSpPr>
              <p:nvPr/>
            </p:nvSpPr>
            <p:spPr bwMode="auto">
              <a:xfrm>
                <a:off x="2798994" y="700976"/>
                <a:ext cx="73025" cy="106363"/>
              </a:xfrm>
              <a:custGeom>
                <a:avLst/>
                <a:gdLst>
                  <a:gd name="T0" fmla="*/ 39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7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45" name="Freeform 458"/>
              <p:cNvSpPr>
                <a:spLocks noChangeAspect="1"/>
              </p:cNvSpPr>
              <p:nvPr/>
            </p:nvSpPr>
            <p:spPr bwMode="auto">
              <a:xfrm>
                <a:off x="2873606" y="586676"/>
                <a:ext cx="73025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6 w 55"/>
                  <a:gd name="T27" fmla="*/ 60 h 83"/>
                  <a:gd name="T28" fmla="*/ 18 w 55"/>
                  <a:gd name="T29" fmla="*/ 83 h 83"/>
                  <a:gd name="T30" fmla="*/ 24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6" y="58"/>
                      <a:pt x="16" y="60"/>
                    </a:cubicBezTo>
                    <a:cubicBezTo>
                      <a:pt x="16" y="68"/>
                      <a:pt x="17" y="76"/>
                      <a:pt x="18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46" name="Freeform 459"/>
              <p:cNvSpPr>
                <a:spLocks noChangeAspect="1"/>
              </p:cNvSpPr>
              <p:nvPr/>
            </p:nvSpPr>
            <p:spPr bwMode="auto">
              <a:xfrm>
                <a:off x="2873606" y="700976"/>
                <a:ext cx="73025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4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20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8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20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47" name="Freeform 460"/>
              <p:cNvSpPr>
                <a:spLocks noChangeAspect="1"/>
              </p:cNvSpPr>
              <p:nvPr/>
            </p:nvSpPr>
            <p:spPr bwMode="auto">
              <a:xfrm>
                <a:off x="2500544" y="586676"/>
                <a:ext cx="73025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6 w 55"/>
                  <a:gd name="T27" fmla="*/ 60 h 83"/>
                  <a:gd name="T28" fmla="*/ 18 w 55"/>
                  <a:gd name="T29" fmla="*/ 83 h 83"/>
                  <a:gd name="T30" fmla="*/ 24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6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30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6" y="58"/>
                      <a:pt x="16" y="60"/>
                    </a:cubicBezTo>
                    <a:cubicBezTo>
                      <a:pt x="16" y="68"/>
                      <a:pt x="17" y="76"/>
                      <a:pt x="18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48" name="Freeform 461"/>
              <p:cNvSpPr>
                <a:spLocks noChangeAspect="1"/>
              </p:cNvSpPr>
              <p:nvPr/>
            </p:nvSpPr>
            <p:spPr bwMode="auto">
              <a:xfrm>
                <a:off x="2500544" y="700976"/>
                <a:ext cx="73025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4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20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8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20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49" name="Freeform 462"/>
              <p:cNvSpPr>
                <a:spLocks noChangeAspect="1"/>
              </p:cNvSpPr>
              <p:nvPr/>
            </p:nvSpPr>
            <p:spPr bwMode="auto">
              <a:xfrm>
                <a:off x="2575156" y="586676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2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30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6 w 55"/>
                  <a:gd name="T27" fmla="*/ 60 h 83"/>
                  <a:gd name="T28" fmla="*/ 18 w 55"/>
                  <a:gd name="T29" fmla="*/ 83 h 83"/>
                  <a:gd name="T30" fmla="*/ 24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2" y="54"/>
                    </a:cubicBezTo>
                    <a:cubicBezTo>
                      <a:pt x="24" y="55"/>
                      <a:pt x="26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30" y="62"/>
                      <a:pt x="30" y="66"/>
                    </a:cubicBezTo>
                    <a:cubicBezTo>
                      <a:pt x="30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6" y="58"/>
                      <a:pt x="37" y="54"/>
                    </a:cubicBezTo>
                    <a:cubicBezTo>
                      <a:pt x="48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6" y="58"/>
                      <a:pt x="16" y="60"/>
                    </a:cubicBezTo>
                    <a:cubicBezTo>
                      <a:pt x="16" y="68"/>
                      <a:pt x="17" y="76"/>
                      <a:pt x="18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3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0" name="Freeform 463"/>
              <p:cNvSpPr>
                <a:spLocks noChangeAspect="1"/>
              </p:cNvSpPr>
              <p:nvPr/>
            </p:nvSpPr>
            <p:spPr bwMode="auto">
              <a:xfrm>
                <a:off x="2575156" y="700976"/>
                <a:ext cx="71437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5 w 55"/>
                  <a:gd name="T9" fmla="*/ 26 h 82"/>
                  <a:gd name="T10" fmla="*/ 34 w 55"/>
                  <a:gd name="T11" fmla="*/ 28 h 82"/>
                  <a:gd name="T12" fmla="*/ 28 w 55"/>
                  <a:gd name="T13" fmla="*/ 27 h 82"/>
                  <a:gd name="T14" fmla="*/ 26 w 55"/>
                  <a:gd name="T15" fmla="*/ 28 h 82"/>
                  <a:gd name="T16" fmla="*/ 26 w 55"/>
                  <a:gd name="T17" fmla="*/ 20 h 82"/>
                  <a:gd name="T18" fmla="*/ 24 w 55"/>
                  <a:gd name="T19" fmla="*/ 0 h 82"/>
                  <a:gd name="T20" fmla="*/ 18 w 55"/>
                  <a:gd name="T21" fmla="*/ 0 h 82"/>
                  <a:gd name="T22" fmla="*/ 21 w 55"/>
                  <a:gd name="T23" fmla="*/ 20 h 82"/>
                  <a:gd name="T24" fmla="*/ 20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5" y="17"/>
                      <a:pt x="35" y="26"/>
                    </a:cubicBezTo>
                    <a:cubicBezTo>
                      <a:pt x="35" y="27"/>
                      <a:pt x="35" y="28"/>
                      <a:pt x="34" y="28"/>
                    </a:cubicBezTo>
                    <a:cubicBezTo>
                      <a:pt x="32" y="28"/>
                      <a:pt x="30" y="27"/>
                      <a:pt x="28" y="27"/>
                    </a:cubicBezTo>
                    <a:cubicBezTo>
                      <a:pt x="27" y="27"/>
                      <a:pt x="26" y="28"/>
                      <a:pt x="26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1" y="14"/>
                      <a:pt x="21" y="20"/>
                    </a:cubicBezTo>
                    <a:cubicBezTo>
                      <a:pt x="21" y="23"/>
                      <a:pt x="20" y="26"/>
                      <a:pt x="20" y="29"/>
                    </a:cubicBezTo>
                    <a:cubicBezTo>
                      <a:pt x="9" y="32"/>
                      <a:pt x="0" y="43"/>
                      <a:pt x="0" y="55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" name="Freeform 464"/>
              <p:cNvSpPr>
                <a:spLocks noChangeAspect="1"/>
              </p:cNvSpPr>
              <p:nvPr/>
            </p:nvSpPr>
            <p:spPr bwMode="auto">
              <a:xfrm>
                <a:off x="2651356" y="586676"/>
                <a:ext cx="71437" cy="107950"/>
              </a:xfrm>
              <a:custGeom>
                <a:avLst/>
                <a:gdLst>
                  <a:gd name="T0" fmla="*/ 20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6 w 55"/>
                  <a:gd name="T13" fmla="*/ 83 h 83"/>
                  <a:gd name="T14" fmla="*/ 34 w 55"/>
                  <a:gd name="T15" fmla="*/ 66 h 83"/>
                  <a:gd name="T16" fmla="*/ 36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5 w 55"/>
                  <a:gd name="T25" fmla="*/ 53 h 83"/>
                  <a:gd name="T26" fmla="*/ 15 w 55"/>
                  <a:gd name="T27" fmla="*/ 60 h 83"/>
                  <a:gd name="T28" fmla="*/ 17 w 55"/>
                  <a:gd name="T29" fmla="*/ 83 h 83"/>
                  <a:gd name="T30" fmla="*/ 23 w 55"/>
                  <a:gd name="T31" fmla="*/ 83 h 83"/>
                  <a:gd name="T32" fmla="*/ 20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0" y="60"/>
                    </a:moveTo>
                    <a:cubicBezTo>
                      <a:pt x="20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4" y="71"/>
                      <a:pt x="34" y="66"/>
                    </a:cubicBezTo>
                    <a:cubicBezTo>
                      <a:pt x="34" y="62"/>
                      <a:pt x="35" y="58"/>
                      <a:pt x="36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5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7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0" y="68"/>
                      <a:pt x="20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2" name="Freeform 465"/>
              <p:cNvSpPr>
                <a:spLocks noChangeAspect="1"/>
              </p:cNvSpPr>
              <p:nvPr/>
            </p:nvSpPr>
            <p:spPr bwMode="auto">
              <a:xfrm>
                <a:off x="2651356" y="700976"/>
                <a:ext cx="71437" cy="106363"/>
              </a:xfrm>
              <a:custGeom>
                <a:avLst/>
                <a:gdLst>
                  <a:gd name="T0" fmla="*/ 39 w 55"/>
                  <a:gd name="T1" fmla="*/ 30 h 82"/>
                  <a:gd name="T2" fmla="*/ 39 w 55"/>
                  <a:gd name="T3" fmla="*/ 26 h 82"/>
                  <a:gd name="T4" fmla="*/ 36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7 h 82"/>
                  <a:gd name="T14" fmla="*/ 25 w 55"/>
                  <a:gd name="T15" fmla="*/ 28 h 82"/>
                  <a:gd name="T16" fmla="*/ 25 w 55"/>
                  <a:gd name="T17" fmla="*/ 20 h 82"/>
                  <a:gd name="T18" fmla="*/ 23 w 55"/>
                  <a:gd name="T19" fmla="*/ 0 h 82"/>
                  <a:gd name="T20" fmla="*/ 17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29" y="27"/>
                      <a:pt x="27" y="27"/>
                    </a:cubicBezTo>
                    <a:cubicBezTo>
                      <a:pt x="26" y="27"/>
                      <a:pt x="26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5" y="70"/>
                      <a:pt x="55" y="55"/>
                    </a:cubicBezTo>
                    <a:cubicBezTo>
                      <a:pt x="55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3" name="Freeform 466"/>
              <p:cNvSpPr>
                <a:spLocks noChangeAspect="1"/>
              </p:cNvSpPr>
              <p:nvPr/>
            </p:nvSpPr>
            <p:spPr bwMode="auto">
              <a:xfrm>
                <a:off x="2278294" y="586676"/>
                <a:ext cx="71437" cy="107950"/>
              </a:xfrm>
              <a:custGeom>
                <a:avLst/>
                <a:gdLst>
                  <a:gd name="T0" fmla="*/ 20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6 w 55"/>
                  <a:gd name="T13" fmla="*/ 83 h 83"/>
                  <a:gd name="T14" fmla="*/ 34 w 55"/>
                  <a:gd name="T15" fmla="*/ 66 h 83"/>
                  <a:gd name="T16" fmla="*/ 36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5 w 55"/>
                  <a:gd name="T25" fmla="*/ 53 h 83"/>
                  <a:gd name="T26" fmla="*/ 15 w 55"/>
                  <a:gd name="T27" fmla="*/ 60 h 83"/>
                  <a:gd name="T28" fmla="*/ 17 w 55"/>
                  <a:gd name="T29" fmla="*/ 83 h 83"/>
                  <a:gd name="T30" fmla="*/ 23 w 55"/>
                  <a:gd name="T31" fmla="*/ 83 h 83"/>
                  <a:gd name="T32" fmla="*/ 20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0" y="60"/>
                    </a:moveTo>
                    <a:cubicBezTo>
                      <a:pt x="20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4" y="71"/>
                      <a:pt x="34" y="66"/>
                    </a:cubicBezTo>
                    <a:cubicBezTo>
                      <a:pt x="34" y="62"/>
                      <a:pt x="35" y="58"/>
                      <a:pt x="36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5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7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0" y="68"/>
                      <a:pt x="20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4" name="Freeform 467"/>
              <p:cNvSpPr>
                <a:spLocks noChangeAspect="1"/>
              </p:cNvSpPr>
              <p:nvPr/>
            </p:nvSpPr>
            <p:spPr bwMode="auto">
              <a:xfrm>
                <a:off x="2278294" y="700976"/>
                <a:ext cx="71437" cy="106363"/>
              </a:xfrm>
              <a:custGeom>
                <a:avLst/>
                <a:gdLst>
                  <a:gd name="T0" fmla="*/ 39 w 55"/>
                  <a:gd name="T1" fmla="*/ 30 h 82"/>
                  <a:gd name="T2" fmla="*/ 39 w 55"/>
                  <a:gd name="T3" fmla="*/ 26 h 82"/>
                  <a:gd name="T4" fmla="*/ 36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7 h 82"/>
                  <a:gd name="T14" fmla="*/ 25 w 55"/>
                  <a:gd name="T15" fmla="*/ 28 h 82"/>
                  <a:gd name="T16" fmla="*/ 25 w 55"/>
                  <a:gd name="T17" fmla="*/ 20 h 82"/>
                  <a:gd name="T18" fmla="*/ 23 w 55"/>
                  <a:gd name="T19" fmla="*/ 0 h 82"/>
                  <a:gd name="T20" fmla="*/ 17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29" y="27"/>
                      <a:pt x="27" y="27"/>
                    </a:cubicBezTo>
                    <a:cubicBezTo>
                      <a:pt x="26" y="27"/>
                      <a:pt x="26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5" y="70"/>
                      <a:pt x="55" y="55"/>
                    </a:cubicBezTo>
                    <a:cubicBezTo>
                      <a:pt x="55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5" name="Freeform 468"/>
              <p:cNvSpPr>
                <a:spLocks noChangeAspect="1"/>
              </p:cNvSpPr>
              <p:nvPr/>
            </p:nvSpPr>
            <p:spPr bwMode="auto">
              <a:xfrm>
                <a:off x="2351319" y="586676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7 w 55"/>
                  <a:gd name="T5" fmla="*/ 55 h 83"/>
                  <a:gd name="T6" fmla="*/ 30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6 w 55"/>
                  <a:gd name="T13" fmla="*/ 83 h 83"/>
                  <a:gd name="T14" fmla="*/ 35 w 55"/>
                  <a:gd name="T15" fmla="*/ 66 h 83"/>
                  <a:gd name="T16" fmla="*/ 36 w 55"/>
                  <a:gd name="T17" fmla="*/ 54 h 83"/>
                  <a:gd name="T18" fmla="*/ 55 w 55"/>
                  <a:gd name="T19" fmla="*/ 28 h 83"/>
                  <a:gd name="T20" fmla="*/ 27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6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6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6" name="Freeform 469"/>
              <p:cNvSpPr>
                <a:spLocks noChangeAspect="1"/>
              </p:cNvSpPr>
              <p:nvPr/>
            </p:nvSpPr>
            <p:spPr bwMode="auto">
              <a:xfrm>
                <a:off x="2351319" y="700976"/>
                <a:ext cx="71437" cy="106363"/>
              </a:xfrm>
              <a:custGeom>
                <a:avLst/>
                <a:gdLst>
                  <a:gd name="T0" fmla="*/ 39 w 55"/>
                  <a:gd name="T1" fmla="*/ 30 h 82"/>
                  <a:gd name="T2" fmla="*/ 39 w 55"/>
                  <a:gd name="T3" fmla="*/ 26 h 82"/>
                  <a:gd name="T4" fmla="*/ 36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7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7 w 55"/>
                  <a:gd name="T29" fmla="*/ 82 h 82"/>
                  <a:gd name="T30" fmla="*/ 55 w 55"/>
                  <a:gd name="T31" fmla="*/ 55 h 82"/>
                  <a:gd name="T32" fmla="*/ 39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8" y="8"/>
                      <a:pt x="3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7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5" y="25"/>
                      <a:pt x="26" y="23"/>
                      <a:pt x="26" y="20"/>
                    </a:cubicBezTo>
                    <a:cubicBezTo>
                      <a:pt x="26" y="14"/>
                      <a:pt x="24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5" y="70"/>
                      <a:pt x="55" y="55"/>
                    </a:cubicBezTo>
                    <a:cubicBezTo>
                      <a:pt x="55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7" name="Freeform 470"/>
              <p:cNvSpPr>
                <a:spLocks noChangeAspect="1"/>
              </p:cNvSpPr>
              <p:nvPr/>
            </p:nvSpPr>
            <p:spPr bwMode="auto">
              <a:xfrm>
                <a:off x="2425931" y="586676"/>
                <a:ext cx="73025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5" y="58"/>
                      <a:pt x="15" y="60"/>
                    </a:cubicBezTo>
                    <a:cubicBezTo>
                      <a:pt x="15" y="68"/>
                      <a:pt x="17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8" name="Freeform 471"/>
              <p:cNvSpPr>
                <a:spLocks noChangeAspect="1"/>
              </p:cNvSpPr>
              <p:nvPr/>
            </p:nvSpPr>
            <p:spPr bwMode="auto">
              <a:xfrm>
                <a:off x="2425931" y="700976"/>
                <a:ext cx="73025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8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9" name="Freeform 472"/>
              <p:cNvSpPr>
                <a:spLocks noChangeAspect="1"/>
              </p:cNvSpPr>
              <p:nvPr/>
            </p:nvSpPr>
            <p:spPr bwMode="auto">
              <a:xfrm>
                <a:off x="2052869" y="586676"/>
                <a:ext cx="73025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29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5 w 55"/>
                  <a:gd name="T27" fmla="*/ 60 h 83"/>
                  <a:gd name="T28" fmla="*/ 18 w 55"/>
                  <a:gd name="T29" fmla="*/ 83 h 83"/>
                  <a:gd name="T30" fmla="*/ 23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5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5" y="58"/>
                      <a:pt x="37" y="54"/>
                    </a:cubicBezTo>
                    <a:cubicBezTo>
                      <a:pt x="47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5" y="58"/>
                      <a:pt x="15" y="60"/>
                    </a:cubicBezTo>
                    <a:cubicBezTo>
                      <a:pt x="15" y="68"/>
                      <a:pt x="17" y="76"/>
                      <a:pt x="18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0" name="Freeform 473"/>
              <p:cNvSpPr>
                <a:spLocks noChangeAspect="1"/>
              </p:cNvSpPr>
              <p:nvPr/>
            </p:nvSpPr>
            <p:spPr bwMode="auto">
              <a:xfrm>
                <a:off x="2052869" y="700976"/>
                <a:ext cx="73025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3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19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8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0" y="14"/>
                      <a:pt x="20" y="20"/>
                    </a:cubicBezTo>
                    <a:cubicBezTo>
                      <a:pt x="20" y="23"/>
                      <a:pt x="20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1" name="Freeform 474"/>
              <p:cNvSpPr>
                <a:spLocks noChangeAspect="1"/>
              </p:cNvSpPr>
              <p:nvPr/>
            </p:nvSpPr>
            <p:spPr bwMode="auto">
              <a:xfrm>
                <a:off x="2127481" y="586676"/>
                <a:ext cx="71437" cy="107950"/>
              </a:xfrm>
              <a:custGeom>
                <a:avLst/>
                <a:gdLst>
                  <a:gd name="T0" fmla="*/ 21 w 55"/>
                  <a:gd name="T1" fmla="*/ 60 h 83"/>
                  <a:gd name="T2" fmla="*/ 21 w 55"/>
                  <a:gd name="T3" fmla="*/ 54 h 83"/>
                  <a:gd name="T4" fmla="*/ 28 w 55"/>
                  <a:gd name="T5" fmla="*/ 55 h 83"/>
                  <a:gd name="T6" fmla="*/ 31 w 55"/>
                  <a:gd name="T7" fmla="*/ 55 h 83"/>
                  <a:gd name="T8" fmla="*/ 30 w 55"/>
                  <a:gd name="T9" fmla="*/ 66 h 83"/>
                  <a:gd name="T10" fmla="*/ 31 w 55"/>
                  <a:gd name="T11" fmla="*/ 83 h 83"/>
                  <a:gd name="T12" fmla="*/ 37 w 55"/>
                  <a:gd name="T13" fmla="*/ 83 h 83"/>
                  <a:gd name="T14" fmla="*/ 35 w 55"/>
                  <a:gd name="T15" fmla="*/ 66 h 83"/>
                  <a:gd name="T16" fmla="*/ 37 w 55"/>
                  <a:gd name="T17" fmla="*/ 54 h 83"/>
                  <a:gd name="T18" fmla="*/ 55 w 55"/>
                  <a:gd name="T19" fmla="*/ 28 h 83"/>
                  <a:gd name="T20" fmla="*/ 28 w 55"/>
                  <a:gd name="T21" fmla="*/ 0 h 83"/>
                  <a:gd name="T22" fmla="*/ 0 w 55"/>
                  <a:gd name="T23" fmla="*/ 28 h 83"/>
                  <a:gd name="T24" fmla="*/ 16 w 55"/>
                  <a:gd name="T25" fmla="*/ 53 h 83"/>
                  <a:gd name="T26" fmla="*/ 16 w 55"/>
                  <a:gd name="T27" fmla="*/ 60 h 83"/>
                  <a:gd name="T28" fmla="*/ 18 w 55"/>
                  <a:gd name="T29" fmla="*/ 83 h 83"/>
                  <a:gd name="T30" fmla="*/ 24 w 55"/>
                  <a:gd name="T31" fmla="*/ 83 h 83"/>
                  <a:gd name="T32" fmla="*/ 21 w 55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3">
                    <a:moveTo>
                      <a:pt x="21" y="60"/>
                    </a:moveTo>
                    <a:cubicBezTo>
                      <a:pt x="21" y="58"/>
                      <a:pt x="21" y="56"/>
                      <a:pt x="21" y="54"/>
                    </a:cubicBezTo>
                    <a:cubicBezTo>
                      <a:pt x="23" y="55"/>
                      <a:pt x="26" y="55"/>
                      <a:pt x="28" y="55"/>
                    </a:cubicBezTo>
                    <a:cubicBezTo>
                      <a:pt x="29" y="55"/>
                      <a:pt x="30" y="55"/>
                      <a:pt x="31" y="55"/>
                    </a:cubicBezTo>
                    <a:cubicBezTo>
                      <a:pt x="30" y="59"/>
                      <a:pt x="30" y="62"/>
                      <a:pt x="30" y="66"/>
                    </a:cubicBezTo>
                    <a:cubicBezTo>
                      <a:pt x="30" y="71"/>
                      <a:pt x="30" y="77"/>
                      <a:pt x="31" y="83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36" y="77"/>
                      <a:pt x="35" y="71"/>
                      <a:pt x="35" y="66"/>
                    </a:cubicBezTo>
                    <a:cubicBezTo>
                      <a:pt x="35" y="62"/>
                      <a:pt x="36" y="58"/>
                      <a:pt x="37" y="54"/>
                    </a:cubicBezTo>
                    <a:cubicBezTo>
                      <a:pt x="48" y="50"/>
                      <a:pt x="55" y="40"/>
                      <a:pt x="55" y="28"/>
                    </a:cubicBezTo>
                    <a:cubicBezTo>
                      <a:pt x="55" y="13"/>
                      <a:pt x="43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39"/>
                      <a:pt x="7" y="48"/>
                      <a:pt x="16" y="53"/>
                    </a:cubicBezTo>
                    <a:cubicBezTo>
                      <a:pt x="16" y="55"/>
                      <a:pt x="16" y="58"/>
                      <a:pt x="16" y="60"/>
                    </a:cubicBezTo>
                    <a:cubicBezTo>
                      <a:pt x="16" y="68"/>
                      <a:pt x="17" y="76"/>
                      <a:pt x="18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2" y="75"/>
                      <a:pt x="21" y="68"/>
                      <a:pt x="21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" name="Freeform 475"/>
              <p:cNvSpPr>
                <a:spLocks noChangeAspect="1"/>
              </p:cNvSpPr>
              <p:nvPr/>
            </p:nvSpPr>
            <p:spPr bwMode="auto">
              <a:xfrm>
                <a:off x="2127481" y="700976"/>
                <a:ext cx="71437" cy="106363"/>
              </a:xfrm>
              <a:custGeom>
                <a:avLst/>
                <a:gdLst>
                  <a:gd name="T0" fmla="*/ 40 w 55"/>
                  <a:gd name="T1" fmla="*/ 30 h 82"/>
                  <a:gd name="T2" fmla="*/ 40 w 55"/>
                  <a:gd name="T3" fmla="*/ 26 h 82"/>
                  <a:gd name="T4" fmla="*/ 37 w 55"/>
                  <a:gd name="T5" fmla="*/ 0 h 82"/>
                  <a:gd name="T6" fmla="*/ 31 w 55"/>
                  <a:gd name="T7" fmla="*/ 0 h 82"/>
                  <a:gd name="T8" fmla="*/ 34 w 55"/>
                  <a:gd name="T9" fmla="*/ 26 h 82"/>
                  <a:gd name="T10" fmla="*/ 34 w 55"/>
                  <a:gd name="T11" fmla="*/ 28 h 82"/>
                  <a:gd name="T12" fmla="*/ 28 w 55"/>
                  <a:gd name="T13" fmla="*/ 27 h 82"/>
                  <a:gd name="T14" fmla="*/ 25 w 55"/>
                  <a:gd name="T15" fmla="*/ 28 h 82"/>
                  <a:gd name="T16" fmla="*/ 26 w 55"/>
                  <a:gd name="T17" fmla="*/ 20 h 82"/>
                  <a:gd name="T18" fmla="*/ 24 w 55"/>
                  <a:gd name="T19" fmla="*/ 0 h 82"/>
                  <a:gd name="T20" fmla="*/ 18 w 55"/>
                  <a:gd name="T21" fmla="*/ 0 h 82"/>
                  <a:gd name="T22" fmla="*/ 20 w 55"/>
                  <a:gd name="T23" fmla="*/ 20 h 82"/>
                  <a:gd name="T24" fmla="*/ 20 w 55"/>
                  <a:gd name="T25" fmla="*/ 29 h 82"/>
                  <a:gd name="T26" fmla="*/ 0 w 55"/>
                  <a:gd name="T27" fmla="*/ 55 h 82"/>
                  <a:gd name="T28" fmla="*/ 28 w 55"/>
                  <a:gd name="T29" fmla="*/ 82 h 82"/>
                  <a:gd name="T30" fmla="*/ 55 w 55"/>
                  <a:gd name="T31" fmla="*/ 55 h 82"/>
                  <a:gd name="T32" fmla="*/ 40 w 55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82">
                    <a:moveTo>
                      <a:pt x="40" y="30"/>
                    </a:moveTo>
                    <a:cubicBezTo>
                      <a:pt x="40" y="29"/>
                      <a:pt x="40" y="27"/>
                      <a:pt x="40" y="26"/>
                    </a:cubicBezTo>
                    <a:cubicBezTo>
                      <a:pt x="40" y="17"/>
                      <a:pt x="38" y="8"/>
                      <a:pt x="3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2" y="28"/>
                      <a:pt x="30" y="27"/>
                      <a:pt x="28" y="27"/>
                    </a:cubicBezTo>
                    <a:cubicBezTo>
                      <a:pt x="27" y="27"/>
                      <a:pt x="26" y="28"/>
                      <a:pt x="25" y="28"/>
                    </a:cubicBezTo>
                    <a:cubicBezTo>
                      <a:pt x="26" y="25"/>
                      <a:pt x="26" y="23"/>
                      <a:pt x="26" y="20"/>
                    </a:cubicBezTo>
                    <a:cubicBezTo>
                      <a:pt x="26" y="14"/>
                      <a:pt x="25" y="7"/>
                      <a:pt x="24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7"/>
                      <a:pt x="21" y="14"/>
                      <a:pt x="20" y="20"/>
                    </a:cubicBezTo>
                    <a:cubicBezTo>
                      <a:pt x="20" y="23"/>
                      <a:pt x="20" y="26"/>
                      <a:pt x="20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3" y="82"/>
                      <a:pt x="28" y="82"/>
                    </a:cubicBezTo>
                    <a:cubicBezTo>
                      <a:pt x="43" y="82"/>
                      <a:pt x="55" y="70"/>
                      <a:pt x="55" y="55"/>
                    </a:cubicBezTo>
                    <a:cubicBezTo>
                      <a:pt x="55" y="44"/>
                      <a:pt x="49" y="35"/>
                      <a:pt x="40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3" name="Freeform 476"/>
              <p:cNvSpPr>
                <a:spLocks noChangeAspect="1"/>
              </p:cNvSpPr>
              <p:nvPr/>
            </p:nvSpPr>
            <p:spPr bwMode="auto">
              <a:xfrm>
                <a:off x="2203681" y="586676"/>
                <a:ext cx="69850" cy="107950"/>
              </a:xfrm>
              <a:custGeom>
                <a:avLst/>
                <a:gdLst>
                  <a:gd name="T0" fmla="*/ 20 w 54"/>
                  <a:gd name="T1" fmla="*/ 60 h 83"/>
                  <a:gd name="T2" fmla="*/ 21 w 54"/>
                  <a:gd name="T3" fmla="*/ 54 h 83"/>
                  <a:gd name="T4" fmla="*/ 27 w 54"/>
                  <a:gd name="T5" fmla="*/ 55 h 83"/>
                  <a:gd name="T6" fmla="*/ 30 w 54"/>
                  <a:gd name="T7" fmla="*/ 55 h 83"/>
                  <a:gd name="T8" fmla="*/ 29 w 54"/>
                  <a:gd name="T9" fmla="*/ 66 h 83"/>
                  <a:gd name="T10" fmla="*/ 30 w 54"/>
                  <a:gd name="T11" fmla="*/ 83 h 83"/>
                  <a:gd name="T12" fmla="*/ 36 w 54"/>
                  <a:gd name="T13" fmla="*/ 83 h 83"/>
                  <a:gd name="T14" fmla="*/ 34 w 54"/>
                  <a:gd name="T15" fmla="*/ 66 h 83"/>
                  <a:gd name="T16" fmla="*/ 36 w 54"/>
                  <a:gd name="T17" fmla="*/ 54 h 83"/>
                  <a:gd name="T18" fmla="*/ 54 w 54"/>
                  <a:gd name="T19" fmla="*/ 28 h 83"/>
                  <a:gd name="T20" fmla="*/ 27 w 54"/>
                  <a:gd name="T21" fmla="*/ 0 h 83"/>
                  <a:gd name="T22" fmla="*/ 0 w 54"/>
                  <a:gd name="T23" fmla="*/ 28 h 83"/>
                  <a:gd name="T24" fmla="*/ 15 w 54"/>
                  <a:gd name="T25" fmla="*/ 53 h 83"/>
                  <a:gd name="T26" fmla="*/ 15 w 54"/>
                  <a:gd name="T27" fmla="*/ 60 h 83"/>
                  <a:gd name="T28" fmla="*/ 17 w 54"/>
                  <a:gd name="T29" fmla="*/ 83 h 83"/>
                  <a:gd name="T30" fmla="*/ 23 w 54"/>
                  <a:gd name="T31" fmla="*/ 83 h 83"/>
                  <a:gd name="T32" fmla="*/ 20 w 54"/>
                  <a:gd name="T33" fmla="*/ 6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83">
                    <a:moveTo>
                      <a:pt x="20" y="60"/>
                    </a:moveTo>
                    <a:cubicBezTo>
                      <a:pt x="20" y="58"/>
                      <a:pt x="20" y="56"/>
                      <a:pt x="21" y="54"/>
                    </a:cubicBezTo>
                    <a:cubicBezTo>
                      <a:pt x="23" y="55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29" y="59"/>
                      <a:pt x="29" y="62"/>
                      <a:pt x="29" y="66"/>
                    </a:cubicBezTo>
                    <a:cubicBezTo>
                      <a:pt x="29" y="71"/>
                      <a:pt x="30" y="77"/>
                      <a:pt x="30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7"/>
                      <a:pt x="34" y="71"/>
                      <a:pt x="34" y="66"/>
                    </a:cubicBezTo>
                    <a:cubicBezTo>
                      <a:pt x="34" y="62"/>
                      <a:pt x="35" y="58"/>
                      <a:pt x="36" y="54"/>
                    </a:cubicBezTo>
                    <a:cubicBezTo>
                      <a:pt x="47" y="50"/>
                      <a:pt x="54" y="40"/>
                      <a:pt x="54" y="28"/>
                    </a:cubicBezTo>
                    <a:cubicBezTo>
                      <a:pt x="54" y="13"/>
                      <a:pt x="42" y="0"/>
                      <a:pt x="27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39"/>
                      <a:pt x="6" y="48"/>
                      <a:pt x="15" y="53"/>
                    </a:cubicBezTo>
                    <a:cubicBezTo>
                      <a:pt x="15" y="55"/>
                      <a:pt x="15" y="58"/>
                      <a:pt x="15" y="60"/>
                    </a:cubicBezTo>
                    <a:cubicBezTo>
                      <a:pt x="15" y="68"/>
                      <a:pt x="16" y="76"/>
                      <a:pt x="17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2" y="75"/>
                      <a:pt x="20" y="68"/>
                      <a:pt x="20" y="6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4" name="Freeform 477"/>
              <p:cNvSpPr>
                <a:spLocks noChangeAspect="1"/>
              </p:cNvSpPr>
              <p:nvPr/>
            </p:nvSpPr>
            <p:spPr bwMode="auto">
              <a:xfrm>
                <a:off x="2203681" y="700976"/>
                <a:ext cx="69850" cy="106363"/>
              </a:xfrm>
              <a:custGeom>
                <a:avLst/>
                <a:gdLst>
                  <a:gd name="T0" fmla="*/ 39 w 54"/>
                  <a:gd name="T1" fmla="*/ 30 h 82"/>
                  <a:gd name="T2" fmla="*/ 39 w 54"/>
                  <a:gd name="T3" fmla="*/ 26 h 82"/>
                  <a:gd name="T4" fmla="*/ 36 w 54"/>
                  <a:gd name="T5" fmla="*/ 0 h 82"/>
                  <a:gd name="T6" fmla="*/ 30 w 54"/>
                  <a:gd name="T7" fmla="*/ 0 h 82"/>
                  <a:gd name="T8" fmla="*/ 34 w 54"/>
                  <a:gd name="T9" fmla="*/ 26 h 82"/>
                  <a:gd name="T10" fmla="*/ 34 w 54"/>
                  <a:gd name="T11" fmla="*/ 28 h 82"/>
                  <a:gd name="T12" fmla="*/ 27 w 54"/>
                  <a:gd name="T13" fmla="*/ 27 h 82"/>
                  <a:gd name="T14" fmla="*/ 25 w 54"/>
                  <a:gd name="T15" fmla="*/ 28 h 82"/>
                  <a:gd name="T16" fmla="*/ 25 w 54"/>
                  <a:gd name="T17" fmla="*/ 20 h 82"/>
                  <a:gd name="T18" fmla="*/ 23 w 54"/>
                  <a:gd name="T19" fmla="*/ 0 h 82"/>
                  <a:gd name="T20" fmla="*/ 17 w 54"/>
                  <a:gd name="T21" fmla="*/ 0 h 82"/>
                  <a:gd name="T22" fmla="*/ 20 w 54"/>
                  <a:gd name="T23" fmla="*/ 20 h 82"/>
                  <a:gd name="T24" fmla="*/ 19 w 54"/>
                  <a:gd name="T25" fmla="*/ 29 h 82"/>
                  <a:gd name="T26" fmla="*/ 0 w 54"/>
                  <a:gd name="T27" fmla="*/ 55 h 82"/>
                  <a:gd name="T28" fmla="*/ 27 w 54"/>
                  <a:gd name="T29" fmla="*/ 82 h 82"/>
                  <a:gd name="T30" fmla="*/ 54 w 54"/>
                  <a:gd name="T31" fmla="*/ 55 h 82"/>
                  <a:gd name="T32" fmla="*/ 39 w 54"/>
                  <a:gd name="T33" fmla="*/ 3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82">
                    <a:moveTo>
                      <a:pt x="39" y="30"/>
                    </a:moveTo>
                    <a:cubicBezTo>
                      <a:pt x="39" y="29"/>
                      <a:pt x="39" y="27"/>
                      <a:pt x="39" y="26"/>
                    </a:cubicBezTo>
                    <a:cubicBezTo>
                      <a:pt x="39" y="17"/>
                      <a:pt x="37" y="8"/>
                      <a:pt x="36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2" y="9"/>
                      <a:pt x="34" y="17"/>
                      <a:pt x="34" y="26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1" y="28"/>
                      <a:pt x="29" y="27"/>
                      <a:pt x="27" y="27"/>
                    </a:cubicBezTo>
                    <a:cubicBezTo>
                      <a:pt x="26" y="27"/>
                      <a:pt x="25" y="28"/>
                      <a:pt x="25" y="28"/>
                    </a:cubicBezTo>
                    <a:cubicBezTo>
                      <a:pt x="25" y="25"/>
                      <a:pt x="25" y="23"/>
                      <a:pt x="25" y="20"/>
                    </a:cubicBezTo>
                    <a:cubicBezTo>
                      <a:pt x="25" y="14"/>
                      <a:pt x="24" y="7"/>
                      <a:pt x="23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8" y="7"/>
                      <a:pt x="20" y="14"/>
                      <a:pt x="20" y="20"/>
                    </a:cubicBezTo>
                    <a:cubicBezTo>
                      <a:pt x="20" y="23"/>
                      <a:pt x="19" y="26"/>
                      <a:pt x="19" y="29"/>
                    </a:cubicBezTo>
                    <a:cubicBezTo>
                      <a:pt x="8" y="32"/>
                      <a:pt x="0" y="43"/>
                      <a:pt x="0" y="55"/>
                    </a:cubicBezTo>
                    <a:cubicBezTo>
                      <a:pt x="0" y="70"/>
                      <a:pt x="12" y="82"/>
                      <a:pt x="27" y="82"/>
                    </a:cubicBezTo>
                    <a:cubicBezTo>
                      <a:pt x="42" y="82"/>
                      <a:pt x="54" y="70"/>
                      <a:pt x="54" y="55"/>
                    </a:cubicBezTo>
                    <a:cubicBezTo>
                      <a:pt x="54" y="44"/>
                      <a:pt x="48" y="35"/>
                      <a:pt x="39" y="30"/>
                    </a:cubicBezTo>
                    <a:close/>
                  </a:path>
                </a:pathLst>
              </a:custGeom>
              <a:gradFill flip="none" rotWithShape="1">
                <a:gsLst>
                  <a:gs pos="79000">
                    <a:schemeClr val="tx2">
                      <a:lumMod val="33000"/>
                      <a:lumOff val="67000"/>
                      <a:alpha val="71000"/>
                    </a:schemeClr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tx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466" name="Textfeld 465"/>
            <p:cNvSpPr txBox="1"/>
            <p:nvPr/>
          </p:nvSpPr>
          <p:spPr>
            <a:xfrm>
              <a:off x="349959" y="796602"/>
              <a:ext cx="24664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 err="1"/>
                <a:t>Fibroblasts</a:t>
              </a:r>
              <a:endParaRPr lang="en-GB" sz="1600" b="1" dirty="0"/>
            </a:p>
          </p:txBody>
        </p:sp>
        <p:sp>
          <p:nvSpPr>
            <p:cNvPr id="467" name="Gewitterblitz 466"/>
            <p:cNvSpPr/>
            <p:nvPr/>
          </p:nvSpPr>
          <p:spPr>
            <a:xfrm>
              <a:off x="3007362" y="3728852"/>
              <a:ext cx="275442" cy="613252"/>
            </a:xfrm>
            <a:prstGeom prst="lightningBolt">
              <a:avLst/>
            </a:prstGeom>
            <a:solidFill>
              <a:schemeClr val="accent6">
                <a:lumMod val="75000"/>
              </a:schemeClr>
            </a:solidFill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8" name="Textfeld 507"/>
            <p:cNvSpPr txBox="1"/>
            <p:nvPr/>
          </p:nvSpPr>
          <p:spPr>
            <a:xfrm>
              <a:off x="2412159" y="4046921"/>
              <a:ext cx="824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UV(B)</a:t>
              </a:r>
              <a:endParaRPr lang="en-GB" b="1" dirty="0"/>
            </a:p>
          </p:txBody>
        </p:sp>
        <p:sp>
          <p:nvSpPr>
            <p:cNvPr id="509" name="Textfeld 508"/>
            <p:cNvSpPr txBox="1"/>
            <p:nvPr/>
          </p:nvSpPr>
          <p:spPr>
            <a:xfrm>
              <a:off x="5774926" y="5831168"/>
              <a:ext cx="1224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/>
                <a:t>Song 2018</a:t>
              </a:r>
            </a:p>
          </p:txBody>
        </p:sp>
        <p:sp>
          <p:nvSpPr>
            <p:cNvPr id="510" name="Textfeld 509"/>
            <p:cNvSpPr txBox="1"/>
            <p:nvPr/>
          </p:nvSpPr>
          <p:spPr>
            <a:xfrm>
              <a:off x="4181699" y="2804790"/>
              <a:ext cx="1224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 err="1"/>
                <a:t>Yu</a:t>
              </a:r>
              <a:r>
                <a:rPr lang="de-DE" sz="1200" b="1" dirty="0"/>
                <a:t> 2010</a:t>
              </a:r>
            </a:p>
          </p:txBody>
        </p:sp>
        <p:grpSp>
          <p:nvGrpSpPr>
            <p:cNvPr id="511" name="Gruppieren 510"/>
            <p:cNvGrpSpPr/>
            <p:nvPr/>
          </p:nvGrpSpPr>
          <p:grpSpPr>
            <a:xfrm>
              <a:off x="380232" y="2617659"/>
              <a:ext cx="2314729" cy="211449"/>
              <a:chOff x="406737" y="2495396"/>
              <a:chExt cx="1805115" cy="84194"/>
            </a:xfrm>
          </p:grpSpPr>
          <p:grpSp>
            <p:nvGrpSpPr>
              <p:cNvPr id="512" name="Group 2"/>
              <p:cNvGrpSpPr>
                <a:grpSpLocks noChangeAspect="1"/>
              </p:cNvGrpSpPr>
              <p:nvPr/>
            </p:nvGrpSpPr>
            <p:grpSpPr bwMode="auto">
              <a:xfrm rot="16200000" flipH="1">
                <a:off x="1265621" y="2213960"/>
                <a:ext cx="83851" cy="647237"/>
                <a:chOff x="2304" y="312"/>
                <a:chExt cx="979" cy="3484"/>
              </a:xfrm>
            </p:grpSpPr>
            <p:sp>
              <p:nvSpPr>
                <p:cNvPr id="539" name="Freeform 3"/>
                <p:cNvSpPr>
                  <a:spLocks noChangeAspect="1"/>
                </p:cNvSpPr>
                <p:nvPr/>
              </p:nvSpPr>
              <p:spPr bwMode="auto">
                <a:xfrm>
                  <a:off x="2304" y="3132"/>
                  <a:ext cx="978" cy="664"/>
                </a:xfrm>
                <a:custGeom>
                  <a:avLst/>
                  <a:gdLst>
                    <a:gd name="T0" fmla="*/ 175 w 330"/>
                    <a:gd name="T1" fmla="*/ 132 h 326"/>
                    <a:gd name="T2" fmla="*/ 0 w 330"/>
                    <a:gd name="T3" fmla="*/ 0 h 326"/>
                    <a:gd name="T4" fmla="*/ 0 w 330"/>
                    <a:gd name="T5" fmla="*/ 66 h 326"/>
                    <a:gd name="T6" fmla="*/ 1 w 330"/>
                    <a:gd name="T7" fmla="*/ 68 h 326"/>
                    <a:gd name="T8" fmla="*/ 168 w 330"/>
                    <a:gd name="T9" fmla="*/ 192 h 326"/>
                    <a:gd name="T10" fmla="*/ 330 w 330"/>
                    <a:gd name="T11" fmla="*/ 326 h 326"/>
                    <a:gd name="T12" fmla="*/ 330 w 330"/>
                    <a:gd name="T13" fmla="*/ 249 h 326"/>
                    <a:gd name="T14" fmla="*/ 175 w 330"/>
                    <a:gd name="T15" fmla="*/ 132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30" h="326">
                      <a:moveTo>
                        <a:pt x="175" y="132"/>
                      </a:moveTo>
                      <a:cubicBezTo>
                        <a:pt x="72" y="69"/>
                        <a:pt x="13" y="37"/>
                        <a:pt x="0" y="0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67"/>
                        <a:pt x="0" y="67"/>
                        <a:pt x="1" y="68"/>
                      </a:cubicBezTo>
                      <a:cubicBezTo>
                        <a:pt x="21" y="111"/>
                        <a:pt x="100" y="153"/>
                        <a:pt x="168" y="192"/>
                      </a:cubicBezTo>
                      <a:cubicBezTo>
                        <a:pt x="238" y="232"/>
                        <a:pt x="308" y="269"/>
                        <a:pt x="330" y="326"/>
                      </a:cubicBezTo>
                      <a:cubicBezTo>
                        <a:pt x="330" y="249"/>
                        <a:pt x="330" y="249"/>
                        <a:pt x="330" y="249"/>
                      </a:cubicBezTo>
                      <a:cubicBezTo>
                        <a:pt x="310" y="218"/>
                        <a:pt x="250" y="178"/>
                        <a:pt x="175" y="132"/>
                      </a:cubicBezTo>
                      <a:close/>
                    </a:path>
                  </a:pathLst>
                </a:custGeom>
                <a:gradFill>
                  <a:gsLst>
                    <a:gs pos="33000">
                      <a:schemeClr val="tx2">
                        <a:lumMod val="75000"/>
                      </a:schemeClr>
                    </a:gs>
                    <a:gs pos="68000">
                      <a:schemeClr val="tx2">
                        <a:lumMod val="75000"/>
                      </a:schemeClr>
                    </a:gs>
                    <a:gs pos="98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</a:gradFill>
                <a:ln w="6350" cap="flat">
                  <a:solidFill>
                    <a:srgbClr val="3366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40" name="Freeform 4"/>
                <p:cNvSpPr>
                  <a:spLocks noChangeAspect="1"/>
                </p:cNvSpPr>
                <p:nvPr/>
              </p:nvSpPr>
              <p:spPr bwMode="auto">
                <a:xfrm>
                  <a:off x="2305" y="2099"/>
                  <a:ext cx="978" cy="664"/>
                </a:xfrm>
                <a:custGeom>
                  <a:avLst/>
                  <a:gdLst>
                    <a:gd name="T0" fmla="*/ 175 w 330"/>
                    <a:gd name="T1" fmla="*/ 132 h 326"/>
                    <a:gd name="T2" fmla="*/ 0 w 330"/>
                    <a:gd name="T3" fmla="*/ 0 h 326"/>
                    <a:gd name="T4" fmla="*/ 0 w 330"/>
                    <a:gd name="T5" fmla="*/ 66 h 326"/>
                    <a:gd name="T6" fmla="*/ 1 w 330"/>
                    <a:gd name="T7" fmla="*/ 68 h 326"/>
                    <a:gd name="T8" fmla="*/ 168 w 330"/>
                    <a:gd name="T9" fmla="*/ 192 h 326"/>
                    <a:gd name="T10" fmla="*/ 330 w 330"/>
                    <a:gd name="T11" fmla="*/ 326 h 326"/>
                    <a:gd name="T12" fmla="*/ 330 w 330"/>
                    <a:gd name="T13" fmla="*/ 249 h 326"/>
                    <a:gd name="T14" fmla="*/ 175 w 330"/>
                    <a:gd name="T15" fmla="*/ 132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30" h="326">
                      <a:moveTo>
                        <a:pt x="175" y="132"/>
                      </a:moveTo>
                      <a:cubicBezTo>
                        <a:pt x="72" y="69"/>
                        <a:pt x="13" y="37"/>
                        <a:pt x="0" y="0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67"/>
                        <a:pt x="0" y="67"/>
                        <a:pt x="1" y="68"/>
                      </a:cubicBezTo>
                      <a:cubicBezTo>
                        <a:pt x="21" y="111"/>
                        <a:pt x="100" y="153"/>
                        <a:pt x="168" y="192"/>
                      </a:cubicBezTo>
                      <a:cubicBezTo>
                        <a:pt x="238" y="232"/>
                        <a:pt x="308" y="269"/>
                        <a:pt x="330" y="326"/>
                      </a:cubicBezTo>
                      <a:cubicBezTo>
                        <a:pt x="330" y="249"/>
                        <a:pt x="330" y="249"/>
                        <a:pt x="330" y="249"/>
                      </a:cubicBezTo>
                      <a:cubicBezTo>
                        <a:pt x="310" y="218"/>
                        <a:pt x="250" y="178"/>
                        <a:pt x="175" y="132"/>
                      </a:cubicBezTo>
                      <a:close/>
                    </a:path>
                  </a:pathLst>
                </a:custGeom>
                <a:gradFill>
                  <a:gsLst>
                    <a:gs pos="33000">
                      <a:schemeClr val="tx2">
                        <a:lumMod val="75000"/>
                      </a:schemeClr>
                    </a:gs>
                    <a:gs pos="68000">
                      <a:schemeClr val="tx2">
                        <a:lumMod val="75000"/>
                      </a:schemeClr>
                    </a:gs>
                    <a:gs pos="98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</a:gradFill>
                <a:ln w="6350" cap="flat">
                  <a:solidFill>
                    <a:srgbClr val="3366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41" name="Freeform 5"/>
                <p:cNvSpPr>
                  <a:spLocks noChangeAspect="1"/>
                </p:cNvSpPr>
                <p:nvPr/>
              </p:nvSpPr>
              <p:spPr bwMode="auto">
                <a:xfrm>
                  <a:off x="2305" y="2383"/>
                  <a:ext cx="978" cy="664"/>
                </a:xfrm>
                <a:custGeom>
                  <a:avLst/>
                  <a:gdLst>
                    <a:gd name="T0" fmla="*/ 175 w 330"/>
                    <a:gd name="T1" fmla="*/ 132 h 326"/>
                    <a:gd name="T2" fmla="*/ 0 w 330"/>
                    <a:gd name="T3" fmla="*/ 0 h 326"/>
                    <a:gd name="T4" fmla="*/ 0 w 330"/>
                    <a:gd name="T5" fmla="*/ 66 h 326"/>
                    <a:gd name="T6" fmla="*/ 1 w 330"/>
                    <a:gd name="T7" fmla="*/ 68 h 326"/>
                    <a:gd name="T8" fmla="*/ 168 w 330"/>
                    <a:gd name="T9" fmla="*/ 192 h 326"/>
                    <a:gd name="T10" fmla="*/ 330 w 330"/>
                    <a:gd name="T11" fmla="*/ 326 h 326"/>
                    <a:gd name="T12" fmla="*/ 330 w 330"/>
                    <a:gd name="T13" fmla="*/ 249 h 326"/>
                    <a:gd name="T14" fmla="*/ 175 w 330"/>
                    <a:gd name="T15" fmla="*/ 132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30" h="326">
                      <a:moveTo>
                        <a:pt x="175" y="132"/>
                      </a:moveTo>
                      <a:cubicBezTo>
                        <a:pt x="72" y="69"/>
                        <a:pt x="13" y="37"/>
                        <a:pt x="0" y="0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67"/>
                        <a:pt x="0" y="67"/>
                        <a:pt x="1" y="68"/>
                      </a:cubicBezTo>
                      <a:cubicBezTo>
                        <a:pt x="21" y="111"/>
                        <a:pt x="100" y="153"/>
                        <a:pt x="168" y="192"/>
                      </a:cubicBezTo>
                      <a:cubicBezTo>
                        <a:pt x="238" y="232"/>
                        <a:pt x="308" y="269"/>
                        <a:pt x="330" y="326"/>
                      </a:cubicBezTo>
                      <a:cubicBezTo>
                        <a:pt x="330" y="249"/>
                        <a:pt x="330" y="249"/>
                        <a:pt x="330" y="249"/>
                      </a:cubicBezTo>
                      <a:cubicBezTo>
                        <a:pt x="310" y="218"/>
                        <a:pt x="250" y="178"/>
                        <a:pt x="17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3000">
                      <a:schemeClr val="accent2">
                        <a:lumMod val="75000"/>
                      </a:schemeClr>
                    </a:gs>
                    <a:gs pos="68000">
                      <a:schemeClr val="accent2">
                        <a:lumMod val="75000"/>
                      </a:schemeClr>
                    </a:gs>
                    <a:gs pos="98000">
                      <a:schemeClr val="accent2">
                        <a:lumMod val="50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  <a:tileRect/>
                </a:gradFill>
                <a:ln w="6350" cap="flat">
                  <a:solidFill>
                    <a:srgbClr val="FF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42" name="Freeform 6"/>
                <p:cNvSpPr>
                  <a:spLocks noChangeAspect="1"/>
                </p:cNvSpPr>
                <p:nvPr/>
              </p:nvSpPr>
              <p:spPr bwMode="auto">
                <a:xfrm>
                  <a:off x="2304" y="1058"/>
                  <a:ext cx="978" cy="664"/>
                </a:xfrm>
                <a:custGeom>
                  <a:avLst/>
                  <a:gdLst>
                    <a:gd name="T0" fmla="*/ 175 w 330"/>
                    <a:gd name="T1" fmla="*/ 132 h 326"/>
                    <a:gd name="T2" fmla="*/ 0 w 330"/>
                    <a:gd name="T3" fmla="*/ 0 h 326"/>
                    <a:gd name="T4" fmla="*/ 0 w 330"/>
                    <a:gd name="T5" fmla="*/ 66 h 326"/>
                    <a:gd name="T6" fmla="*/ 1 w 330"/>
                    <a:gd name="T7" fmla="*/ 68 h 326"/>
                    <a:gd name="T8" fmla="*/ 168 w 330"/>
                    <a:gd name="T9" fmla="*/ 192 h 326"/>
                    <a:gd name="T10" fmla="*/ 330 w 330"/>
                    <a:gd name="T11" fmla="*/ 326 h 326"/>
                    <a:gd name="T12" fmla="*/ 330 w 330"/>
                    <a:gd name="T13" fmla="*/ 249 h 326"/>
                    <a:gd name="T14" fmla="*/ 175 w 330"/>
                    <a:gd name="T15" fmla="*/ 132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30" h="326">
                      <a:moveTo>
                        <a:pt x="175" y="132"/>
                      </a:moveTo>
                      <a:cubicBezTo>
                        <a:pt x="72" y="69"/>
                        <a:pt x="13" y="37"/>
                        <a:pt x="0" y="0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67"/>
                        <a:pt x="0" y="67"/>
                        <a:pt x="1" y="68"/>
                      </a:cubicBezTo>
                      <a:cubicBezTo>
                        <a:pt x="21" y="111"/>
                        <a:pt x="100" y="153"/>
                        <a:pt x="168" y="192"/>
                      </a:cubicBezTo>
                      <a:cubicBezTo>
                        <a:pt x="238" y="232"/>
                        <a:pt x="308" y="269"/>
                        <a:pt x="330" y="326"/>
                      </a:cubicBezTo>
                      <a:cubicBezTo>
                        <a:pt x="330" y="249"/>
                        <a:pt x="330" y="249"/>
                        <a:pt x="330" y="249"/>
                      </a:cubicBezTo>
                      <a:cubicBezTo>
                        <a:pt x="310" y="218"/>
                        <a:pt x="250" y="178"/>
                        <a:pt x="175" y="132"/>
                      </a:cubicBezTo>
                      <a:close/>
                    </a:path>
                  </a:pathLst>
                </a:custGeom>
                <a:gradFill>
                  <a:gsLst>
                    <a:gs pos="33000">
                      <a:schemeClr val="tx2">
                        <a:lumMod val="75000"/>
                      </a:schemeClr>
                    </a:gs>
                    <a:gs pos="68000">
                      <a:schemeClr val="tx2">
                        <a:lumMod val="75000"/>
                      </a:schemeClr>
                    </a:gs>
                    <a:gs pos="98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</a:gradFill>
                <a:ln w="6350" cap="flat">
                  <a:solidFill>
                    <a:srgbClr val="3366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43" name="Freeform 7"/>
                <p:cNvSpPr>
                  <a:spLocks noChangeAspect="1"/>
                </p:cNvSpPr>
                <p:nvPr/>
              </p:nvSpPr>
              <p:spPr bwMode="auto">
                <a:xfrm>
                  <a:off x="2304" y="1342"/>
                  <a:ext cx="978" cy="664"/>
                </a:xfrm>
                <a:custGeom>
                  <a:avLst/>
                  <a:gdLst>
                    <a:gd name="T0" fmla="*/ 175 w 330"/>
                    <a:gd name="T1" fmla="*/ 132 h 326"/>
                    <a:gd name="T2" fmla="*/ 0 w 330"/>
                    <a:gd name="T3" fmla="*/ 0 h 326"/>
                    <a:gd name="T4" fmla="*/ 0 w 330"/>
                    <a:gd name="T5" fmla="*/ 66 h 326"/>
                    <a:gd name="T6" fmla="*/ 1 w 330"/>
                    <a:gd name="T7" fmla="*/ 68 h 326"/>
                    <a:gd name="T8" fmla="*/ 168 w 330"/>
                    <a:gd name="T9" fmla="*/ 192 h 326"/>
                    <a:gd name="T10" fmla="*/ 330 w 330"/>
                    <a:gd name="T11" fmla="*/ 326 h 326"/>
                    <a:gd name="T12" fmla="*/ 330 w 330"/>
                    <a:gd name="T13" fmla="*/ 249 h 326"/>
                    <a:gd name="T14" fmla="*/ 175 w 330"/>
                    <a:gd name="T15" fmla="*/ 132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30" h="326">
                      <a:moveTo>
                        <a:pt x="175" y="132"/>
                      </a:moveTo>
                      <a:cubicBezTo>
                        <a:pt x="72" y="69"/>
                        <a:pt x="13" y="37"/>
                        <a:pt x="0" y="0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67"/>
                        <a:pt x="0" y="67"/>
                        <a:pt x="1" y="68"/>
                      </a:cubicBezTo>
                      <a:cubicBezTo>
                        <a:pt x="21" y="111"/>
                        <a:pt x="100" y="153"/>
                        <a:pt x="168" y="192"/>
                      </a:cubicBezTo>
                      <a:cubicBezTo>
                        <a:pt x="238" y="232"/>
                        <a:pt x="308" y="269"/>
                        <a:pt x="330" y="326"/>
                      </a:cubicBezTo>
                      <a:cubicBezTo>
                        <a:pt x="330" y="249"/>
                        <a:pt x="330" y="249"/>
                        <a:pt x="330" y="249"/>
                      </a:cubicBezTo>
                      <a:cubicBezTo>
                        <a:pt x="310" y="218"/>
                        <a:pt x="250" y="178"/>
                        <a:pt x="17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3000">
                      <a:schemeClr val="accent2">
                        <a:lumMod val="75000"/>
                      </a:schemeClr>
                    </a:gs>
                    <a:gs pos="68000">
                      <a:schemeClr val="accent2">
                        <a:lumMod val="75000"/>
                      </a:schemeClr>
                    </a:gs>
                    <a:gs pos="98000">
                      <a:schemeClr val="accent2">
                        <a:lumMod val="50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  <a:tileRect/>
                </a:gradFill>
                <a:ln w="6350" cap="flat">
                  <a:solidFill>
                    <a:srgbClr val="FF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44" name="Freeform 8"/>
                <p:cNvSpPr>
                  <a:spLocks noChangeAspect="1"/>
                </p:cNvSpPr>
                <p:nvPr/>
              </p:nvSpPr>
              <p:spPr bwMode="auto">
                <a:xfrm>
                  <a:off x="2304" y="2602"/>
                  <a:ext cx="978" cy="660"/>
                </a:xfrm>
                <a:custGeom>
                  <a:avLst/>
                  <a:gdLst>
                    <a:gd name="T0" fmla="*/ 149 w 330"/>
                    <a:gd name="T1" fmla="*/ 136 h 324"/>
                    <a:gd name="T2" fmla="*/ 0 w 330"/>
                    <a:gd name="T3" fmla="*/ 253 h 324"/>
                    <a:gd name="T4" fmla="*/ 0 w 330"/>
                    <a:gd name="T5" fmla="*/ 324 h 324"/>
                    <a:gd name="T6" fmla="*/ 172 w 330"/>
                    <a:gd name="T7" fmla="*/ 188 h 324"/>
                    <a:gd name="T8" fmla="*/ 330 w 330"/>
                    <a:gd name="T9" fmla="*/ 84 h 324"/>
                    <a:gd name="T10" fmla="*/ 330 w 330"/>
                    <a:gd name="T11" fmla="*/ 0 h 324"/>
                    <a:gd name="T12" fmla="*/ 149 w 330"/>
                    <a:gd name="T13" fmla="*/ 136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0" h="324">
                      <a:moveTo>
                        <a:pt x="149" y="136"/>
                      </a:moveTo>
                      <a:cubicBezTo>
                        <a:pt x="77" y="179"/>
                        <a:pt x="11" y="217"/>
                        <a:pt x="0" y="253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16" y="283"/>
                        <a:pt x="95" y="234"/>
                        <a:pt x="172" y="188"/>
                      </a:cubicBezTo>
                      <a:cubicBezTo>
                        <a:pt x="240" y="148"/>
                        <a:pt x="309" y="110"/>
                        <a:pt x="330" y="84"/>
                      </a:cubicBezTo>
                      <a:cubicBezTo>
                        <a:pt x="330" y="0"/>
                        <a:pt x="330" y="0"/>
                        <a:pt x="330" y="0"/>
                      </a:cubicBezTo>
                      <a:cubicBezTo>
                        <a:pt x="307" y="43"/>
                        <a:pt x="228" y="90"/>
                        <a:pt x="149" y="136"/>
                      </a:cubicBezTo>
                      <a:close/>
                    </a:path>
                  </a:pathLst>
                </a:custGeom>
                <a:gradFill>
                  <a:gsLst>
                    <a:gs pos="33000">
                      <a:schemeClr val="tx2">
                        <a:lumMod val="75000"/>
                      </a:schemeClr>
                    </a:gs>
                    <a:gs pos="68000">
                      <a:schemeClr val="tx2">
                        <a:lumMod val="75000"/>
                      </a:schemeClr>
                    </a:gs>
                    <a:gs pos="98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</a:gradFill>
                <a:ln w="6350" cap="flat">
                  <a:solidFill>
                    <a:srgbClr val="3366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45" name="Freeform 9"/>
                <p:cNvSpPr>
                  <a:spLocks noChangeAspect="1"/>
                </p:cNvSpPr>
                <p:nvPr/>
              </p:nvSpPr>
              <p:spPr bwMode="auto">
                <a:xfrm>
                  <a:off x="2304" y="2887"/>
                  <a:ext cx="978" cy="660"/>
                </a:xfrm>
                <a:custGeom>
                  <a:avLst/>
                  <a:gdLst>
                    <a:gd name="T0" fmla="*/ 149 w 330"/>
                    <a:gd name="T1" fmla="*/ 136 h 324"/>
                    <a:gd name="T2" fmla="*/ 0 w 330"/>
                    <a:gd name="T3" fmla="*/ 253 h 324"/>
                    <a:gd name="T4" fmla="*/ 0 w 330"/>
                    <a:gd name="T5" fmla="*/ 324 h 324"/>
                    <a:gd name="T6" fmla="*/ 172 w 330"/>
                    <a:gd name="T7" fmla="*/ 188 h 324"/>
                    <a:gd name="T8" fmla="*/ 330 w 330"/>
                    <a:gd name="T9" fmla="*/ 84 h 324"/>
                    <a:gd name="T10" fmla="*/ 330 w 330"/>
                    <a:gd name="T11" fmla="*/ 0 h 324"/>
                    <a:gd name="T12" fmla="*/ 149 w 330"/>
                    <a:gd name="T13" fmla="*/ 136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0" h="324">
                      <a:moveTo>
                        <a:pt x="149" y="136"/>
                      </a:moveTo>
                      <a:cubicBezTo>
                        <a:pt x="77" y="179"/>
                        <a:pt x="11" y="217"/>
                        <a:pt x="0" y="253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16" y="283"/>
                        <a:pt x="95" y="234"/>
                        <a:pt x="172" y="188"/>
                      </a:cubicBezTo>
                      <a:cubicBezTo>
                        <a:pt x="240" y="148"/>
                        <a:pt x="309" y="110"/>
                        <a:pt x="330" y="84"/>
                      </a:cubicBezTo>
                      <a:cubicBezTo>
                        <a:pt x="330" y="0"/>
                        <a:pt x="330" y="0"/>
                        <a:pt x="330" y="0"/>
                      </a:cubicBezTo>
                      <a:cubicBezTo>
                        <a:pt x="307" y="43"/>
                        <a:pt x="228" y="90"/>
                        <a:pt x="149" y="136"/>
                      </a:cubicBezTo>
                      <a:close/>
                    </a:path>
                  </a:pathLst>
                </a:custGeom>
                <a:gradFill>
                  <a:gsLst>
                    <a:gs pos="33000">
                      <a:schemeClr val="accent2">
                        <a:lumMod val="75000"/>
                      </a:schemeClr>
                    </a:gs>
                    <a:gs pos="68000">
                      <a:schemeClr val="accent2">
                        <a:lumMod val="75000"/>
                      </a:schemeClr>
                    </a:gs>
                    <a:gs pos="98000">
                      <a:schemeClr val="accent2">
                        <a:lumMod val="50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</a:gradFill>
                <a:ln w="6350" cap="flat">
                  <a:solidFill>
                    <a:srgbClr val="FF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46" name="Freeform 10"/>
                <p:cNvSpPr>
                  <a:spLocks noChangeAspect="1"/>
                </p:cNvSpPr>
                <p:nvPr/>
              </p:nvSpPr>
              <p:spPr bwMode="auto">
                <a:xfrm>
                  <a:off x="2305" y="1569"/>
                  <a:ext cx="978" cy="660"/>
                </a:xfrm>
                <a:custGeom>
                  <a:avLst/>
                  <a:gdLst>
                    <a:gd name="T0" fmla="*/ 149 w 330"/>
                    <a:gd name="T1" fmla="*/ 136 h 324"/>
                    <a:gd name="T2" fmla="*/ 0 w 330"/>
                    <a:gd name="T3" fmla="*/ 253 h 324"/>
                    <a:gd name="T4" fmla="*/ 0 w 330"/>
                    <a:gd name="T5" fmla="*/ 324 h 324"/>
                    <a:gd name="T6" fmla="*/ 172 w 330"/>
                    <a:gd name="T7" fmla="*/ 188 h 324"/>
                    <a:gd name="T8" fmla="*/ 330 w 330"/>
                    <a:gd name="T9" fmla="*/ 84 h 324"/>
                    <a:gd name="T10" fmla="*/ 330 w 330"/>
                    <a:gd name="T11" fmla="*/ 0 h 324"/>
                    <a:gd name="T12" fmla="*/ 149 w 330"/>
                    <a:gd name="T13" fmla="*/ 136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0" h="324">
                      <a:moveTo>
                        <a:pt x="149" y="136"/>
                      </a:moveTo>
                      <a:cubicBezTo>
                        <a:pt x="77" y="179"/>
                        <a:pt x="11" y="217"/>
                        <a:pt x="0" y="253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16" y="283"/>
                        <a:pt x="95" y="234"/>
                        <a:pt x="172" y="188"/>
                      </a:cubicBezTo>
                      <a:cubicBezTo>
                        <a:pt x="240" y="148"/>
                        <a:pt x="309" y="110"/>
                        <a:pt x="330" y="84"/>
                      </a:cubicBezTo>
                      <a:cubicBezTo>
                        <a:pt x="330" y="0"/>
                        <a:pt x="330" y="0"/>
                        <a:pt x="330" y="0"/>
                      </a:cubicBezTo>
                      <a:cubicBezTo>
                        <a:pt x="307" y="43"/>
                        <a:pt x="228" y="90"/>
                        <a:pt x="149" y="136"/>
                      </a:cubicBezTo>
                      <a:close/>
                    </a:path>
                  </a:pathLst>
                </a:custGeom>
                <a:gradFill>
                  <a:gsLst>
                    <a:gs pos="33000">
                      <a:schemeClr val="tx2">
                        <a:lumMod val="75000"/>
                      </a:schemeClr>
                    </a:gs>
                    <a:gs pos="68000">
                      <a:schemeClr val="tx2">
                        <a:lumMod val="75000"/>
                      </a:schemeClr>
                    </a:gs>
                    <a:gs pos="98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</a:gradFill>
                <a:ln w="6350" cap="flat">
                  <a:solidFill>
                    <a:srgbClr val="3366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47" name="Freeform 11"/>
                <p:cNvSpPr>
                  <a:spLocks noChangeAspect="1"/>
                </p:cNvSpPr>
                <p:nvPr/>
              </p:nvSpPr>
              <p:spPr bwMode="auto">
                <a:xfrm>
                  <a:off x="2304" y="312"/>
                  <a:ext cx="978" cy="664"/>
                </a:xfrm>
                <a:custGeom>
                  <a:avLst/>
                  <a:gdLst>
                    <a:gd name="T0" fmla="*/ 175 w 330"/>
                    <a:gd name="T1" fmla="*/ 132 h 326"/>
                    <a:gd name="T2" fmla="*/ 0 w 330"/>
                    <a:gd name="T3" fmla="*/ 0 h 326"/>
                    <a:gd name="T4" fmla="*/ 0 w 330"/>
                    <a:gd name="T5" fmla="*/ 66 h 326"/>
                    <a:gd name="T6" fmla="*/ 1 w 330"/>
                    <a:gd name="T7" fmla="*/ 68 h 326"/>
                    <a:gd name="T8" fmla="*/ 168 w 330"/>
                    <a:gd name="T9" fmla="*/ 192 h 326"/>
                    <a:gd name="T10" fmla="*/ 330 w 330"/>
                    <a:gd name="T11" fmla="*/ 326 h 326"/>
                    <a:gd name="T12" fmla="*/ 330 w 330"/>
                    <a:gd name="T13" fmla="*/ 249 h 326"/>
                    <a:gd name="T14" fmla="*/ 175 w 330"/>
                    <a:gd name="T15" fmla="*/ 132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30" h="326">
                      <a:moveTo>
                        <a:pt x="175" y="132"/>
                      </a:moveTo>
                      <a:cubicBezTo>
                        <a:pt x="72" y="69"/>
                        <a:pt x="13" y="37"/>
                        <a:pt x="0" y="0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67"/>
                        <a:pt x="0" y="67"/>
                        <a:pt x="1" y="68"/>
                      </a:cubicBezTo>
                      <a:cubicBezTo>
                        <a:pt x="21" y="111"/>
                        <a:pt x="100" y="153"/>
                        <a:pt x="168" y="192"/>
                      </a:cubicBezTo>
                      <a:cubicBezTo>
                        <a:pt x="238" y="232"/>
                        <a:pt x="308" y="269"/>
                        <a:pt x="330" y="326"/>
                      </a:cubicBezTo>
                      <a:cubicBezTo>
                        <a:pt x="330" y="249"/>
                        <a:pt x="330" y="249"/>
                        <a:pt x="330" y="249"/>
                      </a:cubicBezTo>
                      <a:cubicBezTo>
                        <a:pt x="310" y="218"/>
                        <a:pt x="250" y="178"/>
                        <a:pt x="17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3000">
                      <a:schemeClr val="accent2">
                        <a:lumMod val="75000"/>
                      </a:schemeClr>
                    </a:gs>
                    <a:gs pos="68000">
                      <a:schemeClr val="accent2">
                        <a:lumMod val="75000"/>
                      </a:schemeClr>
                    </a:gs>
                    <a:gs pos="98000">
                      <a:schemeClr val="accent2">
                        <a:lumMod val="50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  <a:tileRect/>
                </a:gradFill>
                <a:ln w="6350" cap="flat">
                  <a:solidFill>
                    <a:srgbClr val="FF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48" name="Freeform 12"/>
                <p:cNvSpPr>
                  <a:spLocks noChangeAspect="1"/>
                </p:cNvSpPr>
                <p:nvPr/>
              </p:nvSpPr>
              <p:spPr bwMode="auto">
                <a:xfrm>
                  <a:off x="2304" y="528"/>
                  <a:ext cx="978" cy="660"/>
                </a:xfrm>
                <a:custGeom>
                  <a:avLst/>
                  <a:gdLst>
                    <a:gd name="T0" fmla="*/ 149 w 330"/>
                    <a:gd name="T1" fmla="*/ 136 h 324"/>
                    <a:gd name="T2" fmla="*/ 0 w 330"/>
                    <a:gd name="T3" fmla="*/ 253 h 324"/>
                    <a:gd name="T4" fmla="*/ 0 w 330"/>
                    <a:gd name="T5" fmla="*/ 324 h 324"/>
                    <a:gd name="T6" fmla="*/ 172 w 330"/>
                    <a:gd name="T7" fmla="*/ 188 h 324"/>
                    <a:gd name="T8" fmla="*/ 330 w 330"/>
                    <a:gd name="T9" fmla="*/ 84 h 324"/>
                    <a:gd name="T10" fmla="*/ 330 w 330"/>
                    <a:gd name="T11" fmla="*/ 0 h 324"/>
                    <a:gd name="T12" fmla="*/ 149 w 330"/>
                    <a:gd name="T13" fmla="*/ 136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0" h="324">
                      <a:moveTo>
                        <a:pt x="149" y="136"/>
                      </a:moveTo>
                      <a:cubicBezTo>
                        <a:pt x="77" y="179"/>
                        <a:pt x="11" y="217"/>
                        <a:pt x="0" y="253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16" y="283"/>
                        <a:pt x="95" y="234"/>
                        <a:pt x="172" y="188"/>
                      </a:cubicBezTo>
                      <a:cubicBezTo>
                        <a:pt x="240" y="148"/>
                        <a:pt x="309" y="110"/>
                        <a:pt x="330" y="84"/>
                      </a:cubicBezTo>
                      <a:cubicBezTo>
                        <a:pt x="330" y="0"/>
                        <a:pt x="330" y="0"/>
                        <a:pt x="330" y="0"/>
                      </a:cubicBezTo>
                      <a:cubicBezTo>
                        <a:pt x="307" y="43"/>
                        <a:pt x="228" y="90"/>
                        <a:pt x="149" y="136"/>
                      </a:cubicBezTo>
                      <a:close/>
                    </a:path>
                  </a:pathLst>
                </a:custGeom>
                <a:gradFill>
                  <a:gsLst>
                    <a:gs pos="33000">
                      <a:schemeClr val="tx2">
                        <a:lumMod val="75000"/>
                      </a:schemeClr>
                    </a:gs>
                    <a:gs pos="68000">
                      <a:schemeClr val="tx2">
                        <a:lumMod val="75000"/>
                      </a:schemeClr>
                    </a:gs>
                    <a:gs pos="98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</a:gradFill>
                <a:ln w="6350" cap="flat">
                  <a:solidFill>
                    <a:srgbClr val="3366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49" name="Freeform 13"/>
                <p:cNvSpPr>
                  <a:spLocks noChangeAspect="1"/>
                </p:cNvSpPr>
                <p:nvPr/>
              </p:nvSpPr>
              <p:spPr bwMode="auto">
                <a:xfrm>
                  <a:off x="2304" y="813"/>
                  <a:ext cx="978" cy="660"/>
                </a:xfrm>
                <a:custGeom>
                  <a:avLst/>
                  <a:gdLst>
                    <a:gd name="T0" fmla="*/ 149 w 330"/>
                    <a:gd name="T1" fmla="*/ 136 h 324"/>
                    <a:gd name="T2" fmla="*/ 0 w 330"/>
                    <a:gd name="T3" fmla="*/ 253 h 324"/>
                    <a:gd name="T4" fmla="*/ 0 w 330"/>
                    <a:gd name="T5" fmla="*/ 324 h 324"/>
                    <a:gd name="T6" fmla="*/ 172 w 330"/>
                    <a:gd name="T7" fmla="*/ 188 h 324"/>
                    <a:gd name="T8" fmla="*/ 330 w 330"/>
                    <a:gd name="T9" fmla="*/ 84 h 324"/>
                    <a:gd name="T10" fmla="*/ 330 w 330"/>
                    <a:gd name="T11" fmla="*/ 0 h 324"/>
                    <a:gd name="T12" fmla="*/ 149 w 330"/>
                    <a:gd name="T13" fmla="*/ 136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0" h="324">
                      <a:moveTo>
                        <a:pt x="149" y="136"/>
                      </a:moveTo>
                      <a:cubicBezTo>
                        <a:pt x="77" y="179"/>
                        <a:pt x="11" y="217"/>
                        <a:pt x="0" y="253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16" y="283"/>
                        <a:pt x="95" y="234"/>
                        <a:pt x="172" y="188"/>
                      </a:cubicBezTo>
                      <a:cubicBezTo>
                        <a:pt x="240" y="148"/>
                        <a:pt x="309" y="110"/>
                        <a:pt x="330" y="84"/>
                      </a:cubicBezTo>
                      <a:cubicBezTo>
                        <a:pt x="330" y="0"/>
                        <a:pt x="330" y="0"/>
                        <a:pt x="330" y="0"/>
                      </a:cubicBezTo>
                      <a:cubicBezTo>
                        <a:pt x="307" y="43"/>
                        <a:pt x="228" y="90"/>
                        <a:pt x="149" y="136"/>
                      </a:cubicBezTo>
                      <a:close/>
                    </a:path>
                  </a:pathLst>
                </a:custGeom>
                <a:gradFill>
                  <a:gsLst>
                    <a:gs pos="33000">
                      <a:schemeClr val="accent2">
                        <a:lumMod val="75000"/>
                      </a:schemeClr>
                    </a:gs>
                    <a:gs pos="68000">
                      <a:schemeClr val="accent2">
                        <a:lumMod val="75000"/>
                      </a:schemeClr>
                    </a:gs>
                    <a:gs pos="98000">
                      <a:schemeClr val="accent2">
                        <a:lumMod val="50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</a:gradFill>
                <a:ln w="6350" cap="flat">
                  <a:solidFill>
                    <a:srgbClr val="FF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50" name="Freeform 14"/>
                <p:cNvSpPr>
                  <a:spLocks noChangeAspect="1"/>
                </p:cNvSpPr>
                <p:nvPr/>
              </p:nvSpPr>
              <p:spPr bwMode="auto">
                <a:xfrm>
                  <a:off x="2305" y="1854"/>
                  <a:ext cx="978" cy="660"/>
                </a:xfrm>
                <a:custGeom>
                  <a:avLst/>
                  <a:gdLst>
                    <a:gd name="T0" fmla="*/ 149 w 330"/>
                    <a:gd name="T1" fmla="*/ 136 h 324"/>
                    <a:gd name="T2" fmla="*/ 0 w 330"/>
                    <a:gd name="T3" fmla="*/ 253 h 324"/>
                    <a:gd name="T4" fmla="*/ 0 w 330"/>
                    <a:gd name="T5" fmla="*/ 324 h 324"/>
                    <a:gd name="T6" fmla="*/ 172 w 330"/>
                    <a:gd name="T7" fmla="*/ 188 h 324"/>
                    <a:gd name="T8" fmla="*/ 330 w 330"/>
                    <a:gd name="T9" fmla="*/ 84 h 324"/>
                    <a:gd name="T10" fmla="*/ 330 w 330"/>
                    <a:gd name="T11" fmla="*/ 0 h 324"/>
                    <a:gd name="T12" fmla="*/ 149 w 330"/>
                    <a:gd name="T13" fmla="*/ 136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0" h="324">
                      <a:moveTo>
                        <a:pt x="149" y="136"/>
                      </a:moveTo>
                      <a:cubicBezTo>
                        <a:pt x="77" y="179"/>
                        <a:pt x="11" y="217"/>
                        <a:pt x="0" y="253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16" y="283"/>
                        <a:pt x="95" y="234"/>
                        <a:pt x="172" y="188"/>
                      </a:cubicBezTo>
                      <a:cubicBezTo>
                        <a:pt x="240" y="148"/>
                        <a:pt x="309" y="110"/>
                        <a:pt x="330" y="84"/>
                      </a:cubicBezTo>
                      <a:cubicBezTo>
                        <a:pt x="330" y="0"/>
                        <a:pt x="330" y="0"/>
                        <a:pt x="330" y="0"/>
                      </a:cubicBezTo>
                      <a:cubicBezTo>
                        <a:pt x="307" y="43"/>
                        <a:pt x="228" y="90"/>
                        <a:pt x="149" y="136"/>
                      </a:cubicBezTo>
                      <a:close/>
                    </a:path>
                  </a:pathLst>
                </a:custGeom>
                <a:gradFill>
                  <a:gsLst>
                    <a:gs pos="33000">
                      <a:schemeClr val="accent2">
                        <a:lumMod val="75000"/>
                      </a:schemeClr>
                    </a:gs>
                    <a:gs pos="68000">
                      <a:schemeClr val="accent2">
                        <a:lumMod val="75000"/>
                      </a:schemeClr>
                    </a:gs>
                    <a:gs pos="98000">
                      <a:schemeClr val="accent2">
                        <a:lumMod val="50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</a:gradFill>
                <a:ln w="6350" cap="flat">
                  <a:solidFill>
                    <a:srgbClr val="FF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</p:grpSp>
          <p:grpSp>
            <p:nvGrpSpPr>
              <p:cNvPr id="513" name="Group 2"/>
              <p:cNvGrpSpPr>
                <a:grpSpLocks noChangeAspect="1"/>
              </p:cNvGrpSpPr>
              <p:nvPr/>
            </p:nvGrpSpPr>
            <p:grpSpPr bwMode="auto">
              <a:xfrm rot="16200000" flipH="1">
                <a:off x="688430" y="2213703"/>
                <a:ext cx="83851" cy="647237"/>
                <a:chOff x="2304" y="312"/>
                <a:chExt cx="979" cy="3484"/>
              </a:xfrm>
            </p:grpSpPr>
            <p:sp>
              <p:nvSpPr>
                <p:cNvPr id="527" name="Freeform 3"/>
                <p:cNvSpPr>
                  <a:spLocks noChangeAspect="1"/>
                </p:cNvSpPr>
                <p:nvPr/>
              </p:nvSpPr>
              <p:spPr bwMode="auto">
                <a:xfrm>
                  <a:off x="2304" y="3132"/>
                  <a:ext cx="978" cy="664"/>
                </a:xfrm>
                <a:custGeom>
                  <a:avLst/>
                  <a:gdLst>
                    <a:gd name="T0" fmla="*/ 175 w 330"/>
                    <a:gd name="T1" fmla="*/ 132 h 326"/>
                    <a:gd name="T2" fmla="*/ 0 w 330"/>
                    <a:gd name="T3" fmla="*/ 0 h 326"/>
                    <a:gd name="T4" fmla="*/ 0 w 330"/>
                    <a:gd name="T5" fmla="*/ 66 h 326"/>
                    <a:gd name="T6" fmla="*/ 1 w 330"/>
                    <a:gd name="T7" fmla="*/ 68 h 326"/>
                    <a:gd name="T8" fmla="*/ 168 w 330"/>
                    <a:gd name="T9" fmla="*/ 192 h 326"/>
                    <a:gd name="T10" fmla="*/ 330 w 330"/>
                    <a:gd name="T11" fmla="*/ 326 h 326"/>
                    <a:gd name="T12" fmla="*/ 330 w 330"/>
                    <a:gd name="T13" fmla="*/ 249 h 326"/>
                    <a:gd name="T14" fmla="*/ 175 w 330"/>
                    <a:gd name="T15" fmla="*/ 132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30" h="326">
                      <a:moveTo>
                        <a:pt x="175" y="132"/>
                      </a:moveTo>
                      <a:cubicBezTo>
                        <a:pt x="72" y="69"/>
                        <a:pt x="13" y="37"/>
                        <a:pt x="0" y="0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67"/>
                        <a:pt x="0" y="67"/>
                        <a:pt x="1" y="68"/>
                      </a:cubicBezTo>
                      <a:cubicBezTo>
                        <a:pt x="21" y="111"/>
                        <a:pt x="100" y="153"/>
                        <a:pt x="168" y="192"/>
                      </a:cubicBezTo>
                      <a:cubicBezTo>
                        <a:pt x="238" y="232"/>
                        <a:pt x="308" y="269"/>
                        <a:pt x="330" y="326"/>
                      </a:cubicBezTo>
                      <a:cubicBezTo>
                        <a:pt x="330" y="249"/>
                        <a:pt x="330" y="249"/>
                        <a:pt x="330" y="249"/>
                      </a:cubicBezTo>
                      <a:cubicBezTo>
                        <a:pt x="310" y="218"/>
                        <a:pt x="250" y="178"/>
                        <a:pt x="175" y="132"/>
                      </a:cubicBezTo>
                      <a:close/>
                    </a:path>
                  </a:pathLst>
                </a:custGeom>
                <a:gradFill>
                  <a:gsLst>
                    <a:gs pos="33000">
                      <a:schemeClr val="tx2">
                        <a:lumMod val="75000"/>
                      </a:schemeClr>
                    </a:gs>
                    <a:gs pos="68000">
                      <a:schemeClr val="tx2">
                        <a:lumMod val="75000"/>
                      </a:schemeClr>
                    </a:gs>
                    <a:gs pos="98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</a:gradFill>
                <a:ln w="6350" cap="flat">
                  <a:solidFill>
                    <a:srgbClr val="3366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28" name="Freeform 4"/>
                <p:cNvSpPr>
                  <a:spLocks noChangeAspect="1"/>
                </p:cNvSpPr>
                <p:nvPr/>
              </p:nvSpPr>
              <p:spPr bwMode="auto">
                <a:xfrm>
                  <a:off x="2305" y="2099"/>
                  <a:ext cx="978" cy="664"/>
                </a:xfrm>
                <a:custGeom>
                  <a:avLst/>
                  <a:gdLst>
                    <a:gd name="T0" fmla="*/ 175 w 330"/>
                    <a:gd name="T1" fmla="*/ 132 h 326"/>
                    <a:gd name="T2" fmla="*/ 0 w 330"/>
                    <a:gd name="T3" fmla="*/ 0 h 326"/>
                    <a:gd name="T4" fmla="*/ 0 w 330"/>
                    <a:gd name="T5" fmla="*/ 66 h 326"/>
                    <a:gd name="T6" fmla="*/ 1 w 330"/>
                    <a:gd name="T7" fmla="*/ 68 h 326"/>
                    <a:gd name="T8" fmla="*/ 168 w 330"/>
                    <a:gd name="T9" fmla="*/ 192 h 326"/>
                    <a:gd name="T10" fmla="*/ 330 w 330"/>
                    <a:gd name="T11" fmla="*/ 326 h 326"/>
                    <a:gd name="T12" fmla="*/ 330 w 330"/>
                    <a:gd name="T13" fmla="*/ 249 h 326"/>
                    <a:gd name="T14" fmla="*/ 175 w 330"/>
                    <a:gd name="T15" fmla="*/ 132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30" h="326">
                      <a:moveTo>
                        <a:pt x="175" y="132"/>
                      </a:moveTo>
                      <a:cubicBezTo>
                        <a:pt x="72" y="69"/>
                        <a:pt x="13" y="37"/>
                        <a:pt x="0" y="0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67"/>
                        <a:pt x="0" y="67"/>
                        <a:pt x="1" y="68"/>
                      </a:cubicBezTo>
                      <a:cubicBezTo>
                        <a:pt x="21" y="111"/>
                        <a:pt x="100" y="153"/>
                        <a:pt x="168" y="192"/>
                      </a:cubicBezTo>
                      <a:cubicBezTo>
                        <a:pt x="238" y="232"/>
                        <a:pt x="308" y="269"/>
                        <a:pt x="330" y="326"/>
                      </a:cubicBezTo>
                      <a:cubicBezTo>
                        <a:pt x="330" y="249"/>
                        <a:pt x="330" y="249"/>
                        <a:pt x="330" y="249"/>
                      </a:cubicBezTo>
                      <a:cubicBezTo>
                        <a:pt x="310" y="218"/>
                        <a:pt x="250" y="178"/>
                        <a:pt x="175" y="132"/>
                      </a:cubicBezTo>
                      <a:close/>
                    </a:path>
                  </a:pathLst>
                </a:custGeom>
                <a:gradFill>
                  <a:gsLst>
                    <a:gs pos="33000">
                      <a:schemeClr val="tx2">
                        <a:lumMod val="75000"/>
                      </a:schemeClr>
                    </a:gs>
                    <a:gs pos="68000">
                      <a:schemeClr val="tx2">
                        <a:lumMod val="75000"/>
                      </a:schemeClr>
                    </a:gs>
                    <a:gs pos="98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</a:gradFill>
                <a:ln w="6350" cap="flat">
                  <a:solidFill>
                    <a:srgbClr val="3366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29" name="Freeform 5"/>
                <p:cNvSpPr>
                  <a:spLocks noChangeAspect="1"/>
                </p:cNvSpPr>
                <p:nvPr/>
              </p:nvSpPr>
              <p:spPr bwMode="auto">
                <a:xfrm>
                  <a:off x="2305" y="2383"/>
                  <a:ext cx="978" cy="664"/>
                </a:xfrm>
                <a:custGeom>
                  <a:avLst/>
                  <a:gdLst>
                    <a:gd name="T0" fmla="*/ 175 w 330"/>
                    <a:gd name="T1" fmla="*/ 132 h 326"/>
                    <a:gd name="T2" fmla="*/ 0 w 330"/>
                    <a:gd name="T3" fmla="*/ 0 h 326"/>
                    <a:gd name="T4" fmla="*/ 0 w 330"/>
                    <a:gd name="T5" fmla="*/ 66 h 326"/>
                    <a:gd name="T6" fmla="*/ 1 w 330"/>
                    <a:gd name="T7" fmla="*/ 68 h 326"/>
                    <a:gd name="T8" fmla="*/ 168 w 330"/>
                    <a:gd name="T9" fmla="*/ 192 h 326"/>
                    <a:gd name="T10" fmla="*/ 330 w 330"/>
                    <a:gd name="T11" fmla="*/ 326 h 326"/>
                    <a:gd name="T12" fmla="*/ 330 w 330"/>
                    <a:gd name="T13" fmla="*/ 249 h 326"/>
                    <a:gd name="T14" fmla="*/ 175 w 330"/>
                    <a:gd name="T15" fmla="*/ 132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30" h="326">
                      <a:moveTo>
                        <a:pt x="175" y="132"/>
                      </a:moveTo>
                      <a:cubicBezTo>
                        <a:pt x="72" y="69"/>
                        <a:pt x="13" y="37"/>
                        <a:pt x="0" y="0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67"/>
                        <a:pt x="0" y="67"/>
                        <a:pt x="1" y="68"/>
                      </a:cubicBezTo>
                      <a:cubicBezTo>
                        <a:pt x="21" y="111"/>
                        <a:pt x="100" y="153"/>
                        <a:pt x="168" y="192"/>
                      </a:cubicBezTo>
                      <a:cubicBezTo>
                        <a:pt x="238" y="232"/>
                        <a:pt x="308" y="269"/>
                        <a:pt x="330" y="326"/>
                      </a:cubicBezTo>
                      <a:cubicBezTo>
                        <a:pt x="330" y="249"/>
                        <a:pt x="330" y="249"/>
                        <a:pt x="330" y="249"/>
                      </a:cubicBezTo>
                      <a:cubicBezTo>
                        <a:pt x="310" y="218"/>
                        <a:pt x="250" y="178"/>
                        <a:pt x="17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3000">
                      <a:schemeClr val="accent2">
                        <a:lumMod val="75000"/>
                      </a:schemeClr>
                    </a:gs>
                    <a:gs pos="68000">
                      <a:schemeClr val="accent2">
                        <a:lumMod val="75000"/>
                      </a:schemeClr>
                    </a:gs>
                    <a:gs pos="98000">
                      <a:schemeClr val="accent2">
                        <a:lumMod val="50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  <a:tileRect/>
                </a:gradFill>
                <a:ln w="6350" cap="flat">
                  <a:solidFill>
                    <a:srgbClr val="FF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30" name="Freeform 6"/>
                <p:cNvSpPr>
                  <a:spLocks noChangeAspect="1"/>
                </p:cNvSpPr>
                <p:nvPr/>
              </p:nvSpPr>
              <p:spPr bwMode="auto">
                <a:xfrm>
                  <a:off x="2304" y="1058"/>
                  <a:ext cx="978" cy="664"/>
                </a:xfrm>
                <a:custGeom>
                  <a:avLst/>
                  <a:gdLst>
                    <a:gd name="T0" fmla="*/ 175 w 330"/>
                    <a:gd name="T1" fmla="*/ 132 h 326"/>
                    <a:gd name="T2" fmla="*/ 0 w 330"/>
                    <a:gd name="T3" fmla="*/ 0 h 326"/>
                    <a:gd name="T4" fmla="*/ 0 w 330"/>
                    <a:gd name="T5" fmla="*/ 66 h 326"/>
                    <a:gd name="T6" fmla="*/ 1 w 330"/>
                    <a:gd name="T7" fmla="*/ 68 h 326"/>
                    <a:gd name="T8" fmla="*/ 168 w 330"/>
                    <a:gd name="T9" fmla="*/ 192 h 326"/>
                    <a:gd name="T10" fmla="*/ 330 w 330"/>
                    <a:gd name="T11" fmla="*/ 326 h 326"/>
                    <a:gd name="T12" fmla="*/ 330 w 330"/>
                    <a:gd name="T13" fmla="*/ 249 h 326"/>
                    <a:gd name="T14" fmla="*/ 175 w 330"/>
                    <a:gd name="T15" fmla="*/ 132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30" h="326">
                      <a:moveTo>
                        <a:pt x="175" y="132"/>
                      </a:moveTo>
                      <a:cubicBezTo>
                        <a:pt x="72" y="69"/>
                        <a:pt x="13" y="37"/>
                        <a:pt x="0" y="0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67"/>
                        <a:pt x="0" y="67"/>
                        <a:pt x="1" y="68"/>
                      </a:cubicBezTo>
                      <a:cubicBezTo>
                        <a:pt x="21" y="111"/>
                        <a:pt x="100" y="153"/>
                        <a:pt x="168" y="192"/>
                      </a:cubicBezTo>
                      <a:cubicBezTo>
                        <a:pt x="238" y="232"/>
                        <a:pt x="308" y="269"/>
                        <a:pt x="330" y="326"/>
                      </a:cubicBezTo>
                      <a:cubicBezTo>
                        <a:pt x="330" y="249"/>
                        <a:pt x="330" y="249"/>
                        <a:pt x="330" y="249"/>
                      </a:cubicBezTo>
                      <a:cubicBezTo>
                        <a:pt x="310" y="218"/>
                        <a:pt x="250" y="178"/>
                        <a:pt x="175" y="132"/>
                      </a:cubicBezTo>
                      <a:close/>
                    </a:path>
                  </a:pathLst>
                </a:custGeom>
                <a:gradFill>
                  <a:gsLst>
                    <a:gs pos="33000">
                      <a:schemeClr val="tx2">
                        <a:lumMod val="75000"/>
                      </a:schemeClr>
                    </a:gs>
                    <a:gs pos="68000">
                      <a:schemeClr val="tx2">
                        <a:lumMod val="75000"/>
                      </a:schemeClr>
                    </a:gs>
                    <a:gs pos="98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</a:gradFill>
                <a:ln w="6350" cap="flat">
                  <a:solidFill>
                    <a:srgbClr val="3366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31" name="Freeform 7"/>
                <p:cNvSpPr>
                  <a:spLocks noChangeAspect="1"/>
                </p:cNvSpPr>
                <p:nvPr/>
              </p:nvSpPr>
              <p:spPr bwMode="auto">
                <a:xfrm>
                  <a:off x="2304" y="1342"/>
                  <a:ext cx="978" cy="664"/>
                </a:xfrm>
                <a:custGeom>
                  <a:avLst/>
                  <a:gdLst>
                    <a:gd name="T0" fmla="*/ 175 w 330"/>
                    <a:gd name="T1" fmla="*/ 132 h 326"/>
                    <a:gd name="T2" fmla="*/ 0 w 330"/>
                    <a:gd name="T3" fmla="*/ 0 h 326"/>
                    <a:gd name="T4" fmla="*/ 0 w 330"/>
                    <a:gd name="T5" fmla="*/ 66 h 326"/>
                    <a:gd name="T6" fmla="*/ 1 w 330"/>
                    <a:gd name="T7" fmla="*/ 68 h 326"/>
                    <a:gd name="T8" fmla="*/ 168 w 330"/>
                    <a:gd name="T9" fmla="*/ 192 h 326"/>
                    <a:gd name="T10" fmla="*/ 330 w 330"/>
                    <a:gd name="T11" fmla="*/ 326 h 326"/>
                    <a:gd name="T12" fmla="*/ 330 w 330"/>
                    <a:gd name="T13" fmla="*/ 249 h 326"/>
                    <a:gd name="T14" fmla="*/ 175 w 330"/>
                    <a:gd name="T15" fmla="*/ 132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30" h="326">
                      <a:moveTo>
                        <a:pt x="175" y="132"/>
                      </a:moveTo>
                      <a:cubicBezTo>
                        <a:pt x="72" y="69"/>
                        <a:pt x="13" y="37"/>
                        <a:pt x="0" y="0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67"/>
                        <a:pt x="0" y="67"/>
                        <a:pt x="1" y="68"/>
                      </a:cubicBezTo>
                      <a:cubicBezTo>
                        <a:pt x="21" y="111"/>
                        <a:pt x="100" y="153"/>
                        <a:pt x="168" y="192"/>
                      </a:cubicBezTo>
                      <a:cubicBezTo>
                        <a:pt x="238" y="232"/>
                        <a:pt x="308" y="269"/>
                        <a:pt x="330" y="326"/>
                      </a:cubicBezTo>
                      <a:cubicBezTo>
                        <a:pt x="330" y="249"/>
                        <a:pt x="330" y="249"/>
                        <a:pt x="330" y="249"/>
                      </a:cubicBezTo>
                      <a:cubicBezTo>
                        <a:pt x="310" y="218"/>
                        <a:pt x="250" y="178"/>
                        <a:pt x="17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3000">
                      <a:schemeClr val="accent2">
                        <a:lumMod val="75000"/>
                      </a:schemeClr>
                    </a:gs>
                    <a:gs pos="68000">
                      <a:schemeClr val="accent2">
                        <a:lumMod val="75000"/>
                      </a:schemeClr>
                    </a:gs>
                    <a:gs pos="98000">
                      <a:schemeClr val="accent2">
                        <a:lumMod val="50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  <a:tileRect/>
                </a:gradFill>
                <a:ln w="6350" cap="flat">
                  <a:solidFill>
                    <a:srgbClr val="FF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32" name="Freeform 8"/>
                <p:cNvSpPr>
                  <a:spLocks noChangeAspect="1"/>
                </p:cNvSpPr>
                <p:nvPr/>
              </p:nvSpPr>
              <p:spPr bwMode="auto">
                <a:xfrm>
                  <a:off x="2304" y="2602"/>
                  <a:ext cx="978" cy="660"/>
                </a:xfrm>
                <a:custGeom>
                  <a:avLst/>
                  <a:gdLst>
                    <a:gd name="T0" fmla="*/ 149 w 330"/>
                    <a:gd name="T1" fmla="*/ 136 h 324"/>
                    <a:gd name="T2" fmla="*/ 0 w 330"/>
                    <a:gd name="T3" fmla="*/ 253 h 324"/>
                    <a:gd name="T4" fmla="*/ 0 w 330"/>
                    <a:gd name="T5" fmla="*/ 324 h 324"/>
                    <a:gd name="T6" fmla="*/ 172 w 330"/>
                    <a:gd name="T7" fmla="*/ 188 h 324"/>
                    <a:gd name="T8" fmla="*/ 330 w 330"/>
                    <a:gd name="T9" fmla="*/ 84 h 324"/>
                    <a:gd name="T10" fmla="*/ 330 w 330"/>
                    <a:gd name="T11" fmla="*/ 0 h 324"/>
                    <a:gd name="T12" fmla="*/ 149 w 330"/>
                    <a:gd name="T13" fmla="*/ 136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0" h="324">
                      <a:moveTo>
                        <a:pt x="149" y="136"/>
                      </a:moveTo>
                      <a:cubicBezTo>
                        <a:pt x="77" y="179"/>
                        <a:pt x="11" y="217"/>
                        <a:pt x="0" y="253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16" y="283"/>
                        <a:pt x="95" y="234"/>
                        <a:pt x="172" y="188"/>
                      </a:cubicBezTo>
                      <a:cubicBezTo>
                        <a:pt x="240" y="148"/>
                        <a:pt x="309" y="110"/>
                        <a:pt x="330" y="84"/>
                      </a:cubicBezTo>
                      <a:cubicBezTo>
                        <a:pt x="330" y="0"/>
                        <a:pt x="330" y="0"/>
                        <a:pt x="330" y="0"/>
                      </a:cubicBezTo>
                      <a:cubicBezTo>
                        <a:pt x="307" y="43"/>
                        <a:pt x="228" y="90"/>
                        <a:pt x="149" y="136"/>
                      </a:cubicBezTo>
                      <a:close/>
                    </a:path>
                  </a:pathLst>
                </a:custGeom>
                <a:gradFill>
                  <a:gsLst>
                    <a:gs pos="33000">
                      <a:schemeClr val="tx2">
                        <a:lumMod val="75000"/>
                      </a:schemeClr>
                    </a:gs>
                    <a:gs pos="68000">
                      <a:schemeClr val="tx2">
                        <a:lumMod val="75000"/>
                      </a:schemeClr>
                    </a:gs>
                    <a:gs pos="98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</a:gradFill>
                <a:ln w="6350" cap="flat">
                  <a:solidFill>
                    <a:srgbClr val="3366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33" name="Freeform 9"/>
                <p:cNvSpPr>
                  <a:spLocks noChangeAspect="1"/>
                </p:cNvSpPr>
                <p:nvPr/>
              </p:nvSpPr>
              <p:spPr bwMode="auto">
                <a:xfrm>
                  <a:off x="2304" y="2887"/>
                  <a:ext cx="978" cy="660"/>
                </a:xfrm>
                <a:custGeom>
                  <a:avLst/>
                  <a:gdLst>
                    <a:gd name="T0" fmla="*/ 149 w 330"/>
                    <a:gd name="T1" fmla="*/ 136 h 324"/>
                    <a:gd name="T2" fmla="*/ 0 w 330"/>
                    <a:gd name="T3" fmla="*/ 253 h 324"/>
                    <a:gd name="T4" fmla="*/ 0 w 330"/>
                    <a:gd name="T5" fmla="*/ 324 h 324"/>
                    <a:gd name="T6" fmla="*/ 172 w 330"/>
                    <a:gd name="T7" fmla="*/ 188 h 324"/>
                    <a:gd name="T8" fmla="*/ 330 w 330"/>
                    <a:gd name="T9" fmla="*/ 84 h 324"/>
                    <a:gd name="T10" fmla="*/ 330 w 330"/>
                    <a:gd name="T11" fmla="*/ 0 h 324"/>
                    <a:gd name="T12" fmla="*/ 149 w 330"/>
                    <a:gd name="T13" fmla="*/ 136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0" h="324">
                      <a:moveTo>
                        <a:pt x="149" y="136"/>
                      </a:moveTo>
                      <a:cubicBezTo>
                        <a:pt x="77" y="179"/>
                        <a:pt x="11" y="217"/>
                        <a:pt x="0" y="253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16" y="283"/>
                        <a:pt x="95" y="234"/>
                        <a:pt x="172" y="188"/>
                      </a:cubicBezTo>
                      <a:cubicBezTo>
                        <a:pt x="240" y="148"/>
                        <a:pt x="309" y="110"/>
                        <a:pt x="330" y="84"/>
                      </a:cubicBezTo>
                      <a:cubicBezTo>
                        <a:pt x="330" y="0"/>
                        <a:pt x="330" y="0"/>
                        <a:pt x="330" y="0"/>
                      </a:cubicBezTo>
                      <a:cubicBezTo>
                        <a:pt x="307" y="43"/>
                        <a:pt x="228" y="90"/>
                        <a:pt x="149" y="136"/>
                      </a:cubicBezTo>
                      <a:close/>
                    </a:path>
                  </a:pathLst>
                </a:custGeom>
                <a:gradFill>
                  <a:gsLst>
                    <a:gs pos="33000">
                      <a:schemeClr val="accent2">
                        <a:lumMod val="75000"/>
                      </a:schemeClr>
                    </a:gs>
                    <a:gs pos="68000">
                      <a:schemeClr val="accent2">
                        <a:lumMod val="75000"/>
                      </a:schemeClr>
                    </a:gs>
                    <a:gs pos="98000">
                      <a:schemeClr val="accent2">
                        <a:lumMod val="50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</a:gradFill>
                <a:ln w="6350" cap="flat">
                  <a:solidFill>
                    <a:srgbClr val="FF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34" name="Freeform 10"/>
                <p:cNvSpPr>
                  <a:spLocks noChangeAspect="1"/>
                </p:cNvSpPr>
                <p:nvPr/>
              </p:nvSpPr>
              <p:spPr bwMode="auto">
                <a:xfrm>
                  <a:off x="2305" y="1569"/>
                  <a:ext cx="978" cy="660"/>
                </a:xfrm>
                <a:custGeom>
                  <a:avLst/>
                  <a:gdLst>
                    <a:gd name="T0" fmla="*/ 149 w 330"/>
                    <a:gd name="T1" fmla="*/ 136 h 324"/>
                    <a:gd name="T2" fmla="*/ 0 w 330"/>
                    <a:gd name="T3" fmla="*/ 253 h 324"/>
                    <a:gd name="T4" fmla="*/ 0 w 330"/>
                    <a:gd name="T5" fmla="*/ 324 h 324"/>
                    <a:gd name="T6" fmla="*/ 172 w 330"/>
                    <a:gd name="T7" fmla="*/ 188 h 324"/>
                    <a:gd name="T8" fmla="*/ 330 w 330"/>
                    <a:gd name="T9" fmla="*/ 84 h 324"/>
                    <a:gd name="T10" fmla="*/ 330 w 330"/>
                    <a:gd name="T11" fmla="*/ 0 h 324"/>
                    <a:gd name="T12" fmla="*/ 149 w 330"/>
                    <a:gd name="T13" fmla="*/ 136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0" h="324">
                      <a:moveTo>
                        <a:pt x="149" y="136"/>
                      </a:moveTo>
                      <a:cubicBezTo>
                        <a:pt x="77" y="179"/>
                        <a:pt x="11" y="217"/>
                        <a:pt x="0" y="253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16" y="283"/>
                        <a:pt x="95" y="234"/>
                        <a:pt x="172" y="188"/>
                      </a:cubicBezTo>
                      <a:cubicBezTo>
                        <a:pt x="240" y="148"/>
                        <a:pt x="309" y="110"/>
                        <a:pt x="330" y="84"/>
                      </a:cubicBezTo>
                      <a:cubicBezTo>
                        <a:pt x="330" y="0"/>
                        <a:pt x="330" y="0"/>
                        <a:pt x="330" y="0"/>
                      </a:cubicBezTo>
                      <a:cubicBezTo>
                        <a:pt x="307" y="43"/>
                        <a:pt x="228" y="90"/>
                        <a:pt x="149" y="136"/>
                      </a:cubicBezTo>
                      <a:close/>
                    </a:path>
                  </a:pathLst>
                </a:custGeom>
                <a:gradFill>
                  <a:gsLst>
                    <a:gs pos="33000">
                      <a:schemeClr val="tx2">
                        <a:lumMod val="75000"/>
                      </a:schemeClr>
                    </a:gs>
                    <a:gs pos="68000">
                      <a:schemeClr val="tx2">
                        <a:lumMod val="75000"/>
                      </a:schemeClr>
                    </a:gs>
                    <a:gs pos="98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</a:gradFill>
                <a:ln w="6350" cap="flat">
                  <a:solidFill>
                    <a:srgbClr val="3366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35" name="Freeform 11"/>
                <p:cNvSpPr>
                  <a:spLocks noChangeAspect="1"/>
                </p:cNvSpPr>
                <p:nvPr/>
              </p:nvSpPr>
              <p:spPr bwMode="auto">
                <a:xfrm>
                  <a:off x="2304" y="312"/>
                  <a:ext cx="978" cy="664"/>
                </a:xfrm>
                <a:custGeom>
                  <a:avLst/>
                  <a:gdLst>
                    <a:gd name="T0" fmla="*/ 175 w 330"/>
                    <a:gd name="T1" fmla="*/ 132 h 326"/>
                    <a:gd name="T2" fmla="*/ 0 w 330"/>
                    <a:gd name="T3" fmla="*/ 0 h 326"/>
                    <a:gd name="T4" fmla="*/ 0 w 330"/>
                    <a:gd name="T5" fmla="*/ 66 h 326"/>
                    <a:gd name="T6" fmla="*/ 1 w 330"/>
                    <a:gd name="T7" fmla="*/ 68 h 326"/>
                    <a:gd name="T8" fmla="*/ 168 w 330"/>
                    <a:gd name="T9" fmla="*/ 192 h 326"/>
                    <a:gd name="T10" fmla="*/ 330 w 330"/>
                    <a:gd name="T11" fmla="*/ 326 h 326"/>
                    <a:gd name="T12" fmla="*/ 330 w 330"/>
                    <a:gd name="T13" fmla="*/ 249 h 326"/>
                    <a:gd name="T14" fmla="*/ 175 w 330"/>
                    <a:gd name="T15" fmla="*/ 132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30" h="326">
                      <a:moveTo>
                        <a:pt x="175" y="132"/>
                      </a:moveTo>
                      <a:cubicBezTo>
                        <a:pt x="72" y="69"/>
                        <a:pt x="13" y="37"/>
                        <a:pt x="0" y="0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67"/>
                        <a:pt x="0" y="67"/>
                        <a:pt x="1" y="68"/>
                      </a:cubicBezTo>
                      <a:cubicBezTo>
                        <a:pt x="21" y="111"/>
                        <a:pt x="100" y="153"/>
                        <a:pt x="168" y="192"/>
                      </a:cubicBezTo>
                      <a:cubicBezTo>
                        <a:pt x="238" y="232"/>
                        <a:pt x="308" y="269"/>
                        <a:pt x="330" y="326"/>
                      </a:cubicBezTo>
                      <a:cubicBezTo>
                        <a:pt x="330" y="249"/>
                        <a:pt x="330" y="249"/>
                        <a:pt x="330" y="249"/>
                      </a:cubicBezTo>
                      <a:cubicBezTo>
                        <a:pt x="310" y="218"/>
                        <a:pt x="250" y="178"/>
                        <a:pt x="17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3000">
                      <a:schemeClr val="accent2">
                        <a:lumMod val="75000"/>
                      </a:schemeClr>
                    </a:gs>
                    <a:gs pos="68000">
                      <a:schemeClr val="accent2">
                        <a:lumMod val="75000"/>
                      </a:schemeClr>
                    </a:gs>
                    <a:gs pos="98000">
                      <a:schemeClr val="accent2">
                        <a:lumMod val="50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  <a:tileRect/>
                </a:gradFill>
                <a:ln w="6350" cap="flat">
                  <a:solidFill>
                    <a:srgbClr val="FF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36" name="Freeform 12"/>
                <p:cNvSpPr>
                  <a:spLocks noChangeAspect="1"/>
                </p:cNvSpPr>
                <p:nvPr/>
              </p:nvSpPr>
              <p:spPr bwMode="auto">
                <a:xfrm>
                  <a:off x="2304" y="528"/>
                  <a:ext cx="978" cy="660"/>
                </a:xfrm>
                <a:custGeom>
                  <a:avLst/>
                  <a:gdLst>
                    <a:gd name="T0" fmla="*/ 149 w 330"/>
                    <a:gd name="T1" fmla="*/ 136 h 324"/>
                    <a:gd name="T2" fmla="*/ 0 w 330"/>
                    <a:gd name="T3" fmla="*/ 253 h 324"/>
                    <a:gd name="T4" fmla="*/ 0 w 330"/>
                    <a:gd name="T5" fmla="*/ 324 h 324"/>
                    <a:gd name="T6" fmla="*/ 172 w 330"/>
                    <a:gd name="T7" fmla="*/ 188 h 324"/>
                    <a:gd name="T8" fmla="*/ 330 w 330"/>
                    <a:gd name="T9" fmla="*/ 84 h 324"/>
                    <a:gd name="T10" fmla="*/ 330 w 330"/>
                    <a:gd name="T11" fmla="*/ 0 h 324"/>
                    <a:gd name="T12" fmla="*/ 149 w 330"/>
                    <a:gd name="T13" fmla="*/ 136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0" h="324">
                      <a:moveTo>
                        <a:pt x="149" y="136"/>
                      </a:moveTo>
                      <a:cubicBezTo>
                        <a:pt x="77" y="179"/>
                        <a:pt x="11" y="217"/>
                        <a:pt x="0" y="253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16" y="283"/>
                        <a:pt x="95" y="234"/>
                        <a:pt x="172" y="188"/>
                      </a:cubicBezTo>
                      <a:cubicBezTo>
                        <a:pt x="240" y="148"/>
                        <a:pt x="309" y="110"/>
                        <a:pt x="330" y="84"/>
                      </a:cubicBezTo>
                      <a:cubicBezTo>
                        <a:pt x="330" y="0"/>
                        <a:pt x="330" y="0"/>
                        <a:pt x="330" y="0"/>
                      </a:cubicBezTo>
                      <a:cubicBezTo>
                        <a:pt x="307" y="43"/>
                        <a:pt x="228" y="90"/>
                        <a:pt x="149" y="136"/>
                      </a:cubicBezTo>
                      <a:close/>
                    </a:path>
                  </a:pathLst>
                </a:custGeom>
                <a:gradFill>
                  <a:gsLst>
                    <a:gs pos="33000">
                      <a:schemeClr val="tx2">
                        <a:lumMod val="75000"/>
                      </a:schemeClr>
                    </a:gs>
                    <a:gs pos="68000">
                      <a:schemeClr val="tx2">
                        <a:lumMod val="75000"/>
                      </a:schemeClr>
                    </a:gs>
                    <a:gs pos="98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</a:gradFill>
                <a:ln w="6350" cap="flat">
                  <a:solidFill>
                    <a:srgbClr val="3366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37" name="Freeform 13"/>
                <p:cNvSpPr>
                  <a:spLocks noChangeAspect="1"/>
                </p:cNvSpPr>
                <p:nvPr/>
              </p:nvSpPr>
              <p:spPr bwMode="auto">
                <a:xfrm>
                  <a:off x="2304" y="813"/>
                  <a:ext cx="978" cy="660"/>
                </a:xfrm>
                <a:custGeom>
                  <a:avLst/>
                  <a:gdLst>
                    <a:gd name="T0" fmla="*/ 149 w 330"/>
                    <a:gd name="T1" fmla="*/ 136 h 324"/>
                    <a:gd name="T2" fmla="*/ 0 w 330"/>
                    <a:gd name="T3" fmla="*/ 253 h 324"/>
                    <a:gd name="T4" fmla="*/ 0 w 330"/>
                    <a:gd name="T5" fmla="*/ 324 h 324"/>
                    <a:gd name="T6" fmla="*/ 172 w 330"/>
                    <a:gd name="T7" fmla="*/ 188 h 324"/>
                    <a:gd name="T8" fmla="*/ 330 w 330"/>
                    <a:gd name="T9" fmla="*/ 84 h 324"/>
                    <a:gd name="T10" fmla="*/ 330 w 330"/>
                    <a:gd name="T11" fmla="*/ 0 h 324"/>
                    <a:gd name="T12" fmla="*/ 149 w 330"/>
                    <a:gd name="T13" fmla="*/ 136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0" h="324">
                      <a:moveTo>
                        <a:pt x="149" y="136"/>
                      </a:moveTo>
                      <a:cubicBezTo>
                        <a:pt x="77" y="179"/>
                        <a:pt x="11" y="217"/>
                        <a:pt x="0" y="253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16" y="283"/>
                        <a:pt x="95" y="234"/>
                        <a:pt x="172" y="188"/>
                      </a:cubicBezTo>
                      <a:cubicBezTo>
                        <a:pt x="240" y="148"/>
                        <a:pt x="309" y="110"/>
                        <a:pt x="330" y="84"/>
                      </a:cubicBezTo>
                      <a:cubicBezTo>
                        <a:pt x="330" y="0"/>
                        <a:pt x="330" y="0"/>
                        <a:pt x="330" y="0"/>
                      </a:cubicBezTo>
                      <a:cubicBezTo>
                        <a:pt x="307" y="43"/>
                        <a:pt x="228" y="90"/>
                        <a:pt x="149" y="136"/>
                      </a:cubicBezTo>
                      <a:close/>
                    </a:path>
                  </a:pathLst>
                </a:custGeom>
                <a:gradFill>
                  <a:gsLst>
                    <a:gs pos="33000">
                      <a:schemeClr val="accent2">
                        <a:lumMod val="75000"/>
                      </a:schemeClr>
                    </a:gs>
                    <a:gs pos="68000">
                      <a:schemeClr val="accent2">
                        <a:lumMod val="75000"/>
                      </a:schemeClr>
                    </a:gs>
                    <a:gs pos="98000">
                      <a:schemeClr val="accent2">
                        <a:lumMod val="50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</a:gradFill>
                <a:ln w="6350" cap="flat">
                  <a:solidFill>
                    <a:srgbClr val="FF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38" name="Freeform 14"/>
                <p:cNvSpPr>
                  <a:spLocks noChangeAspect="1"/>
                </p:cNvSpPr>
                <p:nvPr/>
              </p:nvSpPr>
              <p:spPr bwMode="auto">
                <a:xfrm>
                  <a:off x="2305" y="1854"/>
                  <a:ext cx="978" cy="660"/>
                </a:xfrm>
                <a:custGeom>
                  <a:avLst/>
                  <a:gdLst>
                    <a:gd name="T0" fmla="*/ 149 w 330"/>
                    <a:gd name="T1" fmla="*/ 136 h 324"/>
                    <a:gd name="T2" fmla="*/ 0 w 330"/>
                    <a:gd name="T3" fmla="*/ 253 h 324"/>
                    <a:gd name="T4" fmla="*/ 0 w 330"/>
                    <a:gd name="T5" fmla="*/ 324 h 324"/>
                    <a:gd name="T6" fmla="*/ 172 w 330"/>
                    <a:gd name="T7" fmla="*/ 188 h 324"/>
                    <a:gd name="T8" fmla="*/ 330 w 330"/>
                    <a:gd name="T9" fmla="*/ 84 h 324"/>
                    <a:gd name="T10" fmla="*/ 330 w 330"/>
                    <a:gd name="T11" fmla="*/ 0 h 324"/>
                    <a:gd name="T12" fmla="*/ 149 w 330"/>
                    <a:gd name="T13" fmla="*/ 136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0" h="324">
                      <a:moveTo>
                        <a:pt x="149" y="136"/>
                      </a:moveTo>
                      <a:cubicBezTo>
                        <a:pt x="77" y="179"/>
                        <a:pt x="11" y="217"/>
                        <a:pt x="0" y="253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16" y="283"/>
                        <a:pt x="95" y="234"/>
                        <a:pt x="172" y="188"/>
                      </a:cubicBezTo>
                      <a:cubicBezTo>
                        <a:pt x="240" y="148"/>
                        <a:pt x="309" y="110"/>
                        <a:pt x="330" y="84"/>
                      </a:cubicBezTo>
                      <a:cubicBezTo>
                        <a:pt x="330" y="0"/>
                        <a:pt x="330" y="0"/>
                        <a:pt x="330" y="0"/>
                      </a:cubicBezTo>
                      <a:cubicBezTo>
                        <a:pt x="307" y="43"/>
                        <a:pt x="228" y="90"/>
                        <a:pt x="149" y="136"/>
                      </a:cubicBezTo>
                      <a:close/>
                    </a:path>
                  </a:pathLst>
                </a:custGeom>
                <a:gradFill>
                  <a:gsLst>
                    <a:gs pos="33000">
                      <a:schemeClr val="accent2">
                        <a:lumMod val="75000"/>
                      </a:schemeClr>
                    </a:gs>
                    <a:gs pos="68000">
                      <a:schemeClr val="accent2">
                        <a:lumMod val="75000"/>
                      </a:schemeClr>
                    </a:gs>
                    <a:gs pos="98000">
                      <a:schemeClr val="accent2">
                        <a:lumMod val="50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</a:gradFill>
                <a:ln w="6350" cap="flat">
                  <a:solidFill>
                    <a:srgbClr val="FF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</p:grpSp>
          <p:grpSp>
            <p:nvGrpSpPr>
              <p:cNvPr id="514" name="Group 2"/>
              <p:cNvGrpSpPr>
                <a:grpSpLocks noChangeAspect="1"/>
              </p:cNvGrpSpPr>
              <p:nvPr/>
            </p:nvGrpSpPr>
            <p:grpSpPr bwMode="auto">
              <a:xfrm rot="16200000" flipH="1">
                <a:off x="1846308" y="2214046"/>
                <a:ext cx="83851" cy="647237"/>
                <a:chOff x="2304" y="312"/>
                <a:chExt cx="979" cy="3484"/>
              </a:xfrm>
            </p:grpSpPr>
            <p:sp>
              <p:nvSpPr>
                <p:cNvPr id="515" name="Freeform 3"/>
                <p:cNvSpPr>
                  <a:spLocks noChangeAspect="1"/>
                </p:cNvSpPr>
                <p:nvPr/>
              </p:nvSpPr>
              <p:spPr bwMode="auto">
                <a:xfrm>
                  <a:off x="2304" y="3132"/>
                  <a:ext cx="978" cy="664"/>
                </a:xfrm>
                <a:custGeom>
                  <a:avLst/>
                  <a:gdLst>
                    <a:gd name="T0" fmla="*/ 175 w 330"/>
                    <a:gd name="T1" fmla="*/ 132 h 326"/>
                    <a:gd name="T2" fmla="*/ 0 w 330"/>
                    <a:gd name="T3" fmla="*/ 0 h 326"/>
                    <a:gd name="T4" fmla="*/ 0 w 330"/>
                    <a:gd name="T5" fmla="*/ 66 h 326"/>
                    <a:gd name="T6" fmla="*/ 1 w 330"/>
                    <a:gd name="T7" fmla="*/ 68 h 326"/>
                    <a:gd name="T8" fmla="*/ 168 w 330"/>
                    <a:gd name="T9" fmla="*/ 192 h 326"/>
                    <a:gd name="T10" fmla="*/ 330 w 330"/>
                    <a:gd name="T11" fmla="*/ 326 h 326"/>
                    <a:gd name="T12" fmla="*/ 330 w 330"/>
                    <a:gd name="T13" fmla="*/ 249 h 326"/>
                    <a:gd name="T14" fmla="*/ 175 w 330"/>
                    <a:gd name="T15" fmla="*/ 132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30" h="326">
                      <a:moveTo>
                        <a:pt x="175" y="132"/>
                      </a:moveTo>
                      <a:cubicBezTo>
                        <a:pt x="72" y="69"/>
                        <a:pt x="13" y="37"/>
                        <a:pt x="0" y="0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67"/>
                        <a:pt x="0" y="67"/>
                        <a:pt x="1" y="68"/>
                      </a:cubicBezTo>
                      <a:cubicBezTo>
                        <a:pt x="21" y="111"/>
                        <a:pt x="100" y="153"/>
                        <a:pt x="168" y="192"/>
                      </a:cubicBezTo>
                      <a:cubicBezTo>
                        <a:pt x="238" y="232"/>
                        <a:pt x="308" y="269"/>
                        <a:pt x="330" y="326"/>
                      </a:cubicBezTo>
                      <a:cubicBezTo>
                        <a:pt x="330" y="249"/>
                        <a:pt x="330" y="249"/>
                        <a:pt x="330" y="249"/>
                      </a:cubicBezTo>
                      <a:cubicBezTo>
                        <a:pt x="310" y="218"/>
                        <a:pt x="250" y="178"/>
                        <a:pt x="175" y="132"/>
                      </a:cubicBezTo>
                      <a:close/>
                    </a:path>
                  </a:pathLst>
                </a:custGeom>
                <a:gradFill>
                  <a:gsLst>
                    <a:gs pos="33000">
                      <a:schemeClr val="tx2">
                        <a:lumMod val="75000"/>
                      </a:schemeClr>
                    </a:gs>
                    <a:gs pos="68000">
                      <a:schemeClr val="tx2">
                        <a:lumMod val="75000"/>
                      </a:schemeClr>
                    </a:gs>
                    <a:gs pos="98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</a:gradFill>
                <a:ln w="6350" cap="flat">
                  <a:solidFill>
                    <a:srgbClr val="3366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16" name="Freeform 4"/>
                <p:cNvSpPr>
                  <a:spLocks noChangeAspect="1"/>
                </p:cNvSpPr>
                <p:nvPr/>
              </p:nvSpPr>
              <p:spPr bwMode="auto">
                <a:xfrm>
                  <a:off x="2305" y="2099"/>
                  <a:ext cx="978" cy="664"/>
                </a:xfrm>
                <a:custGeom>
                  <a:avLst/>
                  <a:gdLst>
                    <a:gd name="T0" fmla="*/ 175 w 330"/>
                    <a:gd name="T1" fmla="*/ 132 h 326"/>
                    <a:gd name="T2" fmla="*/ 0 w 330"/>
                    <a:gd name="T3" fmla="*/ 0 h 326"/>
                    <a:gd name="T4" fmla="*/ 0 w 330"/>
                    <a:gd name="T5" fmla="*/ 66 h 326"/>
                    <a:gd name="T6" fmla="*/ 1 w 330"/>
                    <a:gd name="T7" fmla="*/ 68 h 326"/>
                    <a:gd name="T8" fmla="*/ 168 w 330"/>
                    <a:gd name="T9" fmla="*/ 192 h 326"/>
                    <a:gd name="T10" fmla="*/ 330 w 330"/>
                    <a:gd name="T11" fmla="*/ 326 h 326"/>
                    <a:gd name="T12" fmla="*/ 330 w 330"/>
                    <a:gd name="T13" fmla="*/ 249 h 326"/>
                    <a:gd name="T14" fmla="*/ 175 w 330"/>
                    <a:gd name="T15" fmla="*/ 132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30" h="326">
                      <a:moveTo>
                        <a:pt x="175" y="132"/>
                      </a:moveTo>
                      <a:cubicBezTo>
                        <a:pt x="72" y="69"/>
                        <a:pt x="13" y="37"/>
                        <a:pt x="0" y="0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67"/>
                        <a:pt x="0" y="67"/>
                        <a:pt x="1" y="68"/>
                      </a:cubicBezTo>
                      <a:cubicBezTo>
                        <a:pt x="21" y="111"/>
                        <a:pt x="100" y="153"/>
                        <a:pt x="168" y="192"/>
                      </a:cubicBezTo>
                      <a:cubicBezTo>
                        <a:pt x="238" y="232"/>
                        <a:pt x="308" y="269"/>
                        <a:pt x="330" y="326"/>
                      </a:cubicBezTo>
                      <a:cubicBezTo>
                        <a:pt x="330" y="249"/>
                        <a:pt x="330" y="249"/>
                        <a:pt x="330" y="249"/>
                      </a:cubicBezTo>
                      <a:cubicBezTo>
                        <a:pt x="310" y="218"/>
                        <a:pt x="250" y="178"/>
                        <a:pt x="175" y="132"/>
                      </a:cubicBezTo>
                      <a:close/>
                    </a:path>
                  </a:pathLst>
                </a:custGeom>
                <a:gradFill>
                  <a:gsLst>
                    <a:gs pos="33000">
                      <a:schemeClr val="tx2">
                        <a:lumMod val="75000"/>
                      </a:schemeClr>
                    </a:gs>
                    <a:gs pos="68000">
                      <a:schemeClr val="tx2">
                        <a:lumMod val="75000"/>
                      </a:schemeClr>
                    </a:gs>
                    <a:gs pos="98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</a:gradFill>
                <a:ln w="6350" cap="flat">
                  <a:solidFill>
                    <a:srgbClr val="3366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17" name="Freeform 5"/>
                <p:cNvSpPr>
                  <a:spLocks noChangeAspect="1"/>
                </p:cNvSpPr>
                <p:nvPr/>
              </p:nvSpPr>
              <p:spPr bwMode="auto">
                <a:xfrm>
                  <a:off x="2305" y="2383"/>
                  <a:ext cx="978" cy="664"/>
                </a:xfrm>
                <a:custGeom>
                  <a:avLst/>
                  <a:gdLst>
                    <a:gd name="T0" fmla="*/ 175 w 330"/>
                    <a:gd name="T1" fmla="*/ 132 h 326"/>
                    <a:gd name="T2" fmla="*/ 0 w 330"/>
                    <a:gd name="T3" fmla="*/ 0 h 326"/>
                    <a:gd name="T4" fmla="*/ 0 w 330"/>
                    <a:gd name="T5" fmla="*/ 66 h 326"/>
                    <a:gd name="T6" fmla="*/ 1 w 330"/>
                    <a:gd name="T7" fmla="*/ 68 h 326"/>
                    <a:gd name="T8" fmla="*/ 168 w 330"/>
                    <a:gd name="T9" fmla="*/ 192 h 326"/>
                    <a:gd name="T10" fmla="*/ 330 w 330"/>
                    <a:gd name="T11" fmla="*/ 326 h 326"/>
                    <a:gd name="T12" fmla="*/ 330 w 330"/>
                    <a:gd name="T13" fmla="*/ 249 h 326"/>
                    <a:gd name="T14" fmla="*/ 175 w 330"/>
                    <a:gd name="T15" fmla="*/ 132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30" h="326">
                      <a:moveTo>
                        <a:pt x="175" y="132"/>
                      </a:moveTo>
                      <a:cubicBezTo>
                        <a:pt x="72" y="69"/>
                        <a:pt x="13" y="37"/>
                        <a:pt x="0" y="0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67"/>
                        <a:pt x="0" y="67"/>
                        <a:pt x="1" y="68"/>
                      </a:cubicBezTo>
                      <a:cubicBezTo>
                        <a:pt x="21" y="111"/>
                        <a:pt x="100" y="153"/>
                        <a:pt x="168" y="192"/>
                      </a:cubicBezTo>
                      <a:cubicBezTo>
                        <a:pt x="238" y="232"/>
                        <a:pt x="308" y="269"/>
                        <a:pt x="330" y="326"/>
                      </a:cubicBezTo>
                      <a:cubicBezTo>
                        <a:pt x="330" y="249"/>
                        <a:pt x="330" y="249"/>
                        <a:pt x="330" y="249"/>
                      </a:cubicBezTo>
                      <a:cubicBezTo>
                        <a:pt x="310" y="218"/>
                        <a:pt x="250" y="178"/>
                        <a:pt x="17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3000">
                      <a:schemeClr val="accent2">
                        <a:lumMod val="75000"/>
                      </a:schemeClr>
                    </a:gs>
                    <a:gs pos="68000">
                      <a:schemeClr val="accent2">
                        <a:lumMod val="75000"/>
                      </a:schemeClr>
                    </a:gs>
                    <a:gs pos="98000">
                      <a:schemeClr val="accent2">
                        <a:lumMod val="50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  <a:tileRect/>
                </a:gradFill>
                <a:ln w="6350" cap="flat">
                  <a:solidFill>
                    <a:srgbClr val="FF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18" name="Freeform 6"/>
                <p:cNvSpPr>
                  <a:spLocks noChangeAspect="1"/>
                </p:cNvSpPr>
                <p:nvPr/>
              </p:nvSpPr>
              <p:spPr bwMode="auto">
                <a:xfrm>
                  <a:off x="2304" y="1058"/>
                  <a:ext cx="978" cy="664"/>
                </a:xfrm>
                <a:custGeom>
                  <a:avLst/>
                  <a:gdLst>
                    <a:gd name="T0" fmla="*/ 175 w 330"/>
                    <a:gd name="T1" fmla="*/ 132 h 326"/>
                    <a:gd name="T2" fmla="*/ 0 w 330"/>
                    <a:gd name="T3" fmla="*/ 0 h 326"/>
                    <a:gd name="T4" fmla="*/ 0 w 330"/>
                    <a:gd name="T5" fmla="*/ 66 h 326"/>
                    <a:gd name="T6" fmla="*/ 1 w 330"/>
                    <a:gd name="T7" fmla="*/ 68 h 326"/>
                    <a:gd name="T8" fmla="*/ 168 w 330"/>
                    <a:gd name="T9" fmla="*/ 192 h 326"/>
                    <a:gd name="T10" fmla="*/ 330 w 330"/>
                    <a:gd name="T11" fmla="*/ 326 h 326"/>
                    <a:gd name="T12" fmla="*/ 330 w 330"/>
                    <a:gd name="T13" fmla="*/ 249 h 326"/>
                    <a:gd name="T14" fmla="*/ 175 w 330"/>
                    <a:gd name="T15" fmla="*/ 132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30" h="326">
                      <a:moveTo>
                        <a:pt x="175" y="132"/>
                      </a:moveTo>
                      <a:cubicBezTo>
                        <a:pt x="72" y="69"/>
                        <a:pt x="13" y="37"/>
                        <a:pt x="0" y="0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67"/>
                        <a:pt x="0" y="67"/>
                        <a:pt x="1" y="68"/>
                      </a:cubicBezTo>
                      <a:cubicBezTo>
                        <a:pt x="21" y="111"/>
                        <a:pt x="100" y="153"/>
                        <a:pt x="168" y="192"/>
                      </a:cubicBezTo>
                      <a:cubicBezTo>
                        <a:pt x="238" y="232"/>
                        <a:pt x="308" y="269"/>
                        <a:pt x="330" y="326"/>
                      </a:cubicBezTo>
                      <a:cubicBezTo>
                        <a:pt x="330" y="249"/>
                        <a:pt x="330" y="249"/>
                        <a:pt x="330" y="249"/>
                      </a:cubicBezTo>
                      <a:cubicBezTo>
                        <a:pt x="310" y="218"/>
                        <a:pt x="250" y="178"/>
                        <a:pt x="175" y="132"/>
                      </a:cubicBezTo>
                      <a:close/>
                    </a:path>
                  </a:pathLst>
                </a:custGeom>
                <a:gradFill>
                  <a:gsLst>
                    <a:gs pos="33000">
                      <a:schemeClr val="tx2">
                        <a:lumMod val="75000"/>
                      </a:schemeClr>
                    </a:gs>
                    <a:gs pos="68000">
                      <a:schemeClr val="tx2">
                        <a:lumMod val="75000"/>
                      </a:schemeClr>
                    </a:gs>
                    <a:gs pos="98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</a:gradFill>
                <a:ln w="6350" cap="flat">
                  <a:solidFill>
                    <a:srgbClr val="3366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19" name="Freeform 7"/>
                <p:cNvSpPr>
                  <a:spLocks noChangeAspect="1"/>
                </p:cNvSpPr>
                <p:nvPr/>
              </p:nvSpPr>
              <p:spPr bwMode="auto">
                <a:xfrm>
                  <a:off x="2304" y="1342"/>
                  <a:ext cx="978" cy="664"/>
                </a:xfrm>
                <a:custGeom>
                  <a:avLst/>
                  <a:gdLst>
                    <a:gd name="T0" fmla="*/ 175 w 330"/>
                    <a:gd name="T1" fmla="*/ 132 h 326"/>
                    <a:gd name="T2" fmla="*/ 0 w 330"/>
                    <a:gd name="T3" fmla="*/ 0 h 326"/>
                    <a:gd name="T4" fmla="*/ 0 w 330"/>
                    <a:gd name="T5" fmla="*/ 66 h 326"/>
                    <a:gd name="T6" fmla="*/ 1 w 330"/>
                    <a:gd name="T7" fmla="*/ 68 h 326"/>
                    <a:gd name="T8" fmla="*/ 168 w 330"/>
                    <a:gd name="T9" fmla="*/ 192 h 326"/>
                    <a:gd name="T10" fmla="*/ 330 w 330"/>
                    <a:gd name="T11" fmla="*/ 326 h 326"/>
                    <a:gd name="T12" fmla="*/ 330 w 330"/>
                    <a:gd name="T13" fmla="*/ 249 h 326"/>
                    <a:gd name="T14" fmla="*/ 175 w 330"/>
                    <a:gd name="T15" fmla="*/ 132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30" h="326">
                      <a:moveTo>
                        <a:pt x="175" y="132"/>
                      </a:moveTo>
                      <a:cubicBezTo>
                        <a:pt x="72" y="69"/>
                        <a:pt x="13" y="37"/>
                        <a:pt x="0" y="0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67"/>
                        <a:pt x="0" y="67"/>
                        <a:pt x="1" y="68"/>
                      </a:cubicBezTo>
                      <a:cubicBezTo>
                        <a:pt x="21" y="111"/>
                        <a:pt x="100" y="153"/>
                        <a:pt x="168" y="192"/>
                      </a:cubicBezTo>
                      <a:cubicBezTo>
                        <a:pt x="238" y="232"/>
                        <a:pt x="308" y="269"/>
                        <a:pt x="330" y="326"/>
                      </a:cubicBezTo>
                      <a:cubicBezTo>
                        <a:pt x="330" y="249"/>
                        <a:pt x="330" y="249"/>
                        <a:pt x="330" y="249"/>
                      </a:cubicBezTo>
                      <a:cubicBezTo>
                        <a:pt x="310" y="218"/>
                        <a:pt x="250" y="178"/>
                        <a:pt x="17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3000">
                      <a:schemeClr val="accent2">
                        <a:lumMod val="75000"/>
                      </a:schemeClr>
                    </a:gs>
                    <a:gs pos="68000">
                      <a:schemeClr val="accent2">
                        <a:lumMod val="75000"/>
                      </a:schemeClr>
                    </a:gs>
                    <a:gs pos="98000">
                      <a:schemeClr val="accent2">
                        <a:lumMod val="50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  <a:tileRect/>
                </a:gradFill>
                <a:ln w="6350" cap="flat">
                  <a:solidFill>
                    <a:srgbClr val="FF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20" name="Freeform 8"/>
                <p:cNvSpPr>
                  <a:spLocks noChangeAspect="1"/>
                </p:cNvSpPr>
                <p:nvPr/>
              </p:nvSpPr>
              <p:spPr bwMode="auto">
                <a:xfrm>
                  <a:off x="2304" y="2602"/>
                  <a:ext cx="978" cy="660"/>
                </a:xfrm>
                <a:custGeom>
                  <a:avLst/>
                  <a:gdLst>
                    <a:gd name="T0" fmla="*/ 149 w 330"/>
                    <a:gd name="T1" fmla="*/ 136 h 324"/>
                    <a:gd name="T2" fmla="*/ 0 w 330"/>
                    <a:gd name="T3" fmla="*/ 253 h 324"/>
                    <a:gd name="T4" fmla="*/ 0 w 330"/>
                    <a:gd name="T5" fmla="*/ 324 h 324"/>
                    <a:gd name="T6" fmla="*/ 172 w 330"/>
                    <a:gd name="T7" fmla="*/ 188 h 324"/>
                    <a:gd name="T8" fmla="*/ 330 w 330"/>
                    <a:gd name="T9" fmla="*/ 84 h 324"/>
                    <a:gd name="T10" fmla="*/ 330 w 330"/>
                    <a:gd name="T11" fmla="*/ 0 h 324"/>
                    <a:gd name="T12" fmla="*/ 149 w 330"/>
                    <a:gd name="T13" fmla="*/ 136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0" h="324">
                      <a:moveTo>
                        <a:pt x="149" y="136"/>
                      </a:moveTo>
                      <a:cubicBezTo>
                        <a:pt x="77" y="179"/>
                        <a:pt x="11" y="217"/>
                        <a:pt x="0" y="253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16" y="283"/>
                        <a:pt x="95" y="234"/>
                        <a:pt x="172" y="188"/>
                      </a:cubicBezTo>
                      <a:cubicBezTo>
                        <a:pt x="240" y="148"/>
                        <a:pt x="309" y="110"/>
                        <a:pt x="330" y="84"/>
                      </a:cubicBezTo>
                      <a:cubicBezTo>
                        <a:pt x="330" y="0"/>
                        <a:pt x="330" y="0"/>
                        <a:pt x="330" y="0"/>
                      </a:cubicBezTo>
                      <a:cubicBezTo>
                        <a:pt x="307" y="43"/>
                        <a:pt x="228" y="90"/>
                        <a:pt x="149" y="136"/>
                      </a:cubicBezTo>
                      <a:close/>
                    </a:path>
                  </a:pathLst>
                </a:custGeom>
                <a:gradFill>
                  <a:gsLst>
                    <a:gs pos="33000">
                      <a:schemeClr val="tx2">
                        <a:lumMod val="75000"/>
                      </a:schemeClr>
                    </a:gs>
                    <a:gs pos="68000">
                      <a:schemeClr val="tx2">
                        <a:lumMod val="75000"/>
                      </a:schemeClr>
                    </a:gs>
                    <a:gs pos="98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</a:gradFill>
                <a:ln w="6350" cap="flat">
                  <a:solidFill>
                    <a:srgbClr val="3366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21" name="Freeform 9"/>
                <p:cNvSpPr>
                  <a:spLocks noChangeAspect="1"/>
                </p:cNvSpPr>
                <p:nvPr/>
              </p:nvSpPr>
              <p:spPr bwMode="auto">
                <a:xfrm>
                  <a:off x="2304" y="2887"/>
                  <a:ext cx="978" cy="660"/>
                </a:xfrm>
                <a:custGeom>
                  <a:avLst/>
                  <a:gdLst>
                    <a:gd name="T0" fmla="*/ 149 w 330"/>
                    <a:gd name="T1" fmla="*/ 136 h 324"/>
                    <a:gd name="T2" fmla="*/ 0 w 330"/>
                    <a:gd name="T3" fmla="*/ 253 h 324"/>
                    <a:gd name="T4" fmla="*/ 0 w 330"/>
                    <a:gd name="T5" fmla="*/ 324 h 324"/>
                    <a:gd name="T6" fmla="*/ 172 w 330"/>
                    <a:gd name="T7" fmla="*/ 188 h 324"/>
                    <a:gd name="T8" fmla="*/ 330 w 330"/>
                    <a:gd name="T9" fmla="*/ 84 h 324"/>
                    <a:gd name="T10" fmla="*/ 330 w 330"/>
                    <a:gd name="T11" fmla="*/ 0 h 324"/>
                    <a:gd name="T12" fmla="*/ 149 w 330"/>
                    <a:gd name="T13" fmla="*/ 136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0" h="324">
                      <a:moveTo>
                        <a:pt x="149" y="136"/>
                      </a:moveTo>
                      <a:cubicBezTo>
                        <a:pt x="77" y="179"/>
                        <a:pt x="11" y="217"/>
                        <a:pt x="0" y="253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16" y="283"/>
                        <a:pt x="95" y="234"/>
                        <a:pt x="172" y="188"/>
                      </a:cubicBezTo>
                      <a:cubicBezTo>
                        <a:pt x="240" y="148"/>
                        <a:pt x="309" y="110"/>
                        <a:pt x="330" y="84"/>
                      </a:cubicBezTo>
                      <a:cubicBezTo>
                        <a:pt x="330" y="0"/>
                        <a:pt x="330" y="0"/>
                        <a:pt x="330" y="0"/>
                      </a:cubicBezTo>
                      <a:cubicBezTo>
                        <a:pt x="307" y="43"/>
                        <a:pt x="228" y="90"/>
                        <a:pt x="149" y="136"/>
                      </a:cubicBezTo>
                      <a:close/>
                    </a:path>
                  </a:pathLst>
                </a:custGeom>
                <a:gradFill>
                  <a:gsLst>
                    <a:gs pos="33000">
                      <a:schemeClr val="accent2">
                        <a:lumMod val="75000"/>
                      </a:schemeClr>
                    </a:gs>
                    <a:gs pos="68000">
                      <a:schemeClr val="accent2">
                        <a:lumMod val="75000"/>
                      </a:schemeClr>
                    </a:gs>
                    <a:gs pos="98000">
                      <a:schemeClr val="accent2">
                        <a:lumMod val="50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</a:gradFill>
                <a:ln w="6350" cap="flat">
                  <a:solidFill>
                    <a:srgbClr val="FF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22" name="Freeform 10"/>
                <p:cNvSpPr>
                  <a:spLocks noChangeAspect="1"/>
                </p:cNvSpPr>
                <p:nvPr/>
              </p:nvSpPr>
              <p:spPr bwMode="auto">
                <a:xfrm>
                  <a:off x="2305" y="1569"/>
                  <a:ext cx="978" cy="660"/>
                </a:xfrm>
                <a:custGeom>
                  <a:avLst/>
                  <a:gdLst>
                    <a:gd name="T0" fmla="*/ 149 w 330"/>
                    <a:gd name="T1" fmla="*/ 136 h 324"/>
                    <a:gd name="T2" fmla="*/ 0 w 330"/>
                    <a:gd name="T3" fmla="*/ 253 h 324"/>
                    <a:gd name="T4" fmla="*/ 0 w 330"/>
                    <a:gd name="T5" fmla="*/ 324 h 324"/>
                    <a:gd name="T6" fmla="*/ 172 w 330"/>
                    <a:gd name="T7" fmla="*/ 188 h 324"/>
                    <a:gd name="T8" fmla="*/ 330 w 330"/>
                    <a:gd name="T9" fmla="*/ 84 h 324"/>
                    <a:gd name="T10" fmla="*/ 330 w 330"/>
                    <a:gd name="T11" fmla="*/ 0 h 324"/>
                    <a:gd name="T12" fmla="*/ 149 w 330"/>
                    <a:gd name="T13" fmla="*/ 136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0" h="324">
                      <a:moveTo>
                        <a:pt x="149" y="136"/>
                      </a:moveTo>
                      <a:cubicBezTo>
                        <a:pt x="77" y="179"/>
                        <a:pt x="11" y="217"/>
                        <a:pt x="0" y="253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16" y="283"/>
                        <a:pt x="95" y="234"/>
                        <a:pt x="172" y="188"/>
                      </a:cubicBezTo>
                      <a:cubicBezTo>
                        <a:pt x="240" y="148"/>
                        <a:pt x="309" y="110"/>
                        <a:pt x="330" y="84"/>
                      </a:cubicBezTo>
                      <a:cubicBezTo>
                        <a:pt x="330" y="0"/>
                        <a:pt x="330" y="0"/>
                        <a:pt x="330" y="0"/>
                      </a:cubicBezTo>
                      <a:cubicBezTo>
                        <a:pt x="307" y="43"/>
                        <a:pt x="228" y="90"/>
                        <a:pt x="149" y="136"/>
                      </a:cubicBezTo>
                      <a:close/>
                    </a:path>
                  </a:pathLst>
                </a:custGeom>
                <a:gradFill>
                  <a:gsLst>
                    <a:gs pos="33000">
                      <a:schemeClr val="tx2">
                        <a:lumMod val="75000"/>
                      </a:schemeClr>
                    </a:gs>
                    <a:gs pos="68000">
                      <a:schemeClr val="tx2">
                        <a:lumMod val="75000"/>
                      </a:schemeClr>
                    </a:gs>
                    <a:gs pos="98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</a:gradFill>
                <a:ln w="6350" cap="flat">
                  <a:solidFill>
                    <a:srgbClr val="3366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23" name="Freeform 11"/>
                <p:cNvSpPr>
                  <a:spLocks noChangeAspect="1"/>
                </p:cNvSpPr>
                <p:nvPr/>
              </p:nvSpPr>
              <p:spPr bwMode="auto">
                <a:xfrm>
                  <a:off x="2304" y="312"/>
                  <a:ext cx="978" cy="664"/>
                </a:xfrm>
                <a:custGeom>
                  <a:avLst/>
                  <a:gdLst>
                    <a:gd name="T0" fmla="*/ 175 w 330"/>
                    <a:gd name="T1" fmla="*/ 132 h 326"/>
                    <a:gd name="T2" fmla="*/ 0 w 330"/>
                    <a:gd name="T3" fmla="*/ 0 h 326"/>
                    <a:gd name="T4" fmla="*/ 0 w 330"/>
                    <a:gd name="T5" fmla="*/ 66 h 326"/>
                    <a:gd name="T6" fmla="*/ 1 w 330"/>
                    <a:gd name="T7" fmla="*/ 68 h 326"/>
                    <a:gd name="T8" fmla="*/ 168 w 330"/>
                    <a:gd name="T9" fmla="*/ 192 h 326"/>
                    <a:gd name="T10" fmla="*/ 330 w 330"/>
                    <a:gd name="T11" fmla="*/ 326 h 326"/>
                    <a:gd name="T12" fmla="*/ 330 w 330"/>
                    <a:gd name="T13" fmla="*/ 249 h 326"/>
                    <a:gd name="T14" fmla="*/ 175 w 330"/>
                    <a:gd name="T15" fmla="*/ 132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30" h="326">
                      <a:moveTo>
                        <a:pt x="175" y="132"/>
                      </a:moveTo>
                      <a:cubicBezTo>
                        <a:pt x="72" y="69"/>
                        <a:pt x="13" y="37"/>
                        <a:pt x="0" y="0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67"/>
                        <a:pt x="0" y="67"/>
                        <a:pt x="1" y="68"/>
                      </a:cubicBezTo>
                      <a:cubicBezTo>
                        <a:pt x="21" y="111"/>
                        <a:pt x="100" y="153"/>
                        <a:pt x="168" y="192"/>
                      </a:cubicBezTo>
                      <a:cubicBezTo>
                        <a:pt x="238" y="232"/>
                        <a:pt x="308" y="269"/>
                        <a:pt x="330" y="326"/>
                      </a:cubicBezTo>
                      <a:cubicBezTo>
                        <a:pt x="330" y="249"/>
                        <a:pt x="330" y="249"/>
                        <a:pt x="330" y="249"/>
                      </a:cubicBezTo>
                      <a:cubicBezTo>
                        <a:pt x="310" y="218"/>
                        <a:pt x="250" y="178"/>
                        <a:pt x="17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3000">
                      <a:schemeClr val="accent2">
                        <a:lumMod val="75000"/>
                      </a:schemeClr>
                    </a:gs>
                    <a:gs pos="68000">
                      <a:schemeClr val="accent2">
                        <a:lumMod val="75000"/>
                      </a:schemeClr>
                    </a:gs>
                    <a:gs pos="98000">
                      <a:schemeClr val="accent2">
                        <a:lumMod val="50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  <a:tileRect/>
                </a:gradFill>
                <a:ln w="6350" cap="flat">
                  <a:solidFill>
                    <a:srgbClr val="FF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24" name="Freeform 12"/>
                <p:cNvSpPr>
                  <a:spLocks noChangeAspect="1"/>
                </p:cNvSpPr>
                <p:nvPr/>
              </p:nvSpPr>
              <p:spPr bwMode="auto">
                <a:xfrm>
                  <a:off x="2304" y="528"/>
                  <a:ext cx="978" cy="660"/>
                </a:xfrm>
                <a:custGeom>
                  <a:avLst/>
                  <a:gdLst>
                    <a:gd name="T0" fmla="*/ 149 w 330"/>
                    <a:gd name="T1" fmla="*/ 136 h 324"/>
                    <a:gd name="T2" fmla="*/ 0 w 330"/>
                    <a:gd name="T3" fmla="*/ 253 h 324"/>
                    <a:gd name="T4" fmla="*/ 0 w 330"/>
                    <a:gd name="T5" fmla="*/ 324 h 324"/>
                    <a:gd name="T6" fmla="*/ 172 w 330"/>
                    <a:gd name="T7" fmla="*/ 188 h 324"/>
                    <a:gd name="T8" fmla="*/ 330 w 330"/>
                    <a:gd name="T9" fmla="*/ 84 h 324"/>
                    <a:gd name="T10" fmla="*/ 330 w 330"/>
                    <a:gd name="T11" fmla="*/ 0 h 324"/>
                    <a:gd name="T12" fmla="*/ 149 w 330"/>
                    <a:gd name="T13" fmla="*/ 136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0" h="324">
                      <a:moveTo>
                        <a:pt x="149" y="136"/>
                      </a:moveTo>
                      <a:cubicBezTo>
                        <a:pt x="77" y="179"/>
                        <a:pt x="11" y="217"/>
                        <a:pt x="0" y="253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16" y="283"/>
                        <a:pt x="95" y="234"/>
                        <a:pt x="172" y="188"/>
                      </a:cubicBezTo>
                      <a:cubicBezTo>
                        <a:pt x="240" y="148"/>
                        <a:pt x="309" y="110"/>
                        <a:pt x="330" y="84"/>
                      </a:cubicBezTo>
                      <a:cubicBezTo>
                        <a:pt x="330" y="0"/>
                        <a:pt x="330" y="0"/>
                        <a:pt x="330" y="0"/>
                      </a:cubicBezTo>
                      <a:cubicBezTo>
                        <a:pt x="307" y="43"/>
                        <a:pt x="228" y="90"/>
                        <a:pt x="149" y="136"/>
                      </a:cubicBezTo>
                      <a:close/>
                    </a:path>
                  </a:pathLst>
                </a:custGeom>
                <a:gradFill>
                  <a:gsLst>
                    <a:gs pos="33000">
                      <a:schemeClr val="tx2">
                        <a:lumMod val="75000"/>
                      </a:schemeClr>
                    </a:gs>
                    <a:gs pos="68000">
                      <a:schemeClr val="tx2">
                        <a:lumMod val="75000"/>
                      </a:schemeClr>
                    </a:gs>
                    <a:gs pos="98000">
                      <a:schemeClr val="tx2">
                        <a:lumMod val="50000"/>
                      </a:schemeClr>
                    </a:gs>
                    <a:gs pos="0">
                      <a:schemeClr val="tx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</a:gradFill>
                <a:ln w="6350" cap="flat">
                  <a:solidFill>
                    <a:srgbClr val="3366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25" name="Freeform 13"/>
                <p:cNvSpPr>
                  <a:spLocks noChangeAspect="1"/>
                </p:cNvSpPr>
                <p:nvPr/>
              </p:nvSpPr>
              <p:spPr bwMode="auto">
                <a:xfrm>
                  <a:off x="2304" y="813"/>
                  <a:ext cx="978" cy="660"/>
                </a:xfrm>
                <a:custGeom>
                  <a:avLst/>
                  <a:gdLst>
                    <a:gd name="T0" fmla="*/ 149 w 330"/>
                    <a:gd name="T1" fmla="*/ 136 h 324"/>
                    <a:gd name="T2" fmla="*/ 0 w 330"/>
                    <a:gd name="T3" fmla="*/ 253 h 324"/>
                    <a:gd name="T4" fmla="*/ 0 w 330"/>
                    <a:gd name="T5" fmla="*/ 324 h 324"/>
                    <a:gd name="T6" fmla="*/ 172 w 330"/>
                    <a:gd name="T7" fmla="*/ 188 h 324"/>
                    <a:gd name="T8" fmla="*/ 330 w 330"/>
                    <a:gd name="T9" fmla="*/ 84 h 324"/>
                    <a:gd name="T10" fmla="*/ 330 w 330"/>
                    <a:gd name="T11" fmla="*/ 0 h 324"/>
                    <a:gd name="T12" fmla="*/ 149 w 330"/>
                    <a:gd name="T13" fmla="*/ 136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0" h="324">
                      <a:moveTo>
                        <a:pt x="149" y="136"/>
                      </a:moveTo>
                      <a:cubicBezTo>
                        <a:pt x="77" y="179"/>
                        <a:pt x="11" y="217"/>
                        <a:pt x="0" y="253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16" y="283"/>
                        <a:pt x="95" y="234"/>
                        <a:pt x="172" y="188"/>
                      </a:cubicBezTo>
                      <a:cubicBezTo>
                        <a:pt x="240" y="148"/>
                        <a:pt x="309" y="110"/>
                        <a:pt x="330" y="84"/>
                      </a:cubicBezTo>
                      <a:cubicBezTo>
                        <a:pt x="330" y="0"/>
                        <a:pt x="330" y="0"/>
                        <a:pt x="330" y="0"/>
                      </a:cubicBezTo>
                      <a:cubicBezTo>
                        <a:pt x="307" y="43"/>
                        <a:pt x="228" y="90"/>
                        <a:pt x="149" y="136"/>
                      </a:cubicBezTo>
                      <a:close/>
                    </a:path>
                  </a:pathLst>
                </a:custGeom>
                <a:gradFill>
                  <a:gsLst>
                    <a:gs pos="33000">
                      <a:schemeClr val="accent2">
                        <a:lumMod val="75000"/>
                      </a:schemeClr>
                    </a:gs>
                    <a:gs pos="68000">
                      <a:schemeClr val="accent2">
                        <a:lumMod val="75000"/>
                      </a:schemeClr>
                    </a:gs>
                    <a:gs pos="98000">
                      <a:schemeClr val="accent2">
                        <a:lumMod val="50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</a:gradFill>
                <a:ln w="6350" cap="flat">
                  <a:solidFill>
                    <a:srgbClr val="FF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26" name="Freeform 14"/>
                <p:cNvSpPr>
                  <a:spLocks noChangeAspect="1"/>
                </p:cNvSpPr>
                <p:nvPr/>
              </p:nvSpPr>
              <p:spPr bwMode="auto">
                <a:xfrm>
                  <a:off x="2305" y="1854"/>
                  <a:ext cx="978" cy="660"/>
                </a:xfrm>
                <a:custGeom>
                  <a:avLst/>
                  <a:gdLst>
                    <a:gd name="T0" fmla="*/ 149 w 330"/>
                    <a:gd name="T1" fmla="*/ 136 h 324"/>
                    <a:gd name="T2" fmla="*/ 0 w 330"/>
                    <a:gd name="T3" fmla="*/ 253 h 324"/>
                    <a:gd name="T4" fmla="*/ 0 w 330"/>
                    <a:gd name="T5" fmla="*/ 324 h 324"/>
                    <a:gd name="T6" fmla="*/ 172 w 330"/>
                    <a:gd name="T7" fmla="*/ 188 h 324"/>
                    <a:gd name="T8" fmla="*/ 330 w 330"/>
                    <a:gd name="T9" fmla="*/ 84 h 324"/>
                    <a:gd name="T10" fmla="*/ 330 w 330"/>
                    <a:gd name="T11" fmla="*/ 0 h 324"/>
                    <a:gd name="T12" fmla="*/ 149 w 330"/>
                    <a:gd name="T13" fmla="*/ 136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0" h="324">
                      <a:moveTo>
                        <a:pt x="149" y="136"/>
                      </a:moveTo>
                      <a:cubicBezTo>
                        <a:pt x="77" y="179"/>
                        <a:pt x="11" y="217"/>
                        <a:pt x="0" y="253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16" y="283"/>
                        <a:pt x="95" y="234"/>
                        <a:pt x="172" y="188"/>
                      </a:cubicBezTo>
                      <a:cubicBezTo>
                        <a:pt x="240" y="148"/>
                        <a:pt x="309" y="110"/>
                        <a:pt x="330" y="84"/>
                      </a:cubicBezTo>
                      <a:cubicBezTo>
                        <a:pt x="330" y="0"/>
                        <a:pt x="330" y="0"/>
                        <a:pt x="330" y="0"/>
                      </a:cubicBezTo>
                      <a:cubicBezTo>
                        <a:pt x="307" y="43"/>
                        <a:pt x="228" y="90"/>
                        <a:pt x="149" y="136"/>
                      </a:cubicBezTo>
                      <a:close/>
                    </a:path>
                  </a:pathLst>
                </a:custGeom>
                <a:gradFill>
                  <a:gsLst>
                    <a:gs pos="33000">
                      <a:schemeClr val="accent2">
                        <a:lumMod val="75000"/>
                      </a:schemeClr>
                    </a:gs>
                    <a:gs pos="68000">
                      <a:schemeClr val="accent2">
                        <a:lumMod val="75000"/>
                      </a:schemeClr>
                    </a:gs>
                    <a:gs pos="98000">
                      <a:schemeClr val="accent2">
                        <a:lumMod val="50000"/>
                      </a:schemeClr>
                    </a:gs>
                    <a:gs pos="0">
                      <a:schemeClr val="accent2">
                        <a:lumMod val="50000"/>
                      </a:schemeClr>
                    </a:gs>
                    <a:gs pos="48000">
                      <a:schemeClr val="bg1"/>
                    </a:gs>
                  </a:gsLst>
                  <a:lin ang="5400000" scaled="1"/>
                </a:gradFill>
                <a:ln w="6350" cap="flat">
                  <a:solidFill>
                    <a:srgbClr val="FF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</p:grpSp>
        </p:grpSp>
        <p:sp>
          <p:nvSpPr>
            <p:cNvPr id="551" name="Textfeld 550"/>
            <p:cNvSpPr txBox="1"/>
            <p:nvPr/>
          </p:nvSpPr>
          <p:spPr>
            <a:xfrm>
              <a:off x="778098" y="2850095"/>
              <a:ext cx="12240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/>
                <a:t>Brenner 2005 (</a:t>
              </a:r>
              <a:r>
                <a:rPr lang="de-DE" sz="1200" b="1" dirty="0" err="1"/>
                <a:t>Fibros</a:t>
              </a:r>
              <a:r>
                <a:rPr lang="de-DE" sz="1200" b="1" dirty="0"/>
                <a:t>)</a:t>
              </a:r>
            </a:p>
            <a:p>
              <a:pPr algn="ctr"/>
              <a:r>
                <a:rPr lang="de-DE" sz="1200" b="1" dirty="0" err="1"/>
                <a:t>Ciazynska</a:t>
              </a:r>
              <a:r>
                <a:rPr lang="de-DE" sz="1200" b="1" dirty="0"/>
                <a:t> 2017 (</a:t>
              </a:r>
              <a:r>
                <a:rPr lang="de-DE" sz="1200" b="1" dirty="0" err="1"/>
                <a:t>Fibros</a:t>
              </a:r>
              <a:r>
                <a:rPr lang="de-DE" sz="1200" b="1" dirty="0"/>
                <a:t>)</a:t>
              </a:r>
            </a:p>
          </p:txBody>
        </p:sp>
        <p:grpSp>
          <p:nvGrpSpPr>
            <p:cNvPr id="552" name="Gruppieren 551"/>
            <p:cNvGrpSpPr/>
            <p:nvPr/>
          </p:nvGrpSpPr>
          <p:grpSpPr>
            <a:xfrm>
              <a:off x="1072265" y="2347335"/>
              <a:ext cx="540000" cy="180000"/>
              <a:chOff x="5445533" y="451879"/>
              <a:chExt cx="540000" cy="180000"/>
            </a:xfrm>
          </p:grpSpPr>
          <p:cxnSp>
            <p:nvCxnSpPr>
              <p:cNvPr id="553" name="Gerade Verbindung 471"/>
              <p:cNvCxnSpPr/>
              <p:nvPr/>
            </p:nvCxnSpPr>
            <p:spPr>
              <a:xfrm flipH="1" flipV="1">
                <a:off x="5456952" y="451879"/>
                <a:ext cx="0" cy="18000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Gerade Verbindung mit Pfeil 553"/>
              <p:cNvCxnSpPr/>
              <p:nvPr/>
            </p:nvCxnSpPr>
            <p:spPr>
              <a:xfrm>
                <a:off x="5445533" y="451879"/>
                <a:ext cx="54000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2" name="Gruppieren 581"/>
            <p:cNvGrpSpPr/>
            <p:nvPr/>
          </p:nvGrpSpPr>
          <p:grpSpPr>
            <a:xfrm>
              <a:off x="1602543" y="2217867"/>
              <a:ext cx="817030" cy="230832"/>
              <a:chOff x="512424" y="2678540"/>
              <a:chExt cx="817030" cy="230832"/>
            </a:xfrm>
          </p:grpSpPr>
          <p:grpSp>
            <p:nvGrpSpPr>
              <p:cNvPr id="581" name="Gruppieren 580"/>
              <p:cNvGrpSpPr/>
              <p:nvPr/>
            </p:nvGrpSpPr>
            <p:grpSpPr>
              <a:xfrm>
                <a:off x="574718" y="2726517"/>
                <a:ext cx="346221" cy="143792"/>
                <a:chOff x="574718" y="2726517"/>
                <a:chExt cx="346221" cy="143792"/>
              </a:xfrm>
            </p:grpSpPr>
            <p:sp>
              <p:nvSpPr>
                <p:cNvPr id="562" name="Ellipse 561"/>
                <p:cNvSpPr/>
                <p:nvPr/>
              </p:nvSpPr>
              <p:spPr>
                <a:xfrm>
                  <a:off x="720837" y="2726517"/>
                  <a:ext cx="200102" cy="143792"/>
                </a:xfrm>
                <a:prstGeom prst="ellipse">
                  <a:avLst/>
                </a:prstGeom>
                <a:gradFill flip="none" rotWithShape="1">
                  <a:gsLst>
                    <a:gs pos="79000">
                      <a:srgbClr val="B7131F"/>
                    </a:gs>
                    <a:gs pos="3000">
                      <a:schemeClr val="bg1">
                        <a:lumMod val="76000"/>
                        <a:lumOff val="24000"/>
                        <a:alpha val="27000"/>
                      </a:schemeClr>
                    </a:gs>
                    <a:gs pos="21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66" name="Ellipse 565"/>
                <p:cNvSpPr/>
                <p:nvPr/>
              </p:nvSpPr>
              <p:spPr>
                <a:xfrm>
                  <a:off x="574718" y="2726517"/>
                  <a:ext cx="200102" cy="143792"/>
                </a:xfrm>
                <a:prstGeom prst="ellipse">
                  <a:avLst/>
                </a:prstGeom>
                <a:gradFill flip="none" rotWithShape="1">
                  <a:gsLst>
                    <a:gs pos="79000">
                      <a:srgbClr val="B7131F"/>
                    </a:gs>
                    <a:gs pos="3000">
                      <a:schemeClr val="bg1">
                        <a:lumMod val="76000"/>
                        <a:lumOff val="24000"/>
                        <a:alpha val="27000"/>
                      </a:schemeClr>
                    </a:gs>
                    <a:gs pos="21000">
                      <a:schemeClr val="accent2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565" name="Textfeld 564"/>
              <p:cNvSpPr txBox="1"/>
              <p:nvPr/>
            </p:nvSpPr>
            <p:spPr>
              <a:xfrm>
                <a:off x="512424" y="2678540"/>
                <a:ext cx="81703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900" dirty="0"/>
                  <a:t>TGF</a:t>
                </a:r>
                <a:r>
                  <a:rPr lang="el-GR" sz="900" dirty="0"/>
                  <a:t>β</a:t>
                </a:r>
                <a:r>
                  <a:rPr lang="de-DE" sz="900" dirty="0"/>
                  <a:t>1</a:t>
                </a:r>
              </a:p>
            </p:txBody>
          </p:sp>
        </p:grpSp>
        <p:grpSp>
          <p:nvGrpSpPr>
            <p:cNvPr id="600" name="Gruppieren 599"/>
            <p:cNvGrpSpPr/>
            <p:nvPr/>
          </p:nvGrpSpPr>
          <p:grpSpPr>
            <a:xfrm>
              <a:off x="2697808" y="172816"/>
              <a:ext cx="817030" cy="230832"/>
              <a:chOff x="512424" y="2678540"/>
              <a:chExt cx="817030" cy="230832"/>
            </a:xfrm>
          </p:grpSpPr>
          <p:grpSp>
            <p:nvGrpSpPr>
              <p:cNvPr id="601" name="Gruppieren 600"/>
              <p:cNvGrpSpPr/>
              <p:nvPr/>
            </p:nvGrpSpPr>
            <p:grpSpPr>
              <a:xfrm>
                <a:off x="574718" y="2726517"/>
                <a:ext cx="346221" cy="143792"/>
                <a:chOff x="574718" y="2726517"/>
                <a:chExt cx="346221" cy="143792"/>
              </a:xfrm>
            </p:grpSpPr>
            <p:sp>
              <p:nvSpPr>
                <p:cNvPr id="603" name="Ellipse 602"/>
                <p:cNvSpPr/>
                <p:nvPr/>
              </p:nvSpPr>
              <p:spPr>
                <a:xfrm>
                  <a:off x="720837" y="2726517"/>
                  <a:ext cx="200102" cy="143792"/>
                </a:xfrm>
                <a:prstGeom prst="ellipse">
                  <a:avLst/>
                </a:prstGeom>
                <a:gradFill flip="none" rotWithShape="1">
                  <a:gsLst>
                    <a:gs pos="79000">
                      <a:srgbClr val="B7131F"/>
                    </a:gs>
                    <a:gs pos="3000">
                      <a:schemeClr val="bg1">
                        <a:lumMod val="76000"/>
                        <a:lumOff val="24000"/>
                        <a:alpha val="27000"/>
                      </a:schemeClr>
                    </a:gs>
                    <a:gs pos="21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04" name="Ellipse 603"/>
                <p:cNvSpPr/>
                <p:nvPr/>
              </p:nvSpPr>
              <p:spPr>
                <a:xfrm>
                  <a:off x="574718" y="2726517"/>
                  <a:ext cx="200102" cy="143792"/>
                </a:xfrm>
                <a:prstGeom prst="ellipse">
                  <a:avLst/>
                </a:prstGeom>
                <a:gradFill flip="none" rotWithShape="1">
                  <a:gsLst>
                    <a:gs pos="79000">
                      <a:srgbClr val="B7131F"/>
                    </a:gs>
                    <a:gs pos="3000">
                      <a:schemeClr val="bg1">
                        <a:lumMod val="76000"/>
                        <a:lumOff val="24000"/>
                        <a:alpha val="27000"/>
                      </a:schemeClr>
                    </a:gs>
                    <a:gs pos="21000">
                      <a:schemeClr val="accent2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602" name="Textfeld 601"/>
              <p:cNvSpPr txBox="1"/>
              <p:nvPr/>
            </p:nvSpPr>
            <p:spPr>
              <a:xfrm>
                <a:off x="512424" y="2678540"/>
                <a:ext cx="81703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900" dirty="0"/>
                  <a:t>TGF</a:t>
                </a:r>
                <a:r>
                  <a:rPr lang="el-GR" sz="900" dirty="0"/>
                  <a:t>β</a:t>
                </a:r>
                <a:r>
                  <a:rPr lang="de-DE" sz="900" dirty="0"/>
                  <a:t>1</a:t>
                </a:r>
              </a:p>
            </p:txBody>
          </p:sp>
        </p:grpSp>
        <p:cxnSp>
          <p:nvCxnSpPr>
            <p:cNvPr id="609" name="Gewinkelter Verbinder 608"/>
            <p:cNvCxnSpPr>
              <a:endCxn id="602" idx="1"/>
            </p:cNvCxnSpPr>
            <p:nvPr/>
          </p:nvCxnSpPr>
          <p:spPr>
            <a:xfrm rot="5400000" flipH="1" flipV="1">
              <a:off x="1336963" y="812428"/>
              <a:ext cx="1885040" cy="836649"/>
            </a:xfrm>
            <a:prstGeom prst="bentConnector2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Gewinkelter Verbinder 611"/>
            <p:cNvCxnSpPr/>
            <p:nvPr/>
          </p:nvCxnSpPr>
          <p:spPr>
            <a:xfrm>
              <a:off x="3177228" y="288232"/>
              <a:ext cx="3219601" cy="391583"/>
            </a:xfrm>
            <a:prstGeom prst="bentConnector3">
              <a:avLst>
                <a:gd name="adj1" fmla="val 99841"/>
              </a:avLst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Gerade Verbindung mit Pfeil 648"/>
            <p:cNvCxnSpPr>
              <a:endCxn id="309" idx="1"/>
            </p:cNvCxnSpPr>
            <p:nvPr/>
          </p:nvCxnSpPr>
          <p:spPr>
            <a:xfrm>
              <a:off x="3361927" y="4103092"/>
              <a:ext cx="966496" cy="75757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Gerade Verbindung mit Pfeil 651"/>
            <p:cNvCxnSpPr/>
            <p:nvPr/>
          </p:nvCxnSpPr>
          <p:spPr>
            <a:xfrm flipH="1" flipV="1">
              <a:off x="1952930" y="2970158"/>
              <a:ext cx="1010675" cy="75125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Gerade Verbindung mit Pfeil 655"/>
            <p:cNvCxnSpPr/>
            <p:nvPr/>
          </p:nvCxnSpPr>
          <p:spPr>
            <a:xfrm flipV="1">
              <a:off x="3332972" y="3764200"/>
              <a:ext cx="1042294" cy="20901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Gerade Verbindung 316"/>
            <p:cNvCxnSpPr/>
            <p:nvPr/>
          </p:nvCxnSpPr>
          <p:spPr>
            <a:xfrm flipH="1" flipV="1">
              <a:off x="4365697" y="3694580"/>
              <a:ext cx="27533" cy="13491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7" name="Oval 350"/>
            <p:cNvSpPr>
              <a:spLocks noChangeArrowheads="1"/>
            </p:cNvSpPr>
            <p:nvPr/>
          </p:nvSpPr>
          <p:spPr bwMode="auto">
            <a:xfrm>
              <a:off x="7207311" y="1953386"/>
              <a:ext cx="640079" cy="251964"/>
            </a:xfrm>
            <a:prstGeom prst="ellipse">
              <a:avLst/>
            </a:prstGeom>
            <a:gradFill>
              <a:gsLst>
                <a:gs pos="79000">
                  <a:srgbClr val="C00000"/>
                </a:gs>
                <a:gs pos="3000">
                  <a:schemeClr val="bg1">
                    <a:lumMod val="76000"/>
                    <a:lumOff val="24000"/>
                  </a:schemeClr>
                </a:gs>
                <a:gs pos="21000">
                  <a:srgbClr val="C00000">
                    <a:alpha val="48000"/>
                  </a:srgbClr>
                </a:gs>
              </a:gsLst>
              <a:path path="circle">
                <a:fillToRect l="50000" t="50000" r="50000" b="50000"/>
              </a:path>
            </a:gradFill>
            <a:ln w="6350">
              <a:solidFill>
                <a:srgbClr val="333333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sz="1400"/>
            </a:p>
          </p:txBody>
        </p:sp>
        <p:sp>
          <p:nvSpPr>
            <p:cNvPr id="379" name="Ellipse 378"/>
            <p:cNvSpPr/>
            <p:nvPr/>
          </p:nvSpPr>
          <p:spPr>
            <a:xfrm>
              <a:off x="7347206" y="1860511"/>
              <a:ext cx="111918" cy="104775"/>
            </a:xfrm>
            <a:prstGeom prst="ellipse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6" name="Text Box 411"/>
            <p:cNvSpPr txBox="1">
              <a:spLocks noChangeArrowheads="1"/>
            </p:cNvSpPr>
            <p:nvPr/>
          </p:nvSpPr>
          <p:spPr bwMode="auto">
            <a:xfrm>
              <a:off x="7154212" y="1940868"/>
              <a:ext cx="748923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3333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de-DE" sz="1200" dirty="0"/>
                <a:t>Smad2/3</a:t>
              </a:r>
            </a:p>
          </p:txBody>
        </p:sp>
        <p:sp>
          <p:nvSpPr>
            <p:cNvPr id="380" name="Textfeld 379"/>
            <p:cNvSpPr txBox="1"/>
            <p:nvPr/>
          </p:nvSpPr>
          <p:spPr>
            <a:xfrm>
              <a:off x="7284674" y="1793439"/>
              <a:ext cx="2222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P</a:t>
              </a:r>
            </a:p>
          </p:txBody>
        </p:sp>
        <p:grpSp>
          <p:nvGrpSpPr>
            <p:cNvPr id="2" name="Gruppieren 1"/>
            <p:cNvGrpSpPr/>
            <p:nvPr/>
          </p:nvGrpSpPr>
          <p:grpSpPr>
            <a:xfrm>
              <a:off x="7045643" y="2836222"/>
              <a:ext cx="611065" cy="276999"/>
              <a:chOff x="8147804" y="2747185"/>
              <a:chExt cx="611065" cy="276999"/>
            </a:xfrm>
          </p:grpSpPr>
          <p:sp>
            <p:nvSpPr>
              <p:cNvPr id="383" name="Oval 350"/>
              <p:cNvSpPr>
                <a:spLocks noChangeArrowheads="1"/>
              </p:cNvSpPr>
              <p:nvPr/>
            </p:nvSpPr>
            <p:spPr bwMode="auto">
              <a:xfrm>
                <a:off x="8207495" y="2759703"/>
                <a:ext cx="473574" cy="251964"/>
              </a:xfrm>
              <a:prstGeom prst="ellipse">
                <a:avLst/>
              </a:prstGeom>
              <a:gradFill>
                <a:gsLst>
                  <a:gs pos="79000">
                    <a:schemeClr val="accent3">
                      <a:lumMod val="75000"/>
                    </a:schemeClr>
                  </a:gs>
                  <a:gs pos="3000">
                    <a:schemeClr val="bg1">
                      <a:lumMod val="76000"/>
                      <a:lumOff val="24000"/>
                    </a:schemeClr>
                  </a:gs>
                  <a:gs pos="21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 w="6350">
                <a:solidFill>
                  <a:srgbClr val="333333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400"/>
              </a:p>
            </p:txBody>
          </p:sp>
          <p:sp>
            <p:nvSpPr>
              <p:cNvPr id="385" name="Text Box 411"/>
              <p:cNvSpPr txBox="1">
                <a:spLocks noChangeArrowheads="1"/>
              </p:cNvSpPr>
              <p:nvPr/>
            </p:nvSpPr>
            <p:spPr bwMode="auto">
              <a:xfrm>
                <a:off x="8147804" y="2747185"/>
                <a:ext cx="611065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EAEAEA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333333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de-DE" sz="1200" dirty="0"/>
                  <a:t>Smad4</a:t>
                </a:r>
              </a:p>
            </p:txBody>
          </p:sp>
        </p:grpSp>
        <p:grpSp>
          <p:nvGrpSpPr>
            <p:cNvPr id="116" name="Gruppieren 115"/>
            <p:cNvGrpSpPr/>
            <p:nvPr/>
          </p:nvGrpSpPr>
          <p:grpSpPr>
            <a:xfrm flipH="1">
              <a:off x="7587601" y="2321352"/>
              <a:ext cx="410369" cy="467349"/>
              <a:chOff x="7776191" y="2321353"/>
              <a:chExt cx="419895" cy="399786"/>
            </a:xfrm>
          </p:grpSpPr>
          <p:cxnSp>
            <p:nvCxnSpPr>
              <p:cNvPr id="381" name="Gerade Verbindung mit Pfeil 380"/>
              <p:cNvCxnSpPr/>
              <p:nvPr/>
            </p:nvCxnSpPr>
            <p:spPr>
              <a:xfrm>
                <a:off x="8186561" y="2321353"/>
                <a:ext cx="9525" cy="39978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Bogen 16"/>
              <p:cNvSpPr/>
              <p:nvPr/>
            </p:nvSpPr>
            <p:spPr>
              <a:xfrm>
                <a:off x="7776191" y="2414399"/>
                <a:ext cx="410369" cy="166101"/>
              </a:xfrm>
              <a:prstGeom prst="arc">
                <a:avLst>
                  <a:gd name="adj1" fmla="val 15916016"/>
                  <a:gd name="adj2" fmla="val 0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390" name="Gerade Verbindung mit Pfeil 389"/>
            <p:cNvCxnSpPr>
              <a:endCxn id="380" idx="1"/>
            </p:cNvCxnSpPr>
            <p:nvPr/>
          </p:nvCxnSpPr>
          <p:spPr>
            <a:xfrm>
              <a:off x="6559497" y="1663375"/>
              <a:ext cx="725177" cy="25317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" name="Gruppieren 117"/>
            <p:cNvGrpSpPr/>
            <p:nvPr/>
          </p:nvGrpSpPr>
          <p:grpSpPr>
            <a:xfrm>
              <a:off x="7372890" y="2854447"/>
              <a:ext cx="748923" cy="428721"/>
              <a:chOff x="8268400" y="3029543"/>
              <a:chExt cx="748923" cy="428721"/>
            </a:xfrm>
          </p:grpSpPr>
          <p:sp>
            <p:nvSpPr>
              <p:cNvPr id="394" name="Oval 350"/>
              <p:cNvSpPr>
                <a:spLocks noChangeArrowheads="1"/>
              </p:cNvSpPr>
              <p:nvPr/>
            </p:nvSpPr>
            <p:spPr bwMode="auto">
              <a:xfrm>
                <a:off x="8321499" y="3193783"/>
                <a:ext cx="640079" cy="251964"/>
              </a:xfrm>
              <a:prstGeom prst="ellipse">
                <a:avLst/>
              </a:prstGeom>
              <a:gradFill>
                <a:gsLst>
                  <a:gs pos="79000">
                    <a:srgbClr val="C00000"/>
                  </a:gs>
                  <a:gs pos="3000">
                    <a:schemeClr val="bg1">
                      <a:lumMod val="76000"/>
                      <a:lumOff val="24000"/>
                    </a:schemeClr>
                  </a:gs>
                  <a:gs pos="21000">
                    <a:srgbClr val="C00000">
                      <a:alpha val="4800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6350">
                <a:solidFill>
                  <a:srgbClr val="333333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400"/>
              </a:p>
            </p:txBody>
          </p:sp>
          <p:sp>
            <p:nvSpPr>
              <p:cNvPr id="395" name="Ellipse 394"/>
              <p:cNvSpPr/>
              <p:nvPr/>
            </p:nvSpPr>
            <p:spPr>
              <a:xfrm>
                <a:off x="8475883" y="3085941"/>
                <a:ext cx="111918" cy="104775"/>
              </a:xfrm>
              <a:prstGeom prst="ellips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6" name="Text Box 411"/>
              <p:cNvSpPr txBox="1">
                <a:spLocks noChangeArrowheads="1"/>
              </p:cNvSpPr>
              <p:nvPr/>
            </p:nvSpPr>
            <p:spPr bwMode="auto">
              <a:xfrm>
                <a:off x="8268400" y="3181265"/>
                <a:ext cx="748923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EAEAEA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333333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de-DE" sz="1200" dirty="0"/>
                  <a:t>Smad2/3</a:t>
                </a:r>
              </a:p>
            </p:txBody>
          </p:sp>
          <p:sp>
            <p:nvSpPr>
              <p:cNvPr id="397" name="Textfeld 396"/>
              <p:cNvSpPr txBox="1"/>
              <p:nvPr/>
            </p:nvSpPr>
            <p:spPr>
              <a:xfrm>
                <a:off x="8413765" y="3029543"/>
                <a:ext cx="22228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/>
                  <a:t>P</a:t>
                </a:r>
              </a:p>
            </p:txBody>
          </p:sp>
        </p:grpSp>
        <p:grpSp>
          <p:nvGrpSpPr>
            <p:cNvPr id="399" name="Gruppieren 398"/>
            <p:cNvGrpSpPr/>
            <p:nvPr/>
          </p:nvGrpSpPr>
          <p:grpSpPr>
            <a:xfrm>
              <a:off x="7767050" y="2276111"/>
              <a:ext cx="611065" cy="276999"/>
              <a:chOff x="9153029" y="2774019"/>
              <a:chExt cx="611065" cy="276999"/>
            </a:xfrm>
          </p:grpSpPr>
          <p:sp>
            <p:nvSpPr>
              <p:cNvPr id="400" name="Oval 350"/>
              <p:cNvSpPr>
                <a:spLocks noChangeArrowheads="1"/>
              </p:cNvSpPr>
              <p:nvPr/>
            </p:nvSpPr>
            <p:spPr bwMode="auto">
              <a:xfrm>
                <a:off x="9215260" y="2786817"/>
                <a:ext cx="473574" cy="251964"/>
              </a:xfrm>
              <a:prstGeom prst="ellipse">
                <a:avLst/>
              </a:prstGeom>
              <a:gradFill>
                <a:gsLst>
                  <a:gs pos="79000">
                    <a:schemeClr val="accent3">
                      <a:lumMod val="75000"/>
                    </a:schemeClr>
                  </a:gs>
                  <a:gs pos="3000">
                    <a:schemeClr val="bg1">
                      <a:lumMod val="76000"/>
                      <a:lumOff val="24000"/>
                    </a:schemeClr>
                  </a:gs>
                  <a:gs pos="21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 w="6350">
                <a:solidFill>
                  <a:srgbClr val="333333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400"/>
              </a:p>
            </p:txBody>
          </p:sp>
          <p:sp>
            <p:nvSpPr>
              <p:cNvPr id="401" name="Text Box 411"/>
              <p:cNvSpPr txBox="1">
                <a:spLocks noChangeArrowheads="1"/>
              </p:cNvSpPr>
              <p:nvPr/>
            </p:nvSpPr>
            <p:spPr bwMode="auto">
              <a:xfrm>
                <a:off x="9153029" y="2774019"/>
                <a:ext cx="611065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EAEAEA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333333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de-DE" sz="1200" dirty="0"/>
                  <a:t>Smad4</a:t>
                </a:r>
              </a:p>
            </p:txBody>
          </p:sp>
        </p:grpSp>
        <p:cxnSp>
          <p:nvCxnSpPr>
            <p:cNvPr id="402" name="Gerade Verbindung mit Pfeil 401"/>
            <p:cNvCxnSpPr/>
            <p:nvPr/>
          </p:nvCxnSpPr>
          <p:spPr>
            <a:xfrm flipH="1">
              <a:off x="6521485" y="3344821"/>
              <a:ext cx="996770" cy="84745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9" name="Textfeld 468"/>
            <p:cNvSpPr txBox="1"/>
            <p:nvPr/>
          </p:nvSpPr>
          <p:spPr>
            <a:xfrm>
              <a:off x="8178312" y="2069644"/>
              <a:ext cx="12240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/>
                <a:t>Zeng 2016 (NSCLC)</a:t>
              </a:r>
            </a:p>
          </p:txBody>
        </p:sp>
        <p:sp>
          <p:nvSpPr>
            <p:cNvPr id="470" name="Textfeld 469"/>
            <p:cNvSpPr txBox="1"/>
            <p:nvPr/>
          </p:nvSpPr>
          <p:spPr>
            <a:xfrm>
              <a:off x="7949854" y="1575711"/>
              <a:ext cx="7026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miR-205</a:t>
              </a:r>
            </a:p>
          </p:txBody>
        </p:sp>
        <p:grpSp>
          <p:nvGrpSpPr>
            <p:cNvPr id="132" name="Gruppieren 131"/>
            <p:cNvGrpSpPr/>
            <p:nvPr/>
          </p:nvGrpSpPr>
          <p:grpSpPr>
            <a:xfrm rot="20508618">
              <a:off x="7748148" y="1939311"/>
              <a:ext cx="848667" cy="440758"/>
              <a:chOff x="8245927" y="1949855"/>
              <a:chExt cx="848667" cy="440758"/>
            </a:xfrm>
          </p:grpSpPr>
          <p:sp>
            <p:nvSpPr>
              <p:cNvPr id="472" name="Bogen 471"/>
              <p:cNvSpPr/>
              <p:nvPr/>
            </p:nvSpPr>
            <p:spPr>
              <a:xfrm rot="9383421" flipH="1">
                <a:off x="8245927" y="1949855"/>
                <a:ext cx="848667" cy="389540"/>
              </a:xfrm>
              <a:prstGeom prst="arc">
                <a:avLst>
                  <a:gd name="adj1" fmla="val 16200000"/>
                  <a:gd name="adj2" fmla="val 20665743"/>
                </a:avLst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73" name="Gerade Verbindung 310"/>
              <p:cNvCxnSpPr/>
              <p:nvPr/>
            </p:nvCxnSpPr>
            <p:spPr>
              <a:xfrm rot="19606584" flipH="1" flipV="1">
                <a:off x="8743407" y="2250936"/>
                <a:ext cx="0" cy="1396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3" name="Textfeld 402"/>
          <p:cNvSpPr txBox="1"/>
          <p:nvPr/>
        </p:nvSpPr>
        <p:spPr>
          <a:xfrm>
            <a:off x="5071166" y="3235828"/>
            <a:ext cx="1224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Gregory 2008</a:t>
            </a:r>
          </a:p>
        </p:txBody>
      </p:sp>
      <p:sp>
        <p:nvSpPr>
          <p:cNvPr id="117" name="Textfeld 116"/>
          <p:cNvSpPr txBox="1"/>
          <p:nvPr/>
        </p:nvSpPr>
        <p:spPr>
          <a:xfrm>
            <a:off x="6291818" y="862732"/>
            <a:ext cx="3345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I</a:t>
            </a:r>
            <a:endParaRPr lang="en-GB" sz="900" dirty="0"/>
          </a:p>
        </p:txBody>
      </p:sp>
      <p:sp>
        <p:nvSpPr>
          <p:cNvPr id="404" name="Textfeld 403"/>
          <p:cNvSpPr txBox="1"/>
          <p:nvPr/>
        </p:nvSpPr>
        <p:spPr>
          <a:xfrm>
            <a:off x="6386204" y="862731"/>
            <a:ext cx="3345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I</a:t>
            </a:r>
            <a:endParaRPr lang="en-GB" sz="900" dirty="0"/>
          </a:p>
        </p:txBody>
      </p:sp>
      <p:sp>
        <p:nvSpPr>
          <p:cNvPr id="405" name="Textfeld 404"/>
          <p:cNvSpPr txBox="1"/>
          <p:nvPr/>
        </p:nvSpPr>
        <p:spPr>
          <a:xfrm>
            <a:off x="6551242" y="747315"/>
            <a:ext cx="3345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II</a:t>
            </a:r>
            <a:endParaRPr lang="en-GB" sz="900" dirty="0"/>
          </a:p>
        </p:txBody>
      </p:sp>
      <p:sp>
        <p:nvSpPr>
          <p:cNvPr id="406" name="Textfeld 405"/>
          <p:cNvSpPr txBox="1"/>
          <p:nvPr/>
        </p:nvSpPr>
        <p:spPr>
          <a:xfrm>
            <a:off x="6106229" y="759761"/>
            <a:ext cx="3345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II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23800208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8" name="Gruppieren 727"/>
          <p:cNvGrpSpPr/>
          <p:nvPr/>
        </p:nvGrpSpPr>
        <p:grpSpPr>
          <a:xfrm>
            <a:off x="1204676" y="4230294"/>
            <a:ext cx="1094372" cy="1093133"/>
            <a:chOff x="6100942" y="567246"/>
            <a:chExt cx="1094372" cy="1093133"/>
          </a:xfrm>
        </p:grpSpPr>
        <p:sp>
          <p:nvSpPr>
            <p:cNvPr id="729" name="Freeform 6"/>
            <p:cNvSpPr>
              <a:spLocks noChangeAspect="1"/>
            </p:cNvSpPr>
            <p:nvPr/>
          </p:nvSpPr>
          <p:spPr bwMode="auto">
            <a:xfrm flipH="1">
              <a:off x="6509436" y="629288"/>
              <a:ext cx="228094" cy="719237"/>
            </a:xfrm>
            <a:custGeom>
              <a:avLst/>
              <a:gdLst>
                <a:gd name="T0" fmla="*/ 163 w 240"/>
                <a:gd name="T1" fmla="*/ 101 h 892"/>
                <a:gd name="T2" fmla="*/ 198 w 240"/>
                <a:gd name="T3" fmla="*/ 35 h 892"/>
                <a:gd name="T4" fmla="*/ 120 w 240"/>
                <a:gd name="T5" fmla="*/ 0 h 892"/>
                <a:gd name="T6" fmla="*/ 0 w 240"/>
                <a:gd name="T7" fmla="*/ 142 h 892"/>
                <a:gd name="T8" fmla="*/ 120 w 240"/>
                <a:gd name="T9" fmla="*/ 284 h 892"/>
                <a:gd name="T10" fmla="*/ 156 w 240"/>
                <a:gd name="T11" fmla="*/ 277 h 892"/>
                <a:gd name="T12" fmla="*/ 156 w 240"/>
                <a:gd name="T13" fmla="*/ 859 h 892"/>
                <a:gd name="T14" fmla="*/ 198 w 240"/>
                <a:gd name="T15" fmla="*/ 892 h 892"/>
                <a:gd name="T16" fmla="*/ 240 w 240"/>
                <a:gd name="T17" fmla="*/ 859 h 892"/>
                <a:gd name="T18" fmla="*/ 240 w 240"/>
                <a:gd name="T19" fmla="*/ 181 h 892"/>
                <a:gd name="T20" fmla="*/ 163 w 240"/>
                <a:gd name="T21" fmla="*/ 101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92">
                  <a:moveTo>
                    <a:pt x="163" y="101"/>
                  </a:moveTo>
                  <a:cubicBezTo>
                    <a:pt x="163" y="73"/>
                    <a:pt x="177" y="49"/>
                    <a:pt x="198" y="35"/>
                  </a:cubicBezTo>
                  <a:cubicBezTo>
                    <a:pt x="177" y="13"/>
                    <a:pt x="150" y="0"/>
                    <a:pt x="120" y="0"/>
                  </a:cubicBezTo>
                  <a:cubicBezTo>
                    <a:pt x="54" y="0"/>
                    <a:pt x="0" y="64"/>
                    <a:pt x="0" y="142"/>
                  </a:cubicBezTo>
                  <a:cubicBezTo>
                    <a:pt x="0" y="220"/>
                    <a:pt x="54" y="284"/>
                    <a:pt x="120" y="284"/>
                  </a:cubicBezTo>
                  <a:cubicBezTo>
                    <a:pt x="133" y="284"/>
                    <a:pt x="145" y="282"/>
                    <a:pt x="156" y="277"/>
                  </a:cubicBezTo>
                  <a:cubicBezTo>
                    <a:pt x="156" y="859"/>
                    <a:pt x="156" y="859"/>
                    <a:pt x="156" y="859"/>
                  </a:cubicBezTo>
                  <a:cubicBezTo>
                    <a:pt x="156" y="877"/>
                    <a:pt x="175" y="892"/>
                    <a:pt x="198" y="892"/>
                  </a:cubicBezTo>
                  <a:cubicBezTo>
                    <a:pt x="221" y="892"/>
                    <a:pt x="240" y="877"/>
                    <a:pt x="240" y="859"/>
                  </a:cubicBezTo>
                  <a:cubicBezTo>
                    <a:pt x="240" y="181"/>
                    <a:pt x="240" y="181"/>
                    <a:pt x="240" y="181"/>
                  </a:cubicBezTo>
                  <a:cubicBezTo>
                    <a:pt x="197" y="179"/>
                    <a:pt x="163" y="144"/>
                    <a:pt x="163" y="101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accent6">
                    <a:lumMod val="60000"/>
                    <a:lumOff val="40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accent6">
                    <a:lumMod val="40000"/>
                    <a:lumOff val="60000"/>
                  </a:schemeClr>
                </a:gs>
              </a:gsLst>
              <a:lin ang="10800000" scaled="1"/>
              <a:tileRect/>
            </a:gradFill>
            <a:ln w="635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730" name="Freeform 6"/>
            <p:cNvSpPr>
              <a:spLocks noChangeAspect="1"/>
            </p:cNvSpPr>
            <p:nvPr/>
          </p:nvSpPr>
          <p:spPr bwMode="auto">
            <a:xfrm>
              <a:off x="6100942" y="629288"/>
              <a:ext cx="219731" cy="719237"/>
            </a:xfrm>
            <a:custGeom>
              <a:avLst/>
              <a:gdLst>
                <a:gd name="T0" fmla="*/ 163 w 240"/>
                <a:gd name="T1" fmla="*/ 101 h 892"/>
                <a:gd name="T2" fmla="*/ 198 w 240"/>
                <a:gd name="T3" fmla="*/ 35 h 892"/>
                <a:gd name="T4" fmla="*/ 120 w 240"/>
                <a:gd name="T5" fmla="*/ 0 h 892"/>
                <a:gd name="T6" fmla="*/ 0 w 240"/>
                <a:gd name="T7" fmla="*/ 142 h 892"/>
                <a:gd name="T8" fmla="*/ 120 w 240"/>
                <a:gd name="T9" fmla="*/ 284 h 892"/>
                <a:gd name="T10" fmla="*/ 156 w 240"/>
                <a:gd name="T11" fmla="*/ 277 h 892"/>
                <a:gd name="T12" fmla="*/ 156 w 240"/>
                <a:gd name="T13" fmla="*/ 859 h 892"/>
                <a:gd name="T14" fmla="*/ 198 w 240"/>
                <a:gd name="T15" fmla="*/ 892 h 892"/>
                <a:gd name="T16" fmla="*/ 240 w 240"/>
                <a:gd name="T17" fmla="*/ 859 h 892"/>
                <a:gd name="T18" fmla="*/ 240 w 240"/>
                <a:gd name="T19" fmla="*/ 181 h 892"/>
                <a:gd name="T20" fmla="*/ 163 w 240"/>
                <a:gd name="T21" fmla="*/ 101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92">
                  <a:moveTo>
                    <a:pt x="163" y="101"/>
                  </a:moveTo>
                  <a:cubicBezTo>
                    <a:pt x="163" y="73"/>
                    <a:pt x="177" y="49"/>
                    <a:pt x="198" y="35"/>
                  </a:cubicBezTo>
                  <a:cubicBezTo>
                    <a:pt x="177" y="13"/>
                    <a:pt x="150" y="0"/>
                    <a:pt x="120" y="0"/>
                  </a:cubicBezTo>
                  <a:cubicBezTo>
                    <a:pt x="54" y="0"/>
                    <a:pt x="0" y="64"/>
                    <a:pt x="0" y="142"/>
                  </a:cubicBezTo>
                  <a:cubicBezTo>
                    <a:pt x="0" y="220"/>
                    <a:pt x="54" y="284"/>
                    <a:pt x="120" y="284"/>
                  </a:cubicBezTo>
                  <a:cubicBezTo>
                    <a:pt x="133" y="284"/>
                    <a:pt x="145" y="282"/>
                    <a:pt x="156" y="277"/>
                  </a:cubicBezTo>
                  <a:cubicBezTo>
                    <a:pt x="156" y="859"/>
                    <a:pt x="156" y="859"/>
                    <a:pt x="156" y="859"/>
                  </a:cubicBezTo>
                  <a:cubicBezTo>
                    <a:pt x="156" y="877"/>
                    <a:pt x="175" y="892"/>
                    <a:pt x="198" y="892"/>
                  </a:cubicBezTo>
                  <a:cubicBezTo>
                    <a:pt x="221" y="892"/>
                    <a:pt x="240" y="877"/>
                    <a:pt x="240" y="859"/>
                  </a:cubicBezTo>
                  <a:cubicBezTo>
                    <a:pt x="240" y="181"/>
                    <a:pt x="240" y="181"/>
                    <a:pt x="240" y="181"/>
                  </a:cubicBezTo>
                  <a:cubicBezTo>
                    <a:pt x="197" y="179"/>
                    <a:pt x="163" y="144"/>
                    <a:pt x="163" y="101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accent6">
                    <a:lumMod val="60000"/>
                    <a:lumOff val="40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accent6">
                    <a:lumMod val="40000"/>
                    <a:lumOff val="60000"/>
                  </a:schemeClr>
                </a:gs>
              </a:gsLst>
              <a:lin ang="10800000" scaled="1"/>
              <a:tileRect/>
            </a:gradFill>
            <a:ln w="635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731" name="Abgerundetes Rechteck 730"/>
            <p:cNvSpPr/>
            <p:nvPr/>
          </p:nvSpPr>
          <p:spPr>
            <a:xfrm>
              <a:off x="6339665" y="780280"/>
              <a:ext cx="60583" cy="649565"/>
            </a:xfrm>
            <a:prstGeom prst="roundRect">
              <a:avLst/>
            </a:prstGeom>
            <a:gradFill flip="none" rotWithShape="1">
              <a:gsLst>
                <a:gs pos="79000">
                  <a:schemeClr val="accent2">
                    <a:lumMod val="60000"/>
                    <a:lumOff val="40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accent2">
                    <a:lumMod val="40000"/>
                    <a:lumOff val="60000"/>
                  </a:schemeClr>
                </a:gs>
              </a:gsLst>
              <a:lin ang="10800000" scaled="1"/>
              <a:tileRect/>
            </a:gra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732" name="Abgerundetes Rechteck 731"/>
            <p:cNvSpPr/>
            <p:nvPr/>
          </p:nvSpPr>
          <p:spPr>
            <a:xfrm>
              <a:off x="6425567" y="780280"/>
              <a:ext cx="60583" cy="649565"/>
            </a:xfrm>
            <a:prstGeom prst="roundRect">
              <a:avLst/>
            </a:prstGeom>
            <a:gradFill flip="none" rotWithShape="1">
              <a:gsLst>
                <a:gs pos="79000">
                  <a:schemeClr val="accent2">
                    <a:lumMod val="60000"/>
                    <a:lumOff val="40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accent2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733" name="Textfeld 732"/>
            <p:cNvSpPr txBox="1"/>
            <p:nvPr/>
          </p:nvSpPr>
          <p:spPr>
            <a:xfrm>
              <a:off x="6314251" y="746819"/>
              <a:ext cx="831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I</a:t>
              </a:r>
            </a:p>
          </p:txBody>
        </p:sp>
        <p:sp>
          <p:nvSpPr>
            <p:cNvPr id="734" name="Textfeld 733"/>
            <p:cNvSpPr txBox="1"/>
            <p:nvPr/>
          </p:nvSpPr>
          <p:spPr>
            <a:xfrm>
              <a:off x="6395964" y="748550"/>
              <a:ext cx="831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I</a:t>
              </a:r>
            </a:p>
          </p:txBody>
        </p:sp>
        <p:sp>
          <p:nvSpPr>
            <p:cNvPr id="735" name="Textfeld 734"/>
            <p:cNvSpPr txBox="1"/>
            <p:nvPr/>
          </p:nvSpPr>
          <p:spPr>
            <a:xfrm>
              <a:off x="6423187" y="746304"/>
              <a:ext cx="3248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II</a:t>
              </a:r>
            </a:p>
          </p:txBody>
        </p:sp>
        <p:sp>
          <p:nvSpPr>
            <p:cNvPr id="736" name="Textfeld 735"/>
            <p:cNvSpPr txBox="1"/>
            <p:nvPr/>
          </p:nvSpPr>
          <p:spPr>
            <a:xfrm>
              <a:off x="6149258" y="750335"/>
              <a:ext cx="276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II</a:t>
              </a:r>
            </a:p>
          </p:txBody>
        </p:sp>
        <p:grpSp>
          <p:nvGrpSpPr>
            <p:cNvPr id="737" name="Gruppieren 736"/>
            <p:cNvGrpSpPr/>
            <p:nvPr/>
          </p:nvGrpSpPr>
          <p:grpSpPr>
            <a:xfrm>
              <a:off x="6126953" y="567246"/>
              <a:ext cx="1068361" cy="337224"/>
              <a:chOff x="512423" y="2678540"/>
              <a:chExt cx="893117" cy="276999"/>
            </a:xfrm>
          </p:grpSpPr>
          <p:grpSp>
            <p:nvGrpSpPr>
              <p:cNvPr id="744" name="Gruppieren 743"/>
              <p:cNvGrpSpPr/>
              <p:nvPr/>
            </p:nvGrpSpPr>
            <p:grpSpPr>
              <a:xfrm>
                <a:off x="574718" y="2726517"/>
                <a:ext cx="346221" cy="143792"/>
                <a:chOff x="574718" y="2726517"/>
                <a:chExt cx="346221" cy="143792"/>
              </a:xfrm>
            </p:grpSpPr>
            <p:sp>
              <p:nvSpPr>
                <p:cNvPr id="746" name="Ellipse 745"/>
                <p:cNvSpPr/>
                <p:nvPr/>
              </p:nvSpPr>
              <p:spPr>
                <a:xfrm>
                  <a:off x="720837" y="2726517"/>
                  <a:ext cx="200102" cy="143792"/>
                </a:xfrm>
                <a:prstGeom prst="ellipse">
                  <a:avLst/>
                </a:prstGeom>
                <a:gradFill flip="none" rotWithShape="1">
                  <a:gsLst>
                    <a:gs pos="79000">
                      <a:srgbClr val="B7131F"/>
                    </a:gs>
                    <a:gs pos="3000">
                      <a:schemeClr val="bg1">
                        <a:lumMod val="76000"/>
                        <a:lumOff val="24000"/>
                        <a:alpha val="27000"/>
                      </a:schemeClr>
                    </a:gs>
                    <a:gs pos="21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200"/>
                </a:p>
              </p:txBody>
            </p:sp>
            <p:sp>
              <p:nvSpPr>
                <p:cNvPr id="747" name="Ellipse 746"/>
                <p:cNvSpPr/>
                <p:nvPr/>
              </p:nvSpPr>
              <p:spPr>
                <a:xfrm>
                  <a:off x="574718" y="2726517"/>
                  <a:ext cx="200102" cy="143792"/>
                </a:xfrm>
                <a:prstGeom prst="ellipse">
                  <a:avLst/>
                </a:prstGeom>
                <a:gradFill flip="none" rotWithShape="1">
                  <a:gsLst>
                    <a:gs pos="79000">
                      <a:srgbClr val="B7131F"/>
                    </a:gs>
                    <a:gs pos="3000">
                      <a:schemeClr val="bg1">
                        <a:lumMod val="76000"/>
                        <a:lumOff val="24000"/>
                        <a:alpha val="27000"/>
                      </a:schemeClr>
                    </a:gs>
                    <a:gs pos="21000">
                      <a:schemeClr val="accent2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200"/>
                </a:p>
              </p:txBody>
            </p:sp>
          </p:grpSp>
          <p:sp>
            <p:nvSpPr>
              <p:cNvPr id="745" name="Textfeld 744"/>
              <p:cNvSpPr txBox="1"/>
              <p:nvPr/>
            </p:nvSpPr>
            <p:spPr>
              <a:xfrm>
                <a:off x="512423" y="2678540"/>
                <a:ext cx="8931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/>
                  <a:t>TGF</a:t>
                </a:r>
                <a:r>
                  <a:rPr lang="el-GR" sz="1200" dirty="0"/>
                  <a:t>β</a:t>
                </a:r>
                <a:r>
                  <a:rPr lang="de-DE" sz="1200" dirty="0"/>
                  <a:t>1</a:t>
                </a:r>
              </a:p>
            </p:txBody>
          </p:sp>
        </p:grpSp>
        <p:grpSp>
          <p:nvGrpSpPr>
            <p:cNvPr id="738" name="Gruppieren 737"/>
            <p:cNvGrpSpPr/>
            <p:nvPr/>
          </p:nvGrpSpPr>
          <p:grpSpPr>
            <a:xfrm>
              <a:off x="6353427" y="1322046"/>
              <a:ext cx="278249" cy="338333"/>
              <a:chOff x="4279903" y="1159207"/>
              <a:chExt cx="222282" cy="276999"/>
            </a:xfrm>
          </p:grpSpPr>
          <p:sp>
            <p:nvSpPr>
              <p:cNvPr id="742" name="Ellipse 741"/>
              <p:cNvSpPr/>
              <p:nvPr/>
            </p:nvSpPr>
            <p:spPr>
              <a:xfrm>
                <a:off x="4324598" y="1220184"/>
                <a:ext cx="111918" cy="104775"/>
              </a:xfrm>
              <a:prstGeom prst="ellips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/>
              </a:p>
            </p:txBody>
          </p:sp>
          <p:sp>
            <p:nvSpPr>
              <p:cNvPr id="743" name="Textfeld 742"/>
              <p:cNvSpPr txBox="1"/>
              <p:nvPr/>
            </p:nvSpPr>
            <p:spPr>
              <a:xfrm>
                <a:off x="4279903" y="1159207"/>
                <a:ext cx="2222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/>
                  <a:t>P</a:t>
                </a:r>
              </a:p>
            </p:txBody>
          </p:sp>
        </p:grpSp>
        <p:grpSp>
          <p:nvGrpSpPr>
            <p:cNvPr id="739" name="Gruppieren 738"/>
            <p:cNvGrpSpPr/>
            <p:nvPr/>
          </p:nvGrpSpPr>
          <p:grpSpPr>
            <a:xfrm>
              <a:off x="6233975" y="1318233"/>
              <a:ext cx="278249" cy="338333"/>
              <a:chOff x="4279903" y="1159207"/>
              <a:chExt cx="222282" cy="276999"/>
            </a:xfrm>
          </p:grpSpPr>
          <p:sp>
            <p:nvSpPr>
              <p:cNvPr id="740" name="Ellipse 739"/>
              <p:cNvSpPr/>
              <p:nvPr/>
            </p:nvSpPr>
            <p:spPr>
              <a:xfrm>
                <a:off x="4324598" y="1220184"/>
                <a:ext cx="111918" cy="104775"/>
              </a:xfrm>
              <a:prstGeom prst="ellips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/>
              </a:p>
            </p:txBody>
          </p:sp>
          <p:sp>
            <p:nvSpPr>
              <p:cNvPr id="741" name="Textfeld 740"/>
              <p:cNvSpPr txBox="1"/>
              <p:nvPr/>
            </p:nvSpPr>
            <p:spPr>
              <a:xfrm>
                <a:off x="4279903" y="1159207"/>
                <a:ext cx="2222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/>
                  <a:t>P</a:t>
                </a:r>
              </a:p>
            </p:txBody>
          </p:sp>
        </p:grpSp>
      </p:grpSp>
      <p:cxnSp>
        <p:nvCxnSpPr>
          <p:cNvPr id="333" name="Gerader Verbinder 332"/>
          <p:cNvCxnSpPr/>
          <p:nvPr/>
        </p:nvCxnSpPr>
        <p:spPr>
          <a:xfrm>
            <a:off x="3351394" y="-5956"/>
            <a:ext cx="43987" cy="686395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2" name="Group 371"/>
          <p:cNvGrpSpPr>
            <a:grpSpLocks noChangeAspect="1"/>
          </p:cNvGrpSpPr>
          <p:nvPr/>
        </p:nvGrpSpPr>
        <p:grpSpPr bwMode="auto">
          <a:xfrm>
            <a:off x="180952" y="1548304"/>
            <a:ext cx="2350143" cy="1534378"/>
            <a:chOff x="1680" y="768"/>
            <a:chExt cx="2073" cy="1294"/>
          </a:xfrm>
        </p:grpSpPr>
        <p:sp>
          <p:nvSpPr>
            <p:cNvPr id="633" name="Oval 372"/>
            <p:cNvSpPr>
              <a:spLocks noChangeAspect="1" noChangeArrowheads="1"/>
            </p:cNvSpPr>
            <p:nvPr/>
          </p:nvSpPr>
          <p:spPr bwMode="auto">
            <a:xfrm>
              <a:off x="1706" y="795"/>
              <a:ext cx="2020" cy="1240"/>
            </a:xfrm>
            <a:prstGeom prst="ellipse">
              <a:avLst/>
            </a:prstGeom>
            <a:gradFill rotWithShape="1"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rgbClr val="FFCC99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 cap="rnd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200"/>
            </a:p>
          </p:txBody>
        </p:sp>
        <p:grpSp>
          <p:nvGrpSpPr>
            <p:cNvPr id="634" name="Group 373"/>
            <p:cNvGrpSpPr>
              <a:grpSpLocks noChangeAspect="1"/>
            </p:cNvGrpSpPr>
            <p:nvPr/>
          </p:nvGrpSpPr>
          <p:grpSpPr bwMode="auto">
            <a:xfrm>
              <a:off x="1680" y="768"/>
              <a:ext cx="2073" cy="1294"/>
              <a:chOff x="1680" y="768"/>
              <a:chExt cx="2073" cy="1294"/>
            </a:xfrm>
          </p:grpSpPr>
          <p:sp>
            <p:nvSpPr>
              <p:cNvPr id="635" name="Freeform 374"/>
              <p:cNvSpPr>
                <a:spLocks noChangeAspect="1"/>
              </p:cNvSpPr>
              <p:nvPr/>
            </p:nvSpPr>
            <p:spPr bwMode="auto">
              <a:xfrm>
                <a:off x="3579" y="1313"/>
                <a:ext cx="174" cy="419"/>
              </a:xfrm>
              <a:custGeom>
                <a:avLst/>
                <a:gdLst>
                  <a:gd name="T0" fmla="*/ 125 w 131"/>
                  <a:gd name="T1" fmla="*/ 18 h 314"/>
                  <a:gd name="T2" fmla="*/ 102 w 131"/>
                  <a:gd name="T3" fmla="*/ 2 h 314"/>
                  <a:gd name="T4" fmla="*/ 101 w 131"/>
                  <a:gd name="T5" fmla="*/ 2 h 314"/>
                  <a:gd name="T6" fmla="*/ 86 w 131"/>
                  <a:gd name="T7" fmla="*/ 26 h 314"/>
                  <a:gd name="T8" fmla="*/ 91 w 131"/>
                  <a:gd name="T9" fmla="*/ 77 h 314"/>
                  <a:gd name="T10" fmla="*/ 7 w 131"/>
                  <a:gd name="T11" fmla="*/ 281 h 314"/>
                  <a:gd name="T12" fmla="*/ 9 w 131"/>
                  <a:gd name="T13" fmla="*/ 309 h 314"/>
                  <a:gd name="T14" fmla="*/ 10 w 131"/>
                  <a:gd name="T15" fmla="*/ 309 h 314"/>
                  <a:gd name="T16" fmla="*/ 23 w 131"/>
                  <a:gd name="T17" fmla="*/ 314 h 314"/>
                  <a:gd name="T18" fmla="*/ 38 w 131"/>
                  <a:gd name="T19" fmla="*/ 307 h 314"/>
                  <a:gd name="T20" fmla="*/ 131 w 131"/>
                  <a:gd name="T21" fmla="*/ 77 h 314"/>
                  <a:gd name="T22" fmla="*/ 125 w 131"/>
                  <a:gd name="T23" fmla="*/ 18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1" h="314">
                    <a:moveTo>
                      <a:pt x="125" y="18"/>
                    </a:moveTo>
                    <a:cubicBezTo>
                      <a:pt x="123" y="7"/>
                      <a:pt x="112" y="0"/>
                      <a:pt x="102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90" y="5"/>
                      <a:pt x="84" y="15"/>
                      <a:pt x="86" y="26"/>
                    </a:cubicBezTo>
                    <a:cubicBezTo>
                      <a:pt x="89" y="42"/>
                      <a:pt x="91" y="59"/>
                      <a:pt x="91" y="77"/>
                    </a:cubicBezTo>
                    <a:cubicBezTo>
                      <a:pt x="91" y="150"/>
                      <a:pt x="61" y="219"/>
                      <a:pt x="7" y="281"/>
                    </a:cubicBezTo>
                    <a:cubicBezTo>
                      <a:pt x="0" y="289"/>
                      <a:pt x="1" y="302"/>
                      <a:pt x="9" y="309"/>
                    </a:cubicBezTo>
                    <a:cubicBezTo>
                      <a:pt x="9" y="309"/>
                      <a:pt x="9" y="309"/>
                      <a:pt x="10" y="309"/>
                    </a:cubicBezTo>
                    <a:cubicBezTo>
                      <a:pt x="13" y="312"/>
                      <a:pt x="18" y="314"/>
                      <a:pt x="23" y="314"/>
                    </a:cubicBezTo>
                    <a:cubicBezTo>
                      <a:pt x="28" y="314"/>
                      <a:pt x="34" y="312"/>
                      <a:pt x="38" y="307"/>
                    </a:cubicBezTo>
                    <a:cubicBezTo>
                      <a:pt x="96" y="240"/>
                      <a:pt x="131" y="161"/>
                      <a:pt x="131" y="77"/>
                    </a:cubicBezTo>
                    <a:cubicBezTo>
                      <a:pt x="131" y="57"/>
                      <a:pt x="129" y="37"/>
                      <a:pt x="125" y="18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636" name="Freeform 375"/>
              <p:cNvSpPr>
                <a:spLocks noChangeAspect="1"/>
              </p:cNvSpPr>
              <p:nvPr/>
            </p:nvSpPr>
            <p:spPr bwMode="auto">
              <a:xfrm>
                <a:off x="1987" y="1832"/>
                <a:ext cx="354" cy="178"/>
              </a:xfrm>
              <a:custGeom>
                <a:avLst/>
                <a:gdLst>
                  <a:gd name="T0" fmla="*/ 249 w 266"/>
                  <a:gd name="T1" fmla="*/ 94 h 133"/>
                  <a:gd name="T2" fmla="*/ 33 w 266"/>
                  <a:gd name="T3" fmla="*/ 5 h 133"/>
                  <a:gd name="T4" fmla="*/ 6 w 266"/>
                  <a:gd name="T5" fmla="*/ 12 h 133"/>
                  <a:gd name="T6" fmla="*/ 6 w 266"/>
                  <a:gd name="T7" fmla="*/ 13 h 133"/>
                  <a:gd name="T8" fmla="*/ 13 w 266"/>
                  <a:gd name="T9" fmla="*/ 40 h 133"/>
                  <a:gd name="T10" fmla="*/ 239 w 266"/>
                  <a:gd name="T11" fmla="*/ 133 h 133"/>
                  <a:gd name="T12" fmla="*/ 244 w 266"/>
                  <a:gd name="T13" fmla="*/ 133 h 133"/>
                  <a:gd name="T14" fmla="*/ 264 w 266"/>
                  <a:gd name="T15" fmla="*/ 119 h 133"/>
                  <a:gd name="T16" fmla="*/ 264 w 266"/>
                  <a:gd name="T17" fmla="*/ 118 h 133"/>
                  <a:gd name="T18" fmla="*/ 249 w 266"/>
                  <a:gd name="T19" fmla="*/ 9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6" h="133">
                    <a:moveTo>
                      <a:pt x="249" y="94"/>
                    </a:moveTo>
                    <a:cubicBezTo>
                      <a:pt x="168" y="72"/>
                      <a:pt x="95" y="42"/>
                      <a:pt x="33" y="5"/>
                    </a:cubicBezTo>
                    <a:cubicBezTo>
                      <a:pt x="23" y="0"/>
                      <a:pt x="11" y="3"/>
                      <a:pt x="6" y="12"/>
                    </a:cubicBezTo>
                    <a:cubicBezTo>
                      <a:pt x="6" y="12"/>
                      <a:pt x="6" y="13"/>
                      <a:pt x="6" y="13"/>
                    </a:cubicBezTo>
                    <a:cubicBezTo>
                      <a:pt x="0" y="22"/>
                      <a:pt x="3" y="34"/>
                      <a:pt x="13" y="40"/>
                    </a:cubicBezTo>
                    <a:cubicBezTo>
                      <a:pt x="78" y="79"/>
                      <a:pt x="155" y="110"/>
                      <a:pt x="239" y="133"/>
                    </a:cubicBezTo>
                    <a:cubicBezTo>
                      <a:pt x="241" y="133"/>
                      <a:pt x="243" y="133"/>
                      <a:pt x="244" y="133"/>
                    </a:cubicBezTo>
                    <a:cubicBezTo>
                      <a:pt x="253" y="133"/>
                      <a:pt x="261" y="127"/>
                      <a:pt x="264" y="119"/>
                    </a:cubicBezTo>
                    <a:cubicBezTo>
                      <a:pt x="264" y="118"/>
                      <a:pt x="264" y="118"/>
                      <a:pt x="264" y="118"/>
                    </a:cubicBezTo>
                    <a:cubicBezTo>
                      <a:pt x="266" y="108"/>
                      <a:pt x="260" y="97"/>
                      <a:pt x="249" y="94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637" name="Freeform 376"/>
              <p:cNvSpPr>
                <a:spLocks noChangeAspect="1"/>
              </p:cNvSpPr>
              <p:nvPr/>
            </p:nvSpPr>
            <p:spPr bwMode="auto">
              <a:xfrm>
                <a:off x="2388" y="1978"/>
                <a:ext cx="373" cy="84"/>
              </a:xfrm>
              <a:custGeom>
                <a:avLst/>
                <a:gdLst>
                  <a:gd name="T0" fmla="*/ 260 w 280"/>
                  <a:gd name="T1" fmla="*/ 23 h 63"/>
                  <a:gd name="T2" fmla="*/ 246 w 280"/>
                  <a:gd name="T3" fmla="*/ 23 h 63"/>
                  <a:gd name="T4" fmla="*/ 25 w 280"/>
                  <a:gd name="T5" fmla="*/ 3 h 63"/>
                  <a:gd name="T6" fmla="*/ 2 w 280"/>
                  <a:gd name="T7" fmla="*/ 18 h 63"/>
                  <a:gd name="T8" fmla="*/ 2 w 280"/>
                  <a:gd name="T9" fmla="*/ 18 h 63"/>
                  <a:gd name="T10" fmla="*/ 17 w 280"/>
                  <a:gd name="T11" fmla="*/ 42 h 63"/>
                  <a:gd name="T12" fmla="*/ 246 w 280"/>
                  <a:gd name="T13" fmla="*/ 63 h 63"/>
                  <a:gd name="T14" fmla="*/ 260 w 280"/>
                  <a:gd name="T15" fmla="*/ 63 h 63"/>
                  <a:gd name="T16" fmla="*/ 280 w 280"/>
                  <a:gd name="T17" fmla="*/ 43 h 63"/>
                  <a:gd name="T18" fmla="*/ 280 w 280"/>
                  <a:gd name="T19" fmla="*/ 42 h 63"/>
                  <a:gd name="T20" fmla="*/ 260 w 280"/>
                  <a:gd name="T21" fmla="*/ 2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0" h="63">
                    <a:moveTo>
                      <a:pt x="260" y="23"/>
                    </a:moveTo>
                    <a:cubicBezTo>
                      <a:pt x="255" y="23"/>
                      <a:pt x="251" y="23"/>
                      <a:pt x="246" y="23"/>
                    </a:cubicBezTo>
                    <a:cubicBezTo>
                      <a:pt x="169" y="23"/>
                      <a:pt x="95" y="16"/>
                      <a:pt x="25" y="3"/>
                    </a:cubicBezTo>
                    <a:cubicBezTo>
                      <a:pt x="14" y="0"/>
                      <a:pt x="4" y="7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29"/>
                      <a:pt x="7" y="40"/>
                      <a:pt x="17" y="42"/>
                    </a:cubicBezTo>
                    <a:cubicBezTo>
                      <a:pt x="90" y="56"/>
                      <a:pt x="167" y="63"/>
                      <a:pt x="246" y="63"/>
                    </a:cubicBezTo>
                    <a:cubicBezTo>
                      <a:pt x="251" y="63"/>
                      <a:pt x="256" y="63"/>
                      <a:pt x="260" y="63"/>
                    </a:cubicBezTo>
                    <a:cubicBezTo>
                      <a:pt x="271" y="63"/>
                      <a:pt x="280" y="54"/>
                      <a:pt x="280" y="43"/>
                    </a:cubicBezTo>
                    <a:cubicBezTo>
                      <a:pt x="280" y="43"/>
                      <a:pt x="280" y="43"/>
                      <a:pt x="280" y="42"/>
                    </a:cubicBezTo>
                    <a:cubicBezTo>
                      <a:pt x="280" y="32"/>
                      <a:pt x="271" y="23"/>
                      <a:pt x="260" y="23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638" name="Freeform 377"/>
              <p:cNvSpPr>
                <a:spLocks noChangeAspect="1"/>
              </p:cNvSpPr>
              <p:nvPr/>
            </p:nvSpPr>
            <p:spPr bwMode="auto">
              <a:xfrm>
                <a:off x="3227" y="1751"/>
                <a:ext cx="336" cy="215"/>
              </a:xfrm>
              <a:custGeom>
                <a:avLst/>
                <a:gdLst>
                  <a:gd name="T0" fmla="*/ 217 w 252"/>
                  <a:gd name="T1" fmla="*/ 7 h 161"/>
                  <a:gd name="T2" fmla="*/ 217 w 252"/>
                  <a:gd name="T3" fmla="*/ 7 h 161"/>
                  <a:gd name="T4" fmla="*/ 15 w 252"/>
                  <a:gd name="T5" fmla="*/ 122 h 161"/>
                  <a:gd name="T6" fmla="*/ 4 w 252"/>
                  <a:gd name="T7" fmla="*/ 148 h 161"/>
                  <a:gd name="T8" fmla="*/ 4 w 252"/>
                  <a:gd name="T9" fmla="*/ 148 h 161"/>
                  <a:gd name="T10" fmla="*/ 22 w 252"/>
                  <a:gd name="T11" fmla="*/ 161 h 161"/>
                  <a:gd name="T12" fmla="*/ 30 w 252"/>
                  <a:gd name="T13" fmla="*/ 160 h 161"/>
                  <a:gd name="T14" fmla="*/ 242 w 252"/>
                  <a:gd name="T15" fmla="*/ 37 h 161"/>
                  <a:gd name="T16" fmla="*/ 245 w 252"/>
                  <a:gd name="T17" fmla="*/ 9 h 161"/>
                  <a:gd name="T18" fmla="*/ 245 w 252"/>
                  <a:gd name="T19" fmla="*/ 9 h 161"/>
                  <a:gd name="T20" fmla="*/ 217 w 252"/>
                  <a:gd name="T21" fmla="*/ 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2" h="161">
                    <a:moveTo>
                      <a:pt x="217" y="7"/>
                    </a:moveTo>
                    <a:cubicBezTo>
                      <a:pt x="217" y="7"/>
                      <a:pt x="217" y="7"/>
                      <a:pt x="217" y="7"/>
                    </a:cubicBezTo>
                    <a:cubicBezTo>
                      <a:pt x="162" y="52"/>
                      <a:pt x="94" y="92"/>
                      <a:pt x="15" y="122"/>
                    </a:cubicBezTo>
                    <a:cubicBezTo>
                      <a:pt x="5" y="126"/>
                      <a:pt x="0" y="138"/>
                      <a:pt x="4" y="148"/>
                    </a:cubicBezTo>
                    <a:cubicBezTo>
                      <a:pt x="4" y="148"/>
                      <a:pt x="4" y="148"/>
                      <a:pt x="4" y="148"/>
                    </a:cubicBezTo>
                    <a:cubicBezTo>
                      <a:pt x="7" y="156"/>
                      <a:pt x="14" y="161"/>
                      <a:pt x="22" y="161"/>
                    </a:cubicBezTo>
                    <a:cubicBezTo>
                      <a:pt x="25" y="161"/>
                      <a:pt x="27" y="161"/>
                      <a:pt x="30" y="160"/>
                    </a:cubicBezTo>
                    <a:cubicBezTo>
                      <a:pt x="112" y="128"/>
                      <a:pt x="184" y="86"/>
                      <a:pt x="242" y="37"/>
                    </a:cubicBezTo>
                    <a:cubicBezTo>
                      <a:pt x="251" y="30"/>
                      <a:pt x="252" y="18"/>
                      <a:pt x="245" y="9"/>
                    </a:cubicBezTo>
                    <a:cubicBezTo>
                      <a:pt x="245" y="9"/>
                      <a:pt x="245" y="9"/>
                      <a:pt x="245" y="9"/>
                    </a:cubicBezTo>
                    <a:cubicBezTo>
                      <a:pt x="237" y="1"/>
                      <a:pt x="225" y="0"/>
                      <a:pt x="217" y="7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639" name="Freeform 378"/>
              <p:cNvSpPr>
                <a:spLocks noChangeAspect="1"/>
              </p:cNvSpPr>
              <p:nvPr/>
            </p:nvSpPr>
            <p:spPr bwMode="auto">
              <a:xfrm>
                <a:off x="2813" y="1944"/>
                <a:ext cx="372" cy="113"/>
              </a:xfrm>
              <a:custGeom>
                <a:avLst/>
                <a:gdLst>
                  <a:gd name="T0" fmla="*/ 251 w 279"/>
                  <a:gd name="T1" fmla="*/ 3 h 84"/>
                  <a:gd name="T2" fmla="*/ 251 w 279"/>
                  <a:gd name="T3" fmla="*/ 3 h 84"/>
                  <a:gd name="T4" fmla="*/ 19 w 279"/>
                  <a:gd name="T5" fmla="*/ 45 h 84"/>
                  <a:gd name="T6" fmla="*/ 1 w 279"/>
                  <a:gd name="T7" fmla="*/ 66 h 84"/>
                  <a:gd name="T8" fmla="*/ 1 w 279"/>
                  <a:gd name="T9" fmla="*/ 66 h 84"/>
                  <a:gd name="T10" fmla="*/ 21 w 279"/>
                  <a:gd name="T11" fmla="*/ 84 h 84"/>
                  <a:gd name="T12" fmla="*/ 22 w 279"/>
                  <a:gd name="T13" fmla="*/ 84 h 84"/>
                  <a:gd name="T14" fmla="*/ 262 w 279"/>
                  <a:gd name="T15" fmla="*/ 41 h 84"/>
                  <a:gd name="T16" fmla="*/ 276 w 279"/>
                  <a:gd name="T17" fmla="*/ 16 h 84"/>
                  <a:gd name="T18" fmla="*/ 276 w 279"/>
                  <a:gd name="T19" fmla="*/ 16 h 84"/>
                  <a:gd name="T20" fmla="*/ 251 w 279"/>
                  <a:gd name="T21" fmla="*/ 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9" h="84">
                    <a:moveTo>
                      <a:pt x="251" y="3"/>
                    </a:moveTo>
                    <a:cubicBezTo>
                      <a:pt x="251" y="3"/>
                      <a:pt x="251" y="3"/>
                      <a:pt x="251" y="3"/>
                    </a:cubicBezTo>
                    <a:cubicBezTo>
                      <a:pt x="180" y="24"/>
                      <a:pt x="102" y="38"/>
                      <a:pt x="19" y="45"/>
                    </a:cubicBezTo>
                    <a:cubicBezTo>
                      <a:pt x="8" y="45"/>
                      <a:pt x="0" y="55"/>
                      <a:pt x="1" y="66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2" y="76"/>
                      <a:pt x="10" y="84"/>
                      <a:pt x="21" y="84"/>
                    </a:cubicBezTo>
                    <a:cubicBezTo>
                      <a:pt x="21" y="84"/>
                      <a:pt x="22" y="84"/>
                      <a:pt x="22" y="84"/>
                    </a:cubicBezTo>
                    <a:cubicBezTo>
                      <a:pt x="107" y="78"/>
                      <a:pt x="188" y="63"/>
                      <a:pt x="262" y="41"/>
                    </a:cubicBezTo>
                    <a:cubicBezTo>
                      <a:pt x="273" y="38"/>
                      <a:pt x="279" y="27"/>
                      <a:pt x="276" y="16"/>
                    </a:cubicBezTo>
                    <a:cubicBezTo>
                      <a:pt x="276" y="16"/>
                      <a:pt x="276" y="16"/>
                      <a:pt x="276" y="16"/>
                    </a:cubicBezTo>
                    <a:cubicBezTo>
                      <a:pt x="272" y="6"/>
                      <a:pt x="261" y="0"/>
                      <a:pt x="251" y="3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640" name="Freeform 379"/>
              <p:cNvSpPr>
                <a:spLocks noChangeAspect="1"/>
              </p:cNvSpPr>
              <p:nvPr/>
            </p:nvSpPr>
            <p:spPr bwMode="auto">
              <a:xfrm>
                <a:off x="1703" y="1525"/>
                <a:ext cx="256" cy="305"/>
              </a:xfrm>
              <a:custGeom>
                <a:avLst/>
                <a:gdLst>
                  <a:gd name="T0" fmla="*/ 181 w 192"/>
                  <a:gd name="T1" fmla="*/ 192 h 228"/>
                  <a:gd name="T2" fmla="*/ 181 w 192"/>
                  <a:gd name="T3" fmla="*/ 192 h 228"/>
                  <a:gd name="T4" fmla="*/ 41 w 192"/>
                  <a:gd name="T5" fmla="*/ 16 h 228"/>
                  <a:gd name="T6" fmla="*/ 16 w 192"/>
                  <a:gd name="T7" fmla="*/ 4 h 228"/>
                  <a:gd name="T8" fmla="*/ 15 w 192"/>
                  <a:gd name="T9" fmla="*/ 4 h 228"/>
                  <a:gd name="T10" fmla="*/ 3 w 192"/>
                  <a:gd name="T11" fmla="*/ 30 h 228"/>
                  <a:gd name="T12" fmla="*/ 157 w 192"/>
                  <a:gd name="T13" fmla="*/ 224 h 228"/>
                  <a:gd name="T14" fmla="*/ 169 w 192"/>
                  <a:gd name="T15" fmla="*/ 228 h 228"/>
                  <a:gd name="T16" fmla="*/ 185 w 192"/>
                  <a:gd name="T17" fmla="*/ 220 h 228"/>
                  <a:gd name="T18" fmla="*/ 185 w 192"/>
                  <a:gd name="T19" fmla="*/ 220 h 228"/>
                  <a:gd name="T20" fmla="*/ 181 w 192"/>
                  <a:gd name="T21" fmla="*/ 192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2" h="228">
                    <a:moveTo>
                      <a:pt x="181" y="192"/>
                    </a:moveTo>
                    <a:cubicBezTo>
                      <a:pt x="181" y="192"/>
                      <a:pt x="181" y="192"/>
                      <a:pt x="181" y="192"/>
                    </a:cubicBezTo>
                    <a:cubicBezTo>
                      <a:pt x="114" y="141"/>
                      <a:pt x="65" y="80"/>
                      <a:pt x="41" y="16"/>
                    </a:cubicBezTo>
                    <a:cubicBezTo>
                      <a:pt x="37" y="6"/>
                      <a:pt x="26" y="0"/>
                      <a:pt x="16" y="4"/>
                    </a:cubicBezTo>
                    <a:cubicBezTo>
                      <a:pt x="16" y="4"/>
                      <a:pt x="15" y="4"/>
                      <a:pt x="15" y="4"/>
                    </a:cubicBezTo>
                    <a:cubicBezTo>
                      <a:pt x="5" y="8"/>
                      <a:pt x="0" y="20"/>
                      <a:pt x="3" y="30"/>
                    </a:cubicBezTo>
                    <a:cubicBezTo>
                      <a:pt x="31" y="103"/>
                      <a:pt x="85" y="169"/>
                      <a:pt x="157" y="224"/>
                    </a:cubicBezTo>
                    <a:cubicBezTo>
                      <a:pt x="161" y="227"/>
                      <a:pt x="165" y="228"/>
                      <a:pt x="169" y="228"/>
                    </a:cubicBezTo>
                    <a:cubicBezTo>
                      <a:pt x="175" y="228"/>
                      <a:pt x="181" y="226"/>
                      <a:pt x="185" y="220"/>
                    </a:cubicBezTo>
                    <a:cubicBezTo>
                      <a:pt x="185" y="220"/>
                      <a:pt x="185" y="220"/>
                      <a:pt x="185" y="220"/>
                    </a:cubicBezTo>
                    <a:cubicBezTo>
                      <a:pt x="192" y="211"/>
                      <a:pt x="190" y="199"/>
                      <a:pt x="181" y="19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641" name="Freeform 380"/>
              <p:cNvSpPr>
                <a:spLocks noChangeAspect="1"/>
              </p:cNvSpPr>
              <p:nvPr/>
            </p:nvSpPr>
            <p:spPr bwMode="auto">
              <a:xfrm>
                <a:off x="1680" y="1123"/>
                <a:ext cx="151" cy="355"/>
              </a:xfrm>
              <a:custGeom>
                <a:avLst/>
                <a:gdLst>
                  <a:gd name="T0" fmla="*/ 41 w 113"/>
                  <a:gd name="T1" fmla="*/ 244 h 266"/>
                  <a:gd name="T2" fmla="*/ 40 w 113"/>
                  <a:gd name="T3" fmla="*/ 219 h 266"/>
                  <a:gd name="T4" fmla="*/ 106 w 113"/>
                  <a:gd name="T5" fmla="*/ 35 h 266"/>
                  <a:gd name="T6" fmla="*/ 103 w 113"/>
                  <a:gd name="T7" fmla="*/ 7 h 266"/>
                  <a:gd name="T8" fmla="*/ 102 w 113"/>
                  <a:gd name="T9" fmla="*/ 7 h 266"/>
                  <a:gd name="T10" fmla="*/ 74 w 113"/>
                  <a:gd name="T11" fmla="*/ 11 h 266"/>
                  <a:gd name="T12" fmla="*/ 0 w 113"/>
                  <a:gd name="T13" fmla="*/ 219 h 266"/>
                  <a:gd name="T14" fmla="*/ 1 w 113"/>
                  <a:gd name="T15" fmla="*/ 248 h 266"/>
                  <a:gd name="T16" fmla="*/ 21 w 113"/>
                  <a:gd name="T17" fmla="*/ 266 h 266"/>
                  <a:gd name="T18" fmla="*/ 23 w 113"/>
                  <a:gd name="T19" fmla="*/ 266 h 266"/>
                  <a:gd name="T20" fmla="*/ 24 w 113"/>
                  <a:gd name="T21" fmla="*/ 266 h 266"/>
                  <a:gd name="T22" fmla="*/ 41 w 113"/>
                  <a:gd name="T23" fmla="*/ 244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3" h="266">
                    <a:moveTo>
                      <a:pt x="41" y="244"/>
                    </a:moveTo>
                    <a:cubicBezTo>
                      <a:pt x="40" y="236"/>
                      <a:pt x="40" y="227"/>
                      <a:pt x="40" y="219"/>
                    </a:cubicBezTo>
                    <a:cubicBezTo>
                      <a:pt x="40" y="154"/>
                      <a:pt x="63" y="92"/>
                      <a:pt x="106" y="35"/>
                    </a:cubicBezTo>
                    <a:cubicBezTo>
                      <a:pt x="113" y="26"/>
                      <a:pt x="111" y="14"/>
                      <a:pt x="103" y="7"/>
                    </a:cubicBezTo>
                    <a:cubicBezTo>
                      <a:pt x="103" y="7"/>
                      <a:pt x="102" y="7"/>
                      <a:pt x="102" y="7"/>
                    </a:cubicBezTo>
                    <a:cubicBezTo>
                      <a:pt x="94" y="0"/>
                      <a:pt x="81" y="2"/>
                      <a:pt x="74" y="11"/>
                    </a:cubicBezTo>
                    <a:cubicBezTo>
                      <a:pt x="27" y="73"/>
                      <a:pt x="0" y="144"/>
                      <a:pt x="0" y="219"/>
                    </a:cubicBezTo>
                    <a:cubicBezTo>
                      <a:pt x="0" y="229"/>
                      <a:pt x="0" y="238"/>
                      <a:pt x="1" y="248"/>
                    </a:cubicBezTo>
                    <a:cubicBezTo>
                      <a:pt x="2" y="259"/>
                      <a:pt x="11" y="266"/>
                      <a:pt x="21" y="266"/>
                    </a:cubicBezTo>
                    <a:cubicBezTo>
                      <a:pt x="22" y="266"/>
                      <a:pt x="22" y="266"/>
                      <a:pt x="23" y="266"/>
                    </a:cubicBezTo>
                    <a:cubicBezTo>
                      <a:pt x="23" y="266"/>
                      <a:pt x="23" y="266"/>
                      <a:pt x="24" y="266"/>
                    </a:cubicBezTo>
                    <a:cubicBezTo>
                      <a:pt x="34" y="265"/>
                      <a:pt x="42" y="255"/>
                      <a:pt x="41" y="244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642" name="Freeform 381"/>
              <p:cNvSpPr>
                <a:spLocks noChangeAspect="1"/>
              </p:cNvSpPr>
              <p:nvPr/>
            </p:nvSpPr>
            <p:spPr bwMode="auto">
              <a:xfrm>
                <a:off x="2633" y="768"/>
                <a:ext cx="375" cy="75"/>
              </a:xfrm>
              <a:custGeom>
                <a:avLst/>
                <a:gdLst>
                  <a:gd name="T0" fmla="*/ 21 w 281"/>
                  <a:gd name="T1" fmla="*/ 41 h 56"/>
                  <a:gd name="T2" fmla="*/ 62 w 281"/>
                  <a:gd name="T3" fmla="*/ 40 h 56"/>
                  <a:gd name="T4" fmla="*/ 257 w 281"/>
                  <a:gd name="T5" fmla="*/ 56 h 56"/>
                  <a:gd name="T6" fmla="*/ 260 w 281"/>
                  <a:gd name="T7" fmla="*/ 56 h 56"/>
                  <a:gd name="T8" fmla="*/ 279 w 281"/>
                  <a:gd name="T9" fmla="*/ 40 h 56"/>
                  <a:gd name="T10" fmla="*/ 280 w 281"/>
                  <a:gd name="T11" fmla="*/ 40 h 56"/>
                  <a:gd name="T12" fmla="*/ 263 w 281"/>
                  <a:gd name="T13" fmla="*/ 17 h 56"/>
                  <a:gd name="T14" fmla="*/ 62 w 281"/>
                  <a:gd name="T15" fmla="*/ 0 h 56"/>
                  <a:gd name="T16" fmla="*/ 20 w 281"/>
                  <a:gd name="T17" fmla="*/ 1 h 56"/>
                  <a:gd name="T18" fmla="*/ 1 w 281"/>
                  <a:gd name="T19" fmla="*/ 22 h 56"/>
                  <a:gd name="T20" fmla="*/ 1 w 281"/>
                  <a:gd name="T21" fmla="*/ 22 h 56"/>
                  <a:gd name="T22" fmla="*/ 21 w 281"/>
                  <a:gd name="T23" fmla="*/ 4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1" h="56">
                    <a:moveTo>
                      <a:pt x="21" y="41"/>
                    </a:moveTo>
                    <a:cubicBezTo>
                      <a:pt x="35" y="41"/>
                      <a:pt x="48" y="40"/>
                      <a:pt x="62" y="40"/>
                    </a:cubicBezTo>
                    <a:cubicBezTo>
                      <a:pt x="129" y="40"/>
                      <a:pt x="195" y="46"/>
                      <a:pt x="257" y="56"/>
                    </a:cubicBezTo>
                    <a:cubicBezTo>
                      <a:pt x="258" y="56"/>
                      <a:pt x="259" y="56"/>
                      <a:pt x="260" y="56"/>
                    </a:cubicBezTo>
                    <a:cubicBezTo>
                      <a:pt x="269" y="56"/>
                      <a:pt x="278" y="50"/>
                      <a:pt x="279" y="40"/>
                    </a:cubicBezTo>
                    <a:cubicBezTo>
                      <a:pt x="280" y="40"/>
                      <a:pt x="280" y="40"/>
                      <a:pt x="280" y="40"/>
                    </a:cubicBezTo>
                    <a:cubicBezTo>
                      <a:pt x="281" y="29"/>
                      <a:pt x="274" y="18"/>
                      <a:pt x="263" y="17"/>
                    </a:cubicBezTo>
                    <a:cubicBezTo>
                      <a:pt x="199" y="6"/>
                      <a:pt x="132" y="0"/>
                      <a:pt x="62" y="0"/>
                    </a:cubicBezTo>
                    <a:cubicBezTo>
                      <a:pt x="48" y="0"/>
                      <a:pt x="34" y="1"/>
                      <a:pt x="20" y="1"/>
                    </a:cubicBezTo>
                    <a:cubicBezTo>
                      <a:pt x="9" y="2"/>
                      <a:pt x="0" y="11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33"/>
                      <a:pt x="10" y="41"/>
                      <a:pt x="21" y="41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643" name="Freeform 382"/>
              <p:cNvSpPr>
                <a:spLocks noChangeAspect="1"/>
              </p:cNvSpPr>
              <p:nvPr/>
            </p:nvSpPr>
            <p:spPr bwMode="auto">
              <a:xfrm>
                <a:off x="3444" y="975"/>
                <a:ext cx="272" cy="292"/>
              </a:xfrm>
              <a:custGeom>
                <a:avLst/>
                <a:gdLst>
                  <a:gd name="T0" fmla="*/ 11 w 204"/>
                  <a:gd name="T1" fmla="*/ 39 h 219"/>
                  <a:gd name="T2" fmla="*/ 163 w 204"/>
                  <a:gd name="T3" fmla="*/ 208 h 219"/>
                  <a:gd name="T4" fmla="*/ 181 w 204"/>
                  <a:gd name="T5" fmla="*/ 219 h 219"/>
                  <a:gd name="T6" fmla="*/ 189 w 204"/>
                  <a:gd name="T7" fmla="*/ 218 h 219"/>
                  <a:gd name="T8" fmla="*/ 190 w 204"/>
                  <a:gd name="T9" fmla="*/ 217 h 219"/>
                  <a:gd name="T10" fmla="*/ 199 w 204"/>
                  <a:gd name="T11" fmla="*/ 191 h 219"/>
                  <a:gd name="T12" fmla="*/ 34 w 204"/>
                  <a:gd name="T13" fmla="*/ 6 h 219"/>
                  <a:gd name="T14" fmla="*/ 6 w 204"/>
                  <a:gd name="T15" fmla="*/ 11 h 219"/>
                  <a:gd name="T16" fmla="*/ 6 w 204"/>
                  <a:gd name="T17" fmla="*/ 12 h 219"/>
                  <a:gd name="T18" fmla="*/ 11 w 204"/>
                  <a:gd name="T19" fmla="*/ 3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19">
                    <a:moveTo>
                      <a:pt x="11" y="39"/>
                    </a:moveTo>
                    <a:cubicBezTo>
                      <a:pt x="81" y="88"/>
                      <a:pt x="134" y="146"/>
                      <a:pt x="163" y="208"/>
                    </a:cubicBezTo>
                    <a:cubicBezTo>
                      <a:pt x="167" y="215"/>
                      <a:pt x="174" y="219"/>
                      <a:pt x="181" y="219"/>
                    </a:cubicBezTo>
                    <a:cubicBezTo>
                      <a:pt x="184" y="219"/>
                      <a:pt x="187" y="219"/>
                      <a:pt x="189" y="218"/>
                    </a:cubicBezTo>
                    <a:cubicBezTo>
                      <a:pt x="189" y="217"/>
                      <a:pt x="190" y="217"/>
                      <a:pt x="190" y="217"/>
                    </a:cubicBezTo>
                    <a:cubicBezTo>
                      <a:pt x="200" y="213"/>
                      <a:pt x="204" y="201"/>
                      <a:pt x="199" y="191"/>
                    </a:cubicBezTo>
                    <a:cubicBezTo>
                      <a:pt x="166" y="121"/>
                      <a:pt x="109" y="58"/>
                      <a:pt x="34" y="6"/>
                    </a:cubicBezTo>
                    <a:cubicBezTo>
                      <a:pt x="25" y="0"/>
                      <a:pt x="12" y="2"/>
                      <a:pt x="6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0" y="21"/>
                      <a:pt x="2" y="33"/>
                      <a:pt x="11" y="39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644" name="Freeform 383"/>
              <p:cNvSpPr>
                <a:spLocks noChangeAspect="1"/>
              </p:cNvSpPr>
              <p:nvPr/>
            </p:nvSpPr>
            <p:spPr bwMode="auto">
              <a:xfrm>
                <a:off x="3055" y="808"/>
                <a:ext cx="358" cy="168"/>
              </a:xfrm>
              <a:custGeom>
                <a:avLst/>
                <a:gdLst>
                  <a:gd name="T0" fmla="*/ 18 w 269"/>
                  <a:gd name="T1" fmla="*/ 42 h 126"/>
                  <a:gd name="T2" fmla="*/ 237 w 269"/>
                  <a:gd name="T3" fmla="*/ 124 h 126"/>
                  <a:gd name="T4" fmla="*/ 246 w 269"/>
                  <a:gd name="T5" fmla="*/ 126 h 126"/>
                  <a:gd name="T6" fmla="*/ 264 w 269"/>
                  <a:gd name="T7" fmla="*/ 116 h 126"/>
                  <a:gd name="T8" fmla="*/ 264 w 269"/>
                  <a:gd name="T9" fmla="*/ 116 h 126"/>
                  <a:gd name="T10" fmla="*/ 256 w 269"/>
                  <a:gd name="T11" fmla="*/ 89 h 126"/>
                  <a:gd name="T12" fmla="*/ 27 w 269"/>
                  <a:gd name="T13" fmla="*/ 3 h 126"/>
                  <a:gd name="T14" fmla="*/ 3 w 269"/>
                  <a:gd name="T15" fmla="*/ 18 h 126"/>
                  <a:gd name="T16" fmla="*/ 3 w 269"/>
                  <a:gd name="T17" fmla="*/ 18 h 126"/>
                  <a:gd name="T18" fmla="*/ 18 w 269"/>
                  <a:gd name="T19" fmla="*/ 4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6">
                    <a:moveTo>
                      <a:pt x="18" y="42"/>
                    </a:moveTo>
                    <a:cubicBezTo>
                      <a:pt x="99" y="61"/>
                      <a:pt x="173" y="89"/>
                      <a:pt x="237" y="124"/>
                    </a:cubicBezTo>
                    <a:cubicBezTo>
                      <a:pt x="240" y="125"/>
                      <a:pt x="243" y="126"/>
                      <a:pt x="246" y="126"/>
                    </a:cubicBezTo>
                    <a:cubicBezTo>
                      <a:pt x="253" y="126"/>
                      <a:pt x="260" y="122"/>
                      <a:pt x="264" y="116"/>
                    </a:cubicBezTo>
                    <a:cubicBezTo>
                      <a:pt x="264" y="116"/>
                      <a:pt x="264" y="116"/>
                      <a:pt x="264" y="116"/>
                    </a:cubicBezTo>
                    <a:cubicBezTo>
                      <a:pt x="269" y="106"/>
                      <a:pt x="266" y="94"/>
                      <a:pt x="256" y="89"/>
                    </a:cubicBezTo>
                    <a:cubicBezTo>
                      <a:pt x="189" y="52"/>
                      <a:pt x="111" y="23"/>
                      <a:pt x="27" y="3"/>
                    </a:cubicBezTo>
                    <a:cubicBezTo>
                      <a:pt x="16" y="0"/>
                      <a:pt x="5" y="7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28"/>
                      <a:pt x="7" y="39"/>
                      <a:pt x="18" y="4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645" name="Freeform 384"/>
              <p:cNvSpPr>
                <a:spLocks noChangeAspect="1"/>
              </p:cNvSpPr>
              <p:nvPr/>
            </p:nvSpPr>
            <p:spPr bwMode="auto">
              <a:xfrm>
                <a:off x="2212" y="775"/>
                <a:ext cx="371" cy="120"/>
              </a:xfrm>
              <a:custGeom>
                <a:avLst/>
                <a:gdLst>
                  <a:gd name="T0" fmla="*/ 22 w 278"/>
                  <a:gd name="T1" fmla="*/ 90 h 90"/>
                  <a:gd name="T2" fmla="*/ 28 w 278"/>
                  <a:gd name="T3" fmla="*/ 89 h 90"/>
                  <a:gd name="T4" fmla="*/ 259 w 278"/>
                  <a:gd name="T5" fmla="*/ 41 h 90"/>
                  <a:gd name="T6" fmla="*/ 277 w 278"/>
                  <a:gd name="T7" fmla="*/ 20 h 90"/>
                  <a:gd name="T8" fmla="*/ 277 w 278"/>
                  <a:gd name="T9" fmla="*/ 19 h 90"/>
                  <a:gd name="T10" fmla="*/ 255 w 278"/>
                  <a:gd name="T11" fmla="*/ 1 h 90"/>
                  <a:gd name="T12" fmla="*/ 16 w 278"/>
                  <a:gd name="T13" fmla="*/ 51 h 90"/>
                  <a:gd name="T14" fmla="*/ 3 w 278"/>
                  <a:gd name="T15" fmla="*/ 76 h 90"/>
                  <a:gd name="T16" fmla="*/ 3 w 278"/>
                  <a:gd name="T17" fmla="*/ 76 h 90"/>
                  <a:gd name="T18" fmla="*/ 22 w 278"/>
                  <a:gd name="T19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8" h="90">
                    <a:moveTo>
                      <a:pt x="22" y="90"/>
                    </a:moveTo>
                    <a:cubicBezTo>
                      <a:pt x="24" y="90"/>
                      <a:pt x="26" y="89"/>
                      <a:pt x="28" y="89"/>
                    </a:cubicBezTo>
                    <a:cubicBezTo>
                      <a:pt x="99" y="66"/>
                      <a:pt x="177" y="49"/>
                      <a:pt x="259" y="41"/>
                    </a:cubicBezTo>
                    <a:cubicBezTo>
                      <a:pt x="270" y="40"/>
                      <a:pt x="278" y="31"/>
                      <a:pt x="277" y="20"/>
                    </a:cubicBezTo>
                    <a:cubicBezTo>
                      <a:pt x="277" y="20"/>
                      <a:pt x="277" y="19"/>
                      <a:pt x="277" y="19"/>
                    </a:cubicBezTo>
                    <a:cubicBezTo>
                      <a:pt x="276" y="8"/>
                      <a:pt x="266" y="0"/>
                      <a:pt x="255" y="1"/>
                    </a:cubicBezTo>
                    <a:cubicBezTo>
                      <a:pt x="170" y="10"/>
                      <a:pt x="90" y="27"/>
                      <a:pt x="16" y="51"/>
                    </a:cubicBezTo>
                    <a:cubicBezTo>
                      <a:pt x="6" y="54"/>
                      <a:pt x="0" y="65"/>
                      <a:pt x="3" y="76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6" y="85"/>
                      <a:pt x="14" y="90"/>
                      <a:pt x="22" y="9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646" name="Freeform 385"/>
              <p:cNvSpPr>
                <a:spLocks noChangeAspect="1"/>
              </p:cNvSpPr>
              <p:nvPr/>
            </p:nvSpPr>
            <p:spPr bwMode="auto">
              <a:xfrm>
                <a:off x="1843" y="875"/>
                <a:ext cx="329" cy="227"/>
              </a:xfrm>
              <a:custGeom>
                <a:avLst/>
                <a:gdLst>
                  <a:gd name="T0" fmla="*/ 36 w 247"/>
                  <a:gd name="T1" fmla="*/ 164 h 170"/>
                  <a:gd name="T2" fmla="*/ 36 w 247"/>
                  <a:gd name="T3" fmla="*/ 164 h 170"/>
                  <a:gd name="T4" fmla="*/ 232 w 247"/>
                  <a:gd name="T5" fmla="*/ 41 h 170"/>
                  <a:gd name="T6" fmla="*/ 243 w 247"/>
                  <a:gd name="T7" fmla="*/ 15 h 170"/>
                  <a:gd name="T8" fmla="*/ 243 w 247"/>
                  <a:gd name="T9" fmla="*/ 15 h 170"/>
                  <a:gd name="T10" fmla="*/ 216 w 247"/>
                  <a:gd name="T11" fmla="*/ 4 h 170"/>
                  <a:gd name="T12" fmla="*/ 8 w 247"/>
                  <a:gd name="T13" fmla="*/ 135 h 170"/>
                  <a:gd name="T14" fmla="*/ 7 w 247"/>
                  <a:gd name="T15" fmla="*/ 163 h 170"/>
                  <a:gd name="T16" fmla="*/ 8 w 247"/>
                  <a:gd name="T17" fmla="*/ 164 h 170"/>
                  <a:gd name="T18" fmla="*/ 22 w 247"/>
                  <a:gd name="T19" fmla="*/ 170 h 170"/>
                  <a:gd name="T20" fmla="*/ 36 w 247"/>
                  <a:gd name="T21" fmla="*/ 16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7" h="170">
                    <a:moveTo>
                      <a:pt x="36" y="164"/>
                    </a:moveTo>
                    <a:cubicBezTo>
                      <a:pt x="36" y="164"/>
                      <a:pt x="36" y="164"/>
                      <a:pt x="36" y="164"/>
                    </a:cubicBezTo>
                    <a:cubicBezTo>
                      <a:pt x="87" y="116"/>
                      <a:pt x="154" y="74"/>
                      <a:pt x="232" y="41"/>
                    </a:cubicBezTo>
                    <a:cubicBezTo>
                      <a:pt x="242" y="37"/>
                      <a:pt x="247" y="25"/>
                      <a:pt x="243" y="15"/>
                    </a:cubicBezTo>
                    <a:cubicBezTo>
                      <a:pt x="243" y="15"/>
                      <a:pt x="243" y="15"/>
                      <a:pt x="243" y="15"/>
                    </a:cubicBezTo>
                    <a:cubicBezTo>
                      <a:pt x="238" y="5"/>
                      <a:pt x="227" y="0"/>
                      <a:pt x="216" y="4"/>
                    </a:cubicBezTo>
                    <a:cubicBezTo>
                      <a:pt x="135" y="39"/>
                      <a:pt x="64" y="83"/>
                      <a:pt x="8" y="135"/>
                    </a:cubicBezTo>
                    <a:cubicBezTo>
                      <a:pt x="0" y="143"/>
                      <a:pt x="0" y="155"/>
                      <a:pt x="7" y="163"/>
                    </a:cubicBezTo>
                    <a:cubicBezTo>
                      <a:pt x="7" y="163"/>
                      <a:pt x="8" y="164"/>
                      <a:pt x="8" y="164"/>
                    </a:cubicBezTo>
                    <a:cubicBezTo>
                      <a:pt x="12" y="168"/>
                      <a:pt x="17" y="170"/>
                      <a:pt x="22" y="170"/>
                    </a:cubicBezTo>
                    <a:cubicBezTo>
                      <a:pt x="27" y="170"/>
                      <a:pt x="32" y="168"/>
                      <a:pt x="36" y="164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 sz="1200"/>
              </a:p>
            </p:txBody>
          </p:sp>
        </p:grpSp>
      </p:grpSp>
      <p:cxnSp>
        <p:nvCxnSpPr>
          <p:cNvPr id="220" name="Gerade Verbindung mit Pfeil 219"/>
          <p:cNvCxnSpPr/>
          <p:nvPr/>
        </p:nvCxnSpPr>
        <p:spPr>
          <a:xfrm>
            <a:off x="6428812" y="1553981"/>
            <a:ext cx="0" cy="253487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Gruppieren 220"/>
          <p:cNvGrpSpPr/>
          <p:nvPr/>
        </p:nvGrpSpPr>
        <p:grpSpPr>
          <a:xfrm>
            <a:off x="6188234" y="1841343"/>
            <a:ext cx="462681" cy="276999"/>
            <a:chOff x="4277261" y="2702679"/>
            <a:chExt cx="462681" cy="276999"/>
          </a:xfrm>
        </p:grpSpPr>
        <p:sp>
          <p:nvSpPr>
            <p:cNvPr id="222" name="Oval 350"/>
            <p:cNvSpPr>
              <a:spLocks noChangeArrowheads="1"/>
            </p:cNvSpPr>
            <p:nvPr/>
          </p:nvSpPr>
          <p:spPr bwMode="auto">
            <a:xfrm>
              <a:off x="4277261" y="2706225"/>
              <a:ext cx="455504" cy="251964"/>
            </a:xfrm>
            <a:prstGeom prst="ellipse">
              <a:avLst/>
            </a:prstGeom>
            <a:gradFill>
              <a:gsLst>
                <a:gs pos="79000">
                  <a:srgbClr val="C00000"/>
                </a:gs>
                <a:gs pos="3000">
                  <a:schemeClr val="bg1">
                    <a:lumMod val="76000"/>
                    <a:lumOff val="24000"/>
                  </a:schemeClr>
                </a:gs>
                <a:gs pos="21000">
                  <a:srgbClr val="C00000">
                    <a:alpha val="48000"/>
                  </a:srgbClr>
                </a:gs>
              </a:gsLst>
              <a:path path="circle">
                <a:fillToRect l="50000" t="50000" r="50000" b="50000"/>
              </a:path>
            </a:gradFill>
            <a:ln w="6350">
              <a:solidFill>
                <a:srgbClr val="333333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223" name="Text Box 411"/>
            <p:cNvSpPr txBox="1">
              <a:spLocks noChangeArrowheads="1"/>
            </p:cNvSpPr>
            <p:nvPr/>
          </p:nvSpPr>
          <p:spPr bwMode="auto">
            <a:xfrm>
              <a:off x="4310016" y="2702679"/>
              <a:ext cx="429926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3333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de-DE" sz="1200" dirty="0"/>
                <a:t>AKT</a:t>
              </a:r>
            </a:p>
          </p:txBody>
        </p:sp>
      </p:grpSp>
      <p:cxnSp>
        <p:nvCxnSpPr>
          <p:cNvPr id="224" name="Gerade Verbindung mit Pfeil 223"/>
          <p:cNvCxnSpPr/>
          <p:nvPr/>
        </p:nvCxnSpPr>
        <p:spPr>
          <a:xfrm flipH="1">
            <a:off x="6408198" y="2179710"/>
            <a:ext cx="4429" cy="279354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uppieren 224"/>
          <p:cNvGrpSpPr/>
          <p:nvPr/>
        </p:nvGrpSpPr>
        <p:grpSpPr>
          <a:xfrm>
            <a:off x="5839265" y="2519471"/>
            <a:ext cx="1241109" cy="365760"/>
            <a:chOff x="3871717" y="2529838"/>
            <a:chExt cx="1241109" cy="365760"/>
          </a:xfrm>
        </p:grpSpPr>
        <p:sp>
          <p:nvSpPr>
            <p:cNvPr id="226" name="Abgerundetes Rechteck 225"/>
            <p:cNvSpPr/>
            <p:nvPr/>
          </p:nvSpPr>
          <p:spPr>
            <a:xfrm>
              <a:off x="3932120" y="2529838"/>
              <a:ext cx="1088348" cy="365760"/>
            </a:xfrm>
            <a:prstGeom prst="roundRect">
              <a:avLst/>
            </a:prstGeom>
            <a:gradFill flip="none" rotWithShape="1">
              <a:gsLst>
                <a:gs pos="77000">
                  <a:srgbClr val="158BB5"/>
                </a:gs>
                <a:gs pos="3000">
                  <a:schemeClr val="accent5">
                    <a:lumMod val="20000"/>
                    <a:lumOff val="80000"/>
                  </a:schemeClr>
                </a:gs>
                <a:gs pos="27000">
                  <a:schemeClr val="tx2">
                    <a:lumMod val="40000"/>
                    <a:lumOff val="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27" name="Text Box 411"/>
            <p:cNvSpPr txBox="1">
              <a:spLocks noChangeArrowheads="1"/>
            </p:cNvSpPr>
            <p:nvPr/>
          </p:nvSpPr>
          <p:spPr bwMode="auto">
            <a:xfrm>
              <a:off x="3871717" y="2574219"/>
              <a:ext cx="1241109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3333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de-DE" sz="1200" dirty="0" err="1"/>
                <a:t>mTOR</a:t>
              </a:r>
              <a:r>
                <a:rPr lang="en-US" altLang="de-DE" sz="1200" dirty="0"/>
                <a:t> complex 1</a:t>
              </a:r>
            </a:p>
          </p:txBody>
        </p:sp>
      </p:grpSp>
      <p:cxnSp>
        <p:nvCxnSpPr>
          <p:cNvPr id="228" name="Gerade Verbindung mit Pfeil 227"/>
          <p:cNvCxnSpPr/>
          <p:nvPr/>
        </p:nvCxnSpPr>
        <p:spPr>
          <a:xfrm flipH="1">
            <a:off x="6409295" y="2979328"/>
            <a:ext cx="4429" cy="279354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9" name="Gruppieren 228"/>
          <p:cNvGrpSpPr/>
          <p:nvPr/>
        </p:nvGrpSpPr>
        <p:grpSpPr>
          <a:xfrm>
            <a:off x="6098484" y="3411507"/>
            <a:ext cx="712560" cy="276999"/>
            <a:chOff x="4268243" y="2703123"/>
            <a:chExt cx="712560" cy="276999"/>
          </a:xfrm>
        </p:grpSpPr>
        <p:sp>
          <p:nvSpPr>
            <p:cNvPr id="230" name="Oval 350"/>
            <p:cNvSpPr>
              <a:spLocks noChangeArrowheads="1"/>
            </p:cNvSpPr>
            <p:nvPr/>
          </p:nvSpPr>
          <p:spPr bwMode="auto">
            <a:xfrm>
              <a:off x="4277260" y="2706225"/>
              <a:ext cx="563261" cy="251964"/>
            </a:xfrm>
            <a:prstGeom prst="ellipse">
              <a:avLst/>
            </a:prstGeom>
            <a:gradFill>
              <a:gsLst>
                <a:gs pos="79000">
                  <a:schemeClr val="accent6">
                    <a:lumMod val="75000"/>
                  </a:schemeClr>
                </a:gs>
                <a:gs pos="3000">
                  <a:schemeClr val="bg1">
                    <a:lumMod val="76000"/>
                    <a:lumOff val="24000"/>
                  </a:schemeClr>
                </a:gs>
                <a:gs pos="2100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</a:gradFill>
            <a:ln w="6350">
              <a:solidFill>
                <a:srgbClr val="333333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231" name="Text Box 411"/>
            <p:cNvSpPr txBox="1">
              <a:spLocks noChangeArrowheads="1"/>
            </p:cNvSpPr>
            <p:nvPr/>
          </p:nvSpPr>
          <p:spPr bwMode="auto">
            <a:xfrm>
              <a:off x="4268243" y="2703123"/>
              <a:ext cx="71256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3333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de-DE" sz="1200" dirty="0"/>
                <a:t>ZEB1/2</a:t>
              </a:r>
            </a:p>
          </p:txBody>
        </p:sp>
      </p:grpSp>
      <p:cxnSp>
        <p:nvCxnSpPr>
          <p:cNvPr id="232" name="Gerade Verbindung mit Pfeil 231"/>
          <p:cNvCxnSpPr/>
          <p:nvPr/>
        </p:nvCxnSpPr>
        <p:spPr>
          <a:xfrm flipH="1">
            <a:off x="6412308" y="3794201"/>
            <a:ext cx="4429" cy="279354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Gerade Verbindung mit Pfeil 232"/>
          <p:cNvCxnSpPr>
            <a:cxnSpLocks/>
          </p:cNvCxnSpPr>
          <p:nvPr/>
        </p:nvCxnSpPr>
        <p:spPr>
          <a:xfrm>
            <a:off x="6419304" y="4213486"/>
            <a:ext cx="266698" cy="352082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Gerade Verbindung mit Pfeil 233"/>
          <p:cNvCxnSpPr/>
          <p:nvPr/>
        </p:nvCxnSpPr>
        <p:spPr>
          <a:xfrm flipH="1">
            <a:off x="6076692" y="4213486"/>
            <a:ext cx="299326" cy="352082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Gruppieren 234"/>
          <p:cNvGrpSpPr/>
          <p:nvPr/>
        </p:nvGrpSpPr>
        <p:grpSpPr>
          <a:xfrm>
            <a:off x="4620667" y="4496167"/>
            <a:ext cx="1298409" cy="338459"/>
            <a:chOff x="4277260" y="2831878"/>
            <a:chExt cx="1298409" cy="338459"/>
          </a:xfrm>
        </p:grpSpPr>
        <p:sp>
          <p:nvSpPr>
            <p:cNvPr id="236" name="Oval 350"/>
            <p:cNvSpPr>
              <a:spLocks noChangeArrowheads="1"/>
            </p:cNvSpPr>
            <p:nvPr/>
          </p:nvSpPr>
          <p:spPr bwMode="auto">
            <a:xfrm>
              <a:off x="4277260" y="2831878"/>
              <a:ext cx="1298409" cy="338459"/>
            </a:xfrm>
            <a:prstGeom prst="ellipse">
              <a:avLst/>
            </a:prstGeom>
            <a:gradFill>
              <a:gsLst>
                <a:gs pos="79000">
                  <a:schemeClr val="bg2">
                    <a:lumMod val="50000"/>
                  </a:schemeClr>
                </a:gs>
                <a:gs pos="3000">
                  <a:schemeClr val="bg1">
                    <a:lumMod val="76000"/>
                    <a:lumOff val="24000"/>
                  </a:schemeClr>
                </a:gs>
                <a:gs pos="2100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</a:gradFill>
            <a:ln w="6350">
              <a:solidFill>
                <a:srgbClr val="333333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237" name="Text Box 411"/>
            <p:cNvSpPr txBox="1">
              <a:spLocks noChangeArrowheads="1"/>
            </p:cNvSpPr>
            <p:nvPr/>
          </p:nvSpPr>
          <p:spPr bwMode="auto">
            <a:xfrm>
              <a:off x="4666898" y="2852434"/>
              <a:ext cx="466794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3333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de-DE" sz="1200" dirty="0"/>
                <a:t>EMT</a:t>
              </a:r>
            </a:p>
          </p:txBody>
        </p:sp>
      </p:grpSp>
      <p:grpSp>
        <p:nvGrpSpPr>
          <p:cNvPr id="238" name="Gruppieren 237"/>
          <p:cNvGrpSpPr/>
          <p:nvPr/>
        </p:nvGrpSpPr>
        <p:grpSpPr>
          <a:xfrm>
            <a:off x="6815659" y="4392580"/>
            <a:ext cx="1298409" cy="469251"/>
            <a:chOff x="4277260" y="2722946"/>
            <a:chExt cx="1298409" cy="469251"/>
          </a:xfrm>
        </p:grpSpPr>
        <p:sp>
          <p:nvSpPr>
            <p:cNvPr id="239" name="Oval 350"/>
            <p:cNvSpPr>
              <a:spLocks noChangeArrowheads="1"/>
            </p:cNvSpPr>
            <p:nvPr/>
          </p:nvSpPr>
          <p:spPr bwMode="auto">
            <a:xfrm>
              <a:off x="4277260" y="2729450"/>
              <a:ext cx="1298409" cy="462747"/>
            </a:xfrm>
            <a:prstGeom prst="ellipse">
              <a:avLst/>
            </a:prstGeom>
            <a:gradFill>
              <a:gsLst>
                <a:gs pos="79000">
                  <a:schemeClr val="bg2">
                    <a:lumMod val="50000"/>
                  </a:schemeClr>
                </a:gs>
                <a:gs pos="3000">
                  <a:schemeClr val="bg1">
                    <a:lumMod val="76000"/>
                    <a:lumOff val="24000"/>
                  </a:schemeClr>
                </a:gs>
                <a:gs pos="2100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</a:gradFill>
            <a:ln w="6350">
              <a:solidFill>
                <a:srgbClr val="333333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240" name="Text Box 411"/>
            <p:cNvSpPr txBox="1">
              <a:spLocks noChangeArrowheads="1"/>
            </p:cNvSpPr>
            <p:nvPr/>
          </p:nvSpPr>
          <p:spPr bwMode="auto">
            <a:xfrm>
              <a:off x="4403626" y="2722946"/>
              <a:ext cx="105766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3333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de-DE" sz="1200" dirty="0" err="1"/>
                <a:t>Stammzell</a:t>
              </a:r>
              <a:r>
                <a:rPr lang="en-US" altLang="de-DE" sz="1200" dirty="0"/>
                <a:t>-</a:t>
              </a:r>
            </a:p>
            <a:p>
              <a:pPr algn="ctr"/>
              <a:r>
                <a:rPr lang="en-US" altLang="de-DE" sz="1200" dirty="0" err="1"/>
                <a:t>eigenschaften</a:t>
              </a:r>
              <a:endParaRPr lang="en-US" altLang="de-DE" sz="1200" dirty="0"/>
            </a:p>
          </p:txBody>
        </p:sp>
      </p:grpSp>
      <p:cxnSp>
        <p:nvCxnSpPr>
          <p:cNvPr id="241" name="Gerade Verbindung mit Pfeil 240"/>
          <p:cNvCxnSpPr/>
          <p:nvPr/>
        </p:nvCxnSpPr>
        <p:spPr>
          <a:xfrm flipH="1" flipV="1">
            <a:off x="6061211" y="4635396"/>
            <a:ext cx="631901" cy="7066"/>
          </a:xfrm>
          <a:prstGeom prst="straightConnector1">
            <a:avLst/>
          </a:prstGeom>
          <a:ln w="15875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feld 241"/>
          <p:cNvSpPr txBox="1"/>
          <p:nvPr/>
        </p:nvSpPr>
        <p:spPr>
          <a:xfrm>
            <a:off x="4813850" y="4907743"/>
            <a:ext cx="1129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N-</a:t>
            </a:r>
            <a:r>
              <a:rPr lang="de-DE" sz="1200" dirty="0" err="1"/>
              <a:t>Cadherin</a:t>
            </a:r>
            <a:r>
              <a:rPr lang="de-DE" sz="1200" dirty="0"/>
              <a:t>	</a:t>
            </a:r>
          </a:p>
          <a:p>
            <a:r>
              <a:rPr lang="de-DE" sz="1200" dirty="0" err="1"/>
              <a:t>Vimentin</a:t>
            </a:r>
            <a:endParaRPr lang="de-DE" sz="1200" dirty="0"/>
          </a:p>
          <a:p>
            <a:r>
              <a:rPr lang="de-DE" sz="1200" dirty="0" err="1"/>
              <a:t>Snail</a:t>
            </a:r>
            <a:endParaRPr lang="de-DE" sz="1200" dirty="0"/>
          </a:p>
          <a:p>
            <a:r>
              <a:rPr lang="de-DE" sz="1200" dirty="0" err="1"/>
              <a:t>Slug</a:t>
            </a:r>
            <a:endParaRPr lang="de-DE" sz="1200" dirty="0"/>
          </a:p>
          <a:p>
            <a:r>
              <a:rPr lang="de-DE" sz="1200" dirty="0"/>
              <a:t>MMP-9/13</a:t>
            </a:r>
          </a:p>
        </p:txBody>
      </p:sp>
      <p:sp>
        <p:nvSpPr>
          <p:cNvPr id="243" name="Textfeld 242"/>
          <p:cNvSpPr txBox="1"/>
          <p:nvPr/>
        </p:nvSpPr>
        <p:spPr>
          <a:xfrm>
            <a:off x="6934232" y="4934948"/>
            <a:ext cx="1771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BMI1</a:t>
            </a:r>
          </a:p>
          <a:p>
            <a:r>
              <a:rPr lang="de-DE" sz="1200" dirty="0"/>
              <a:t>SOX2</a:t>
            </a:r>
          </a:p>
          <a:p>
            <a:r>
              <a:rPr lang="de-DE" sz="1200" dirty="0"/>
              <a:t>Musashi1</a:t>
            </a:r>
          </a:p>
          <a:p>
            <a:r>
              <a:rPr lang="de-DE" sz="1200" dirty="0"/>
              <a:t>Sphärenbildung</a:t>
            </a:r>
          </a:p>
        </p:txBody>
      </p:sp>
      <p:cxnSp>
        <p:nvCxnSpPr>
          <p:cNvPr id="244" name="Gerade Verbindung mit Pfeil 243"/>
          <p:cNvCxnSpPr/>
          <p:nvPr/>
        </p:nvCxnSpPr>
        <p:spPr>
          <a:xfrm flipH="1" flipV="1">
            <a:off x="4805052" y="5001153"/>
            <a:ext cx="11974" cy="914177"/>
          </a:xfrm>
          <a:prstGeom prst="straightConnector1">
            <a:avLst/>
          </a:prstGeom>
          <a:ln w="15875">
            <a:solidFill>
              <a:srgbClr val="B7131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Gerade Verbindung mit Pfeil 244"/>
          <p:cNvCxnSpPr/>
          <p:nvPr/>
        </p:nvCxnSpPr>
        <p:spPr>
          <a:xfrm flipH="1" flipV="1">
            <a:off x="6954044" y="5028357"/>
            <a:ext cx="11974" cy="914177"/>
          </a:xfrm>
          <a:prstGeom prst="straightConnector1">
            <a:avLst/>
          </a:prstGeom>
          <a:ln w="15875">
            <a:solidFill>
              <a:srgbClr val="B7131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Gerade Verbindung 322"/>
          <p:cNvCxnSpPr/>
          <p:nvPr/>
        </p:nvCxnSpPr>
        <p:spPr>
          <a:xfrm flipV="1">
            <a:off x="5566040" y="6007920"/>
            <a:ext cx="1625693" cy="14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Gerade Verbindung mit Pfeil 246"/>
          <p:cNvCxnSpPr/>
          <p:nvPr/>
        </p:nvCxnSpPr>
        <p:spPr>
          <a:xfrm flipH="1">
            <a:off x="6408199" y="6011315"/>
            <a:ext cx="4429" cy="279354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8" name="Gruppieren 247"/>
          <p:cNvGrpSpPr/>
          <p:nvPr/>
        </p:nvGrpSpPr>
        <p:grpSpPr>
          <a:xfrm>
            <a:off x="5805443" y="6347965"/>
            <a:ext cx="1205723" cy="462305"/>
            <a:chOff x="1071375" y="2720937"/>
            <a:chExt cx="1205723" cy="462305"/>
          </a:xfrm>
        </p:grpSpPr>
        <p:sp>
          <p:nvSpPr>
            <p:cNvPr id="249" name="Regelmäßiges Fünfeck 248"/>
            <p:cNvSpPr/>
            <p:nvPr/>
          </p:nvSpPr>
          <p:spPr>
            <a:xfrm>
              <a:off x="1071375" y="2720937"/>
              <a:ext cx="1205723" cy="462305"/>
            </a:xfrm>
            <a:prstGeom prst="pentagon">
              <a:avLst/>
            </a:prstGeom>
            <a:gradFill>
              <a:gsLst>
                <a:gs pos="79000">
                  <a:schemeClr val="bg1">
                    <a:lumMod val="50000"/>
                  </a:schemeClr>
                </a:gs>
                <a:gs pos="3000">
                  <a:schemeClr val="bg1">
                    <a:lumMod val="76000"/>
                    <a:lumOff val="24000"/>
                  </a:schemeClr>
                </a:gs>
                <a:gs pos="21000">
                  <a:schemeClr val="bg1">
                    <a:lumMod val="85000"/>
                  </a:schemeClr>
                </a:gs>
              </a:gsLst>
              <a:path path="circle">
                <a:fillToRect l="50000" t="50000" r="50000" b="50000"/>
              </a:path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50" name="Text Box 411"/>
            <p:cNvSpPr txBox="1">
              <a:spLocks noChangeArrowheads="1"/>
            </p:cNvSpPr>
            <p:nvPr/>
          </p:nvSpPr>
          <p:spPr bwMode="auto">
            <a:xfrm>
              <a:off x="1084737" y="2819298"/>
              <a:ext cx="1179234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3333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de-DE" sz="1200" b="1" dirty="0" err="1"/>
                <a:t>Metastasierung</a:t>
              </a:r>
              <a:endParaRPr lang="en-US" altLang="de-DE" sz="1200" b="1" dirty="0"/>
            </a:p>
          </p:txBody>
        </p:sp>
      </p:grpSp>
      <p:grpSp>
        <p:nvGrpSpPr>
          <p:cNvPr id="257" name="Gruppieren 256"/>
          <p:cNvGrpSpPr/>
          <p:nvPr/>
        </p:nvGrpSpPr>
        <p:grpSpPr>
          <a:xfrm>
            <a:off x="3361927" y="3234169"/>
            <a:ext cx="2124000" cy="473166"/>
            <a:chOff x="6240083" y="5740842"/>
            <a:chExt cx="2124000" cy="473166"/>
          </a:xfrm>
        </p:grpSpPr>
        <p:cxnSp>
          <p:nvCxnSpPr>
            <p:cNvPr id="258" name="Gerade Verbindung 352"/>
            <p:cNvCxnSpPr/>
            <p:nvPr/>
          </p:nvCxnSpPr>
          <p:spPr>
            <a:xfrm>
              <a:off x="6240083" y="6053742"/>
              <a:ext cx="2124000" cy="41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Rechteck 258"/>
            <p:cNvSpPr/>
            <p:nvPr/>
          </p:nvSpPr>
          <p:spPr>
            <a:xfrm>
              <a:off x="6402738" y="5958840"/>
              <a:ext cx="784586" cy="990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260" name="Textfeld 259"/>
            <p:cNvSpPr txBox="1"/>
            <p:nvPr/>
          </p:nvSpPr>
          <p:spPr>
            <a:xfrm>
              <a:off x="6585852" y="5869870"/>
              <a:ext cx="7775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ORF</a:t>
              </a:r>
            </a:p>
          </p:txBody>
        </p:sp>
        <p:grpSp>
          <p:nvGrpSpPr>
            <p:cNvPr id="261" name="Gruppieren 260"/>
            <p:cNvGrpSpPr/>
            <p:nvPr/>
          </p:nvGrpSpPr>
          <p:grpSpPr>
            <a:xfrm>
              <a:off x="7566064" y="5962650"/>
              <a:ext cx="498541" cy="91092"/>
              <a:chOff x="4408425" y="4953886"/>
              <a:chExt cx="498541" cy="91092"/>
            </a:xfrm>
          </p:grpSpPr>
          <p:sp>
            <p:nvSpPr>
              <p:cNvPr id="264" name="Ellipse 263"/>
              <p:cNvSpPr/>
              <p:nvPr/>
            </p:nvSpPr>
            <p:spPr>
              <a:xfrm>
                <a:off x="4482387" y="4953886"/>
                <a:ext cx="102597" cy="66675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/>
              </a:p>
            </p:txBody>
          </p:sp>
          <p:cxnSp>
            <p:nvCxnSpPr>
              <p:cNvPr id="265" name="Gerade Verbindung 359"/>
              <p:cNvCxnSpPr/>
              <p:nvPr/>
            </p:nvCxnSpPr>
            <p:spPr>
              <a:xfrm>
                <a:off x="4408425" y="4994383"/>
                <a:ext cx="498541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Gerade Verbindung 360"/>
              <p:cNvCxnSpPr/>
              <p:nvPr/>
            </p:nvCxnSpPr>
            <p:spPr>
              <a:xfrm flipV="1">
                <a:off x="4414738" y="4994001"/>
                <a:ext cx="0" cy="49817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Gerade Verbindung 361"/>
              <p:cNvCxnSpPr/>
              <p:nvPr/>
            </p:nvCxnSpPr>
            <p:spPr>
              <a:xfrm flipV="1">
                <a:off x="4448074" y="4994001"/>
                <a:ext cx="0" cy="49817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Gerade Verbindung 362"/>
              <p:cNvCxnSpPr/>
              <p:nvPr/>
            </p:nvCxnSpPr>
            <p:spPr>
              <a:xfrm flipV="1">
                <a:off x="4584985" y="4994137"/>
                <a:ext cx="0" cy="49817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Gerade Verbindung 363"/>
              <p:cNvCxnSpPr/>
              <p:nvPr/>
            </p:nvCxnSpPr>
            <p:spPr>
              <a:xfrm flipV="1">
                <a:off x="4618582" y="4994779"/>
                <a:ext cx="0" cy="49817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Gerade Verbindung 364"/>
              <p:cNvCxnSpPr/>
              <p:nvPr/>
            </p:nvCxnSpPr>
            <p:spPr>
              <a:xfrm flipV="1">
                <a:off x="4482953" y="4994001"/>
                <a:ext cx="0" cy="49817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Gerade Verbindung 365"/>
              <p:cNvCxnSpPr/>
              <p:nvPr/>
            </p:nvCxnSpPr>
            <p:spPr>
              <a:xfrm flipV="1">
                <a:off x="4655442" y="4994383"/>
                <a:ext cx="0" cy="49817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Gerade Verbindung 366"/>
              <p:cNvCxnSpPr/>
              <p:nvPr/>
            </p:nvCxnSpPr>
            <p:spPr>
              <a:xfrm flipV="1">
                <a:off x="4688778" y="4994383"/>
                <a:ext cx="0" cy="49817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Gerade Verbindung 367"/>
              <p:cNvCxnSpPr/>
              <p:nvPr/>
            </p:nvCxnSpPr>
            <p:spPr>
              <a:xfrm flipV="1">
                <a:off x="4759369" y="4995161"/>
                <a:ext cx="0" cy="49817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Gerade Verbindung 368"/>
              <p:cNvCxnSpPr/>
              <p:nvPr/>
            </p:nvCxnSpPr>
            <p:spPr>
              <a:xfrm flipV="1">
                <a:off x="4791683" y="4995161"/>
                <a:ext cx="0" cy="49817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Gerade Verbindung 369"/>
              <p:cNvCxnSpPr/>
              <p:nvPr/>
            </p:nvCxnSpPr>
            <p:spPr>
              <a:xfrm flipV="1">
                <a:off x="4825689" y="4994519"/>
                <a:ext cx="0" cy="49817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Gerade Verbindung 370"/>
              <p:cNvCxnSpPr/>
              <p:nvPr/>
            </p:nvCxnSpPr>
            <p:spPr>
              <a:xfrm flipV="1">
                <a:off x="4856111" y="4995161"/>
                <a:ext cx="0" cy="49817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Gerade Verbindung 371"/>
              <p:cNvCxnSpPr/>
              <p:nvPr/>
            </p:nvCxnSpPr>
            <p:spPr>
              <a:xfrm flipV="1">
                <a:off x="4723657" y="4994383"/>
                <a:ext cx="0" cy="49817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8" name="Rechteck 277"/>
              <p:cNvSpPr/>
              <p:nvPr/>
            </p:nvSpPr>
            <p:spPr>
              <a:xfrm>
                <a:off x="4488738" y="4985636"/>
                <a:ext cx="90000" cy="58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/>
              </a:p>
            </p:txBody>
          </p:sp>
        </p:grpSp>
        <p:sp>
          <p:nvSpPr>
            <p:cNvPr id="262" name="Oval 350"/>
            <p:cNvSpPr>
              <a:spLocks noChangeArrowheads="1"/>
            </p:cNvSpPr>
            <p:nvPr/>
          </p:nvSpPr>
          <p:spPr bwMode="auto">
            <a:xfrm>
              <a:off x="7401481" y="5774792"/>
              <a:ext cx="764536" cy="439216"/>
            </a:xfrm>
            <a:prstGeom prst="ellipse">
              <a:avLst/>
            </a:prstGeom>
            <a:gradFill>
              <a:gsLst>
                <a:gs pos="79000">
                  <a:schemeClr val="accent2">
                    <a:lumMod val="86000"/>
                    <a:lumOff val="14000"/>
                    <a:alpha val="54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accent2">
                    <a:lumMod val="60000"/>
                    <a:lumOff val="40000"/>
                    <a:alpha val="30000"/>
                  </a:schemeClr>
                </a:gs>
              </a:gsLst>
              <a:path path="circle">
                <a:fillToRect l="50000" t="50000" r="50000" b="50000"/>
              </a:path>
            </a:gradFill>
            <a:ln w="6350">
              <a:solidFill>
                <a:srgbClr val="333333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263" name="Textfeld 262"/>
            <p:cNvSpPr txBox="1"/>
            <p:nvPr/>
          </p:nvSpPr>
          <p:spPr>
            <a:xfrm>
              <a:off x="7421257" y="5740842"/>
              <a:ext cx="7026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miR-205</a:t>
              </a:r>
            </a:p>
          </p:txBody>
        </p:sp>
      </p:grpSp>
      <p:grpSp>
        <p:nvGrpSpPr>
          <p:cNvPr id="301" name="Gruppieren 300"/>
          <p:cNvGrpSpPr/>
          <p:nvPr/>
        </p:nvGrpSpPr>
        <p:grpSpPr>
          <a:xfrm rot="19606584">
            <a:off x="5465272" y="3362602"/>
            <a:ext cx="624840" cy="487784"/>
            <a:chOff x="5634024" y="2643661"/>
            <a:chExt cx="624840" cy="487784"/>
          </a:xfrm>
        </p:grpSpPr>
        <p:sp>
          <p:nvSpPr>
            <p:cNvPr id="302" name="Bogen 301"/>
            <p:cNvSpPr/>
            <p:nvPr/>
          </p:nvSpPr>
          <p:spPr>
            <a:xfrm>
              <a:off x="5634024" y="2711812"/>
              <a:ext cx="624840" cy="419633"/>
            </a:xfrm>
            <a:prstGeom prst="arc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cxnSp>
          <p:nvCxnSpPr>
            <p:cNvPr id="303" name="Gerade Verbindung 310"/>
            <p:cNvCxnSpPr/>
            <p:nvPr/>
          </p:nvCxnSpPr>
          <p:spPr>
            <a:xfrm flipH="1" flipV="1">
              <a:off x="5946444" y="2643661"/>
              <a:ext cx="0" cy="1396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4" name="Gruppieren 303"/>
          <p:cNvGrpSpPr/>
          <p:nvPr/>
        </p:nvGrpSpPr>
        <p:grpSpPr>
          <a:xfrm rot="19655061" flipH="1" flipV="1">
            <a:off x="5638173" y="3233295"/>
            <a:ext cx="726611" cy="515676"/>
            <a:chOff x="5634024" y="2643661"/>
            <a:chExt cx="624840" cy="487784"/>
          </a:xfrm>
        </p:grpSpPr>
        <p:sp>
          <p:nvSpPr>
            <p:cNvPr id="305" name="Bogen 304"/>
            <p:cNvSpPr/>
            <p:nvPr/>
          </p:nvSpPr>
          <p:spPr>
            <a:xfrm>
              <a:off x="5634024" y="2711812"/>
              <a:ext cx="624840" cy="419633"/>
            </a:xfrm>
            <a:prstGeom prst="arc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cxnSp>
          <p:nvCxnSpPr>
            <p:cNvPr id="306" name="Gerade Verbindung 316"/>
            <p:cNvCxnSpPr/>
            <p:nvPr/>
          </p:nvCxnSpPr>
          <p:spPr>
            <a:xfrm flipH="1" flipV="1">
              <a:off x="5946444" y="2643661"/>
              <a:ext cx="0" cy="1396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uppieren 306"/>
          <p:cNvGrpSpPr/>
          <p:nvPr/>
        </p:nvGrpSpPr>
        <p:grpSpPr>
          <a:xfrm>
            <a:off x="4328423" y="3938749"/>
            <a:ext cx="469167" cy="276999"/>
            <a:chOff x="4270900" y="2693736"/>
            <a:chExt cx="469167" cy="276999"/>
          </a:xfrm>
        </p:grpSpPr>
        <p:sp>
          <p:nvSpPr>
            <p:cNvPr id="308" name="Oval 350"/>
            <p:cNvSpPr>
              <a:spLocks noChangeArrowheads="1"/>
            </p:cNvSpPr>
            <p:nvPr/>
          </p:nvSpPr>
          <p:spPr bwMode="auto">
            <a:xfrm>
              <a:off x="4277261" y="2706225"/>
              <a:ext cx="455504" cy="251964"/>
            </a:xfrm>
            <a:prstGeom prst="ellipse">
              <a:avLst/>
            </a:prstGeom>
            <a:gradFill>
              <a:gsLst>
                <a:gs pos="79000">
                  <a:srgbClr val="C00000"/>
                </a:gs>
                <a:gs pos="3000">
                  <a:schemeClr val="bg1">
                    <a:lumMod val="76000"/>
                    <a:lumOff val="24000"/>
                  </a:schemeClr>
                </a:gs>
                <a:gs pos="21000">
                  <a:srgbClr val="C00000">
                    <a:alpha val="48000"/>
                  </a:srgbClr>
                </a:gs>
              </a:gsLst>
              <a:path path="circle">
                <a:fillToRect l="50000" t="50000" r="50000" b="50000"/>
              </a:path>
            </a:gradFill>
            <a:ln w="6350">
              <a:solidFill>
                <a:srgbClr val="333333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309" name="Text Box 411"/>
            <p:cNvSpPr txBox="1">
              <a:spLocks noChangeArrowheads="1"/>
            </p:cNvSpPr>
            <p:nvPr/>
          </p:nvSpPr>
          <p:spPr bwMode="auto">
            <a:xfrm>
              <a:off x="4270900" y="2693736"/>
              <a:ext cx="469167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3333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de-DE" sz="1200" dirty="0"/>
                <a:t>ATM</a:t>
              </a:r>
            </a:p>
          </p:txBody>
        </p:sp>
      </p:grpSp>
      <p:cxnSp>
        <p:nvCxnSpPr>
          <p:cNvPr id="311" name="Gerade Verbindung mit Pfeil 310"/>
          <p:cNvCxnSpPr/>
          <p:nvPr/>
        </p:nvCxnSpPr>
        <p:spPr>
          <a:xfrm flipV="1">
            <a:off x="4927247" y="3752503"/>
            <a:ext cx="1339233" cy="302235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Textfeld 312"/>
          <p:cNvSpPr txBox="1"/>
          <p:nvPr/>
        </p:nvSpPr>
        <p:spPr>
          <a:xfrm>
            <a:off x="-1661030" y="4075147"/>
            <a:ext cx="1224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Zhang 2014</a:t>
            </a:r>
          </a:p>
        </p:txBody>
      </p:sp>
      <p:grpSp>
        <p:nvGrpSpPr>
          <p:cNvPr id="314" name="Gruppieren 313"/>
          <p:cNvGrpSpPr/>
          <p:nvPr/>
        </p:nvGrpSpPr>
        <p:grpSpPr>
          <a:xfrm>
            <a:off x="4019769" y="2398211"/>
            <a:ext cx="547402" cy="276999"/>
            <a:chOff x="4277261" y="2693707"/>
            <a:chExt cx="547402" cy="276999"/>
          </a:xfrm>
        </p:grpSpPr>
        <p:sp>
          <p:nvSpPr>
            <p:cNvPr id="315" name="Oval 350"/>
            <p:cNvSpPr>
              <a:spLocks noChangeArrowheads="1"/>
            </p:cNvSpPr>
            <p:nvPr/>
          </p:nvSpPr>
          <p:spPr bwMode="auto">
            <a:xfrm>
              <a:off x="4277261" y="2706225"/>
              <a:ext cx="547402" cy="251964"/>
            </a:xfrm>
            <a:prstGeom prst="ellipse">
              <a:avLst/>
            </a:prstGeom>
            <a:gradFill>
              <a:gsLst>
                <a:gs pos="79000">
                  <a:srgbClr val="C00000"/>
                </a:gs>
                <a:gs pos="3000">
                  <a:schemeClr val="bg1">
                    <a:lumMod val="76000"/>
                    <a:lumOff val="24000"/>
                  </a:schemeClr>
                </a:gs>
                <a:gs pos="21000">
                  <a:srgbClr val="C00000">
                    <a:alpha val="48000"/>
                  </a:srgbClr>
                </a:gs>
              </a:gsLst>
              <a:path path="circle">
                <a:fillToRect l="50000" t="50000" r="50000" b="50000"/>
              </a:path>
            </a:gradFill>
            <a:ln w="6350">
              <a:solidFill>
                <a:srgbClr val="333333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316" name="Text Box 411"/>
            <p:cNvSpPr txBox="1">
              <a:spLocks noChangeArrowheads="1"/>
            </p:cNvSpPr>
            <p:nvPr/>
          </p:nvSpPr>
          <p:spPr bwMode="auto">
            <a:xfrm>
              <a:off x="4277261" y="2693707"/>
              <a:ext cx="54740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3333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de-DE" sz="1200" dirty="0"/>
                <a:t>SHIP2</a:t>
              </a:r>
            </a:p>
          </p:txBody>
        </p:sp>
      </p:grpSp>
      <p:grpSp>
        <p:nvGrpSpPr>
          <p:cNvPr id="317" name="Gruppieren 316"/>
          <p:cNvGrpSpPr/>
          <p:nvPr/>
        </p:nvGrpSpPr>
        <p:grpSpPr>
          <a:xfrm rot="16200000" flipH="1">
            <a:off x="4164843" y="2599382"/>
            <a:ext cx="756516" cy="596695"/>
            <a:chOff x="5634024" y="2643661"/>
            <a:chExt cx="624840" cy="487784"/>
          </a:xfrm>
        </p:grpSpPr>
        <p:sp>
          <p:nvSpPr>
            <p:cNvPr id="318" name="Bogen 317"/>
            <p:cNvSpPr/>
            <p:nvPr/>
          </p:nvSpPr>
          <p:spPr>
            <a:xfrm>
              <a:off x="5634024" y="2711812"/>
              <a:ext cx="624840" cy="419633"/>
            </a:xfrm>
            <a:prstGeom prst="arc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cxnSp>
          <p:nvCxnSpPr>
            <p:cNvPr id="319" name="Gerade Verbindung 316"/>
            <p:cNvCxnSpPr/>
            <p:nvPr/>
          </p:nvCxnSpPr>
          <p:spPr>
            <a:xfrm flipH="1" flipV="1">
              <a:off x="5946444" y="2643661"/>
              <a:ext cx="0" cy="1396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0" name="Gruppieren 319"/>
          <p:cNvGrpSpPr/>
          <p:nvPr/>
        </p:nvGrpSpPr>
        <p:grpSpPr>
          <a:xfrm flipH="1">
            <a:off x="4284781" y="1872290"/>
            <a:ext cx="589637" cy="751211"/>
            <a:chOff x="5634024" y="2643661"/>
            <a:chExt cx="624840" cy="487790"/>
          </a:xfrm>
        </p:grpSpPr>
        <p:sp>
          <p:nvSpPr>
            <p:cNvPr id="321" name="Bogen 320"/>
            <p:cNvSpPr/>
            <p:nvPr/>
          </p:nvSpPr>
          <p:spPr>
            <a:xfrm>
              <a:off x="5634024" y="2711817"/>
              <a:ext cx="624840" cy="419634"/>
            </a:xfrm>
            <a:prstGeom prst="arc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cxnSp>
          <p:nvCxnSpPr>
            <p:cNvPr id="322" name="Gerade Verbindung 316"/>
            <p:cNvCxnSpPr/>
            <p:nvPr/>
          </p:nvCxnSpPr>
          <p:spPr>
            <a:xfrm flipH="1" flipV="1">
              <a:off x="5946444" y="2643661"/>
              <a:ext cx="0" cy="1396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4" name="Textfeld 323"/>
          <p:cNvSpPr txBox="1"/>
          <p:nvPr/>
        </p:nvSpPr>
        <p:spPr>
          <a:xfrm>
            <a:off x="4994054" y="2331266"/>
            <a:ext cx="702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PIP3</a:t>
            </a:r>
          </a:p>
        </p:txBody>
      </p:sp>
      <p:cxnSp>
        <p:nvCxnSpPr>
          <p:cNvPr id="325" name="Gerade Verbindung mit Pfeil 324"/>
          <p:cNvCxnSpPr/>
          <p:nvPr/>
        </p:nvCxnSpPr>
        <p:spPr>
          <a:xfrm>
            <a:off x="5452968" y="1973105"/>
            <a:ext cx="548512" cy="3117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Textfeld 330"/>
          <p:cNvSpPr txBox="1"/>
          <p:nvPr/>
        </p:nvSpPr>
        <p:spPr>
          <a:xfrm>
            <a:off x="3699567" y="706993"/>
            <a:ext cx="2466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/>
              <a:t>cSCC</a:t>
            </a:r>
            <a:r>
              <a:rPr lang="de-DE" sz="1200" b="1" dirty="0"/>
              <a:t>-Zellen</a:t>
            </a:r>
            <a:endParaRPr lang="en-GB" sz="1200" b="1" dirty="0"/>
          </a:p>
        </p:txBody>
      </p:sp>
      <p:grpSp>
        <p:nvGrpSpPr>
          <p:cNvPr id="465" name="Gruppieren 464"/>
          <p:cNvGrpSpPr/>
          <p:nvPr/>
        </p:nvGrpSpPr>
        <p:grpSpPr>
          <a:xfrm>
            <a:off x="247542" y="989175"/>
            <a:ext cx="2309812" cy="222251"/>
            <a:chOff x="935269" y="585088"/>
            <a:chExt cx="2309812" cy="222251"/>
          </a:xfrm>
        </p:grpSpPr>
        <p:sp>
          <p:nvSpPr>
            <p:cNvPr id="337" name="Freeform 309"/>
            <p:cNvSpPr>
              <a:spLocks noChangeAspect="1"/>
            </p:cNvSpPr>
            <p:nvPr/>
          </p:nvSpPr>
          <p:spPr bwMode="auto">
            <a:xfrm>
              <a:off x="935269" y="585088"/>
              <a:ext cx="69850" cy="107950"/>
            </a:xfrm>
            <a:custGeom>
              <a:avLst/>
              <a:gdLst>
                <a:gd name="T0" fmla="*/ 20 w 54"/>
                <a:gd name="T1" fmla="*/ 60 h 83"/>
                <a:gd name="T2" fmla="*/ 21 w 54"/>
                <a:gd name="T3" fmla="*/ 54 h 83"/>
                <a:gd name="T4" fmla="*/ 27 w 54"/>
                <a:gd name="T5" fmla="*/ 55 h 83"/>
                <a:gd name="T6" fmla="*/ 30 w 54"/>
                <a:gd name="T7" fmla="*/ 55 h 83"/>
                <a:gd name="T8" fmla="*/ 29 w 54"/>
                <a:gd name="T9" fmla="*/ 66 h 83"/>
                <a:gd name="T10" fmla="*/ 31 w 54"/>
                <a:gd name="T11" fmla="*/ 83 h 83"/>
                <a:gd name="T12" fmla="*/ 36 w 54"/>
                <a:gd name="T13" fmla="*/ 83 h 83"/>
                <a:gd name="T14" fmla="*/ 34 w 54"/>
                <a:gd name="T15" fmla="*/ 66 h 83"/>
                <a:gd name="T16" fmla="*/ 36 w 54"/>
                <a:gd name="T17" fmla="*/ 54 h 83"/>
                <a:gd name="T18" fmla="*/ 54 w 54"/>
                <a:gd name="T19" fmla="*/ 28 h 83"/>
                <a:gd name="T20" fmla="*/ 27 w 54"/>
                <a:gd name="T21" fmla="*/ 0 h 83"/>
                <a:gd name="T22" fmla="*/ 0 w 54"/>
                <a:gd name="T23" fmla="*/ 28 h 83"/>
                <a:gd name="T24" fmla="*/ 15 w 54"/>
                <a:gd name="T25" fmla="*/ 53 h 83"/>
                <a:gd name="T26" fmla="*/ 15 w 54"/>
                <a:gd name="T27" fmla="*/ 60 h 83"/>
                <a:gd name="T28" fmla="*/ 17 w 54"/>
                <a:gd name="T29" fmla="*/ 83 h 83"/>
                <a:gd name="T30" fmla="*/ 23 w 54"/>
                <a:gd name="T31" fmla="*/ 83 h 83"/>
                <a:gd name="T32" fmla="*/ 20 w 54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3">
                  <a:moveTo>
                    <a:pt x="20" y="60"/>
                  </a:moveTo>
                  <a:cubicBezTo>
                    <a:pt x="20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4" y="40"/>
                    <a:pt x="54" y="28"/>
                  </a:cubicBezTo>
                  <a:cubicBezTo>
                    <a:pt x="54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5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0" y="68"/>
                    <a:pt x="20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338" name="Freeform 310"/>
            <p:cNvSpPr>
              <a:spLocks noChangeAspect="1"/>
            </p:cNvSpPr>
            <p:nvPr/>
          </p:nvSpPr>
          <p:spPr bwMode="auto">
            <a:xfrm>
              <a:off x="935269" y="699388"/>
              <a:ext cx="69850" cy="106363"/>
            </a:xfrm>
            <a:custGeom>
              <a:avLst/>
              <a:gdLst>
                <a:gd name="T0" fmla="*/ 39 w 54"/>
                <a:gd name="T1" fmla="*/ 30 h 82"/>
                <a:gd name="T2" fmla="*/ 39 w 54"/>
                <a:gd name="T3" fmla="*/ 26 h 82"/>
                <a:gd name="T4" fmla="*/ 36 w 54"/>
                <a:gd name="T5" fmla="*/ 0 h 82"/>
                <a:gd name="T6" fmla="*/ 31 w 54"/>
                <a:gd name="T7" fmla="*/ 0 h 82"/>
                <a:gd name="T8" fmla="*/ 34 w 54"/>
                <a:gd name="T9" fmla="*/ 26 h 82"/>
                <a:gd name="T10" fmla="*/ 34 w 54"/>
                <a:gd name="T11" fmla="*/ 28 h 82"/>
                <a:gd name="T12" fmla="*/ 27 w 54"/>
                <a:gd name="T13" fmla="*/ 28 h 82"/>
                <a:gd name="T14" fmla="*/ 25 w 54"/>
                <a:gd name="T15" fmla="*/ 28 h 82"/>
                <a:gd name="T16" fmla="*/ 25 w 54"/>
                <a:gd name="T17" fmla="*/ 20 h 82"/>
                <a:gd name="T18" fmla="*/ 23 w 54"/>
                <a:gd name="T19" fmla="*/ 0 h 82"/>
                <a:gd name="T20" fmla="*/ 17 w 54"/>
                <a:gd name="T21" fmla="*/ 0 h 82"/>
                <a:gd name="T22" fmla="*/ 20 w 54"/>
                <a:gd name="T23" fmla="*/ 20 h 82"/>
                <a:gd name="T24" fmla="*/ 19 w 54"/>
                <a:gd name="T25" fmla="*/ 29 h 82"/>
                <a:gd name="T26" fmla="*/ 0 w 54"/>
                <a:gd name="T27" fmla="*/ 55 h 82"/>
                <a:gd name="T28" fmla="*/ 27 w 54"/>
                <a:gd name="T29" fmla="*/ 82 h 82"/>
                <a:gd name="T30" fmla="*/ 54 w 54"/>
                <a:gd name="T31" fmla="*/ 55 h 82"/>
                <a:gd name="T32" fmla="*/ 39 w 54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29" y="28"/>
                    <a:pt x="27" y="28"/>
                  </a:cubicBezTo>
                  <a:cubicBezTo>
                    <a:pt x="26" y="28"/>
                    <a:pt x="25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4" y="70"/>
                    <a:pt x="54" y="55"/>
                  </a:cubicBezTo>
                  <a:cubicBezTo>
                    <a:pt x="54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339" name="Freeform 311"/>
            <p:cNvSpPr>
              <a:spLocks noChangeAspect="1"/>
            </p:cNvSpPr>
            <p:nvPr/>
          </p:nvSpPr>
          <p:spPr bwMode="auto">
            <a:xfrm>
              <a:off x="1009881" y="58508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5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5" y="66"/>
                  </a:cubicBezTo>
                  <a:cubicBezTo>
                    <a:pt x="35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340" name="Freeform 312"/>
            <p:cNvSpPr>
              <a:spLocks noChangeAspect="1"/>
            </p:cNvSpPr>
            <p:nvPr/>
          </p:nvSpPr>
          <p:spPr bwMode="auto">
            <a:xfrm>
              <a:off x="1009881" y="699388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8 h 82"/>
                <a:gd name="T14" fmla="*/ 25 w 55"/>
                <a:gd name="T15" fmla="*/ 28 h 82"/>
                <a:gd name="T16" fmla="*/ 25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8"/>
                    <a:pt x="27" y="28"/>
                  </a:cubicBezTo>
                  <a:cubicBezTo>
                    <a:pt x="26" y="28"/>
                    <a:pt x="26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07" name="Freeform 379"/>
            <p:cNvSpPr>
              <a:spLocks noChangeAspect="1"/>
            </p:cNvSpPr>
            <p:nvPr/>
          </p:nvSpPr>
          <p:spPr bwMode="auto">
            <a:xfrm>
              <a:off x="1830619" y="58508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5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5" y="71"/>
                    <a:pt x="35" y="66"/>
                  </a:cubicBezTo>
                  <a:cubicBezTo>
                    <a:pt x="35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08" name="Freeform 380"/>
            <p:cNvSpPr>
              <a:spLocks noChangeAspect="1"/>
            </p:cNvSpPr>
            <p:nvPr/>
          </p:nvSpPr>
          <p:spPr bwMode="auto">
            <a:xfrm>
              <a:off x="1830619" y="699388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8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8"/>
                    <a:pt x="27" y="28"/>
                  </a:cubicBezTo>
                  <a:cubicBezTo>
                    <a:pt x="27" y="28"/>
                    <a:pt x="26" y="28"/>
                    <a:pt x="25" y="28"/>
                  </a:cubicBezTo>
                  <a:cubicBezTo>
                    <a:pt x="25" y="25"/>
                    <a:pt x="26" y="23"/>
                    <a:pt x="26" y="20"/>
                  </a:cubicBezTo>
                  <a:cubicBezTo>
                    <a:pt x="26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09" name="Freeform 381"/>
            <p:cNvSpPr>
              <a:spLocks noChangeAspect="1"/>
            </p:cNvSpPr>
            <p:nvPr/>
          </p:nvSpPr>
          <p:spPr bwMode="auto">
            <a:xfrm>
              <a:off x="1905231" y="58508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5" y="58"/>
                    <a:pt x="15" y="60"/>
                  </a:cubicBezTo>
                  <a:cubicBezTo>
                    <a:pt x="15" y="68"/>
                    <a:pt x="17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10" name="Freeform 382"/>
            <p:cNvSpPr>
              <a:spLocks noChangeAspect="1"/>
            </p:cNvSpPr>
            <p:nvPr/>
          </p:nvSpPr>
          <p:spPr bwMode="auto">
            <a:xfrm>
              <a:off x="1905231" y="699388"/>
              <a:ext cx="71437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8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8"/>
                    <a:pt x="28" y="28"/>
                  </a:cubicBezTo>
                  <a:cubicBezTo>
                    <a:pt x="27" y="28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11" name="Freeform 383"/>
            <p:cNvSpPr>
              <a:spLocks noChangeAspect="1"/>
            </p:cNvSpPr>
            <p:nvPr/>
          </p:nvSpPr>
          <p:spPr bwMode="auto">
            <a:xfrm>
              <a:off x="1979844" y="58508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30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6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30" y="62"/>
                    <a:pt x="30" y="66"/>
                  </a:cubicBezTo>
                  <a:cubicBezTo>
                    <a:pt x="30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6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12" name="Freeform 384"/>
            <p:cNvSpPr>
              <a:spLocks noChangeAspect="1"/>
            </p:cNvSpPr>
            <p:nvPr/>
          </p:nvSpPr>
          <p:spPr bwMode="auto">
            <a:xfrm>
              <a:off x="1979844" y="699388"/>
              <a:ext cx="71437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8 h 82"/>
                <a:gd name="T14" fmla="*/ 25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8"/>
                    <a:pt x="28" y="28"/>
                  </a:cubicBezTo>
                  <a:cubicBezTo>
                    <a:pt x="27" y="28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20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13" name="Freeform 385"/>
            <p:cNvSpPr>
              <a:spLocks noChangeAspect="1"/>
            </p:cNvSpPr>
            <p:nvPr/>
          </p:nvSpPr>
          <p:spPr bwMode="auto">
            <a:xfrm>
              <a:off x="1606781" y="58508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30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6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30" y="62"/>
                    <a:pt x="30" y="66"/>
                  </a:cubicBezTo>
                  <a:cubicBezTo>
                    <a:pt x="30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6" y="58"/>
                    <a:pt x="37" y="54"/>
                  </a:cubicBezTo>
                  <a:cubicBezTo>
                    <a:pt x="48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14" name="Freeform 386"/>
            <p:cNvSpPr>
              <a:spLocks noChangeAspect="1"/>
            </p:cNvSpPr>
            <p:nvPr/>
          </p:nvSpPr>
          <p:spPr bwMode="auto">
            <a:xfrm>
              <a:off x="1606781" y="699388"/>
              <a:ext cx="71437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8 h 82"/>
                <a:gd name="T14" fmla="*/ 25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8"/>
                    <a:pt x="28" y="28"/>
                  </a:cubicBezTo>
                  <a:cubicBezTo>
                    <a:pt x="27" y="28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1" y="14"/>
                    <a:pt x="20" y="20"/>
                  </a:cubicBezTo>
                  <a:cubicBezTo>
                    <a:pt x="20" y="23"/>
                    <a:pt x="20" y="26"/>
                    <a:pt x="20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15" name="Freeform 387"/>
            <p:cNvSpPr>
              <a:spLocks noChangeAspect="1"/>
            </p:cNvSpPr>
            <p:nvPr/>
          </p:nvSpPr>
          <p:spPr bwMode="auto">
            <a:xfrm>
              <a:off x="1681394" y="585088"/>
              <a:ext cx="71437" cy="107950"/>
            </a:xfrm>
            <a:custGeom>
              <a:avLst/>
              <a:gdLst>
                <a:gd name="T0" fmla="*/ 20 w 54"/>
                <a:gd name="T1" fmla="*/ 60 h 83"/>
                <a:gd name="T2" fmla="*/ 21 w 54"/>
                <a:gd name="T3" fmla="*/ 54 h 83"/>
                <a:gd name="T4" fmla="*/ 27 w 54"/>
                <a:gd name="T5" fmla="*/ 55 h 83"/>
                <a:gd name="T6" fmla="*/ 30 w 54"/>
                <a:gd name="T7" fmla="*/ 55 h 83"/>
                <a:gd name="T8" fmla="*/ 29 w 54"/>
                <a:gd name="T9" fmla="*/ 66 h 83"/>
                <a:gd name="T10" fmla="*/ 30 w 54"/>
                <a:gd name="T11" fmla="*/ 83 h 83"/>
                <a:gd name="T12" fmla="*/ 36 w 54"/>
                <a:gd name="T13" fmla="*/ 83 h 83"/>
                <a:gd name="T14" fmla="*/ 34 w 54"/>
                <a:gd name="T15" fmla="*/ 66 h 83"/>
                <a:gd name="T16" fmla="*/ 36 w 54"/>
                <a:gd name="T17" fmla="*/ 54 h 83"/>
                <a:gd name="T18" fmla="*/ 54 w 54"/>
                <a:gd name="T19" fmla="*/ 28 h 83"/>
                <a:gd name="T20" fmla="*/ 27 w 54"/>
                <a:gd name="T21" fmla="*/ 0 h 83"/>
                <a:gd name="T22" fmla="*/ 0 w 54"/>
                <a:gd name="T23" fmla="*/ 28 h 83"/>
                <a:gd name="T24" fmla="*/ 15 w 54"/>
                <a:gd name="T25" fmla="*/ 53 h 83"/>
                <a:gd name="T26" fmla="*/ 15 w 54"/>
                <a:gd name="T27" fmla="*/ 60 h 83"/>
                <a:gd name="T28" fmla="*/ 17 w 54"/>
                <a:gd name="T29" fmla="*/ 83 h 83"/>
                <a:gd name="T30" fmla="*/ 23 w 54"/>
                <a:gd name="T31" fmla="*/ 83 h 83"/>
                <a:gd name="T32" fmla="*/ 20 w 54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3">
                  <a:moveTo>
                    <a:pt x="20" y="60"/>
                  </a:moveTo>
                  <a:cubicBezTo>
                    <a:pt x="20" y="58"/>
                    <a:pt x="20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0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4" y="40"/>
                    <a:pt x="54" y="28"/>
                  </a:cubicBezTo>
                  <a:cubicBezTo>
                    <a:pt x="54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5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0" y="68"/>
                    <a:pt x="20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16" name="Freeform 388"/>
            <p:cNvSpPr>
              <a:spLocks noChangeAspect="1"/>
            </p:cNvSpPr>
            <p:nvPr/>
          </p:nvSpPr>
          <p:spPr bwMode="auto">
            <a:xfrm>
              <a:off x="1681394" y="699388"/>
              <a:ext cx="71437" cy="106363"/>
            </a:xfrm>
            <a:custGeom>
              <a:avLst/>
              <a:gdLst>
                <a:gd name="T0" fmla="*/ 39 w 54"/>
                <a:gd name="T1" fmla="*/ 30 h 82"/>
                <a:gd name="T2" fmla="*/ 39 w 54"/>
                <a:gd name="T3" fmla="*/ 26 h 82"/>
                <a:gd name="T4" fmla="*/ 36 w 54"/>
                <a:gd name="T5" fmla="*/ 0 h 82"/>
                <a:gd name="T6" fmla="*/ 30 w 54"/>
                <a:gd name="T7" fmla="*/ 0 h 82"/>
                <a:gd name="T8" fmla="*/ 34 w 54"/>
                <a:gd name="T9" fmla="*/ 26 h 82"/>
                <a:gd name="T10" fmla="*/ 34 w 54"/>
                <a:gd name="T11" fmla="*/ 28 h 82"/>
                <a:gd name="T12" fmla="*/ 27 w 54"/>
                <a:gd name="T13" fmla="*/ 28 h 82"/>
                <a:gd name="T14" fmla="*/ 25 w 54"/>
                <a:gd name="T15" fmla="*/ 28 h 82"/>
                <a:gd name="T16" fmla="*/ 25 w 54"/>
                <a:gd name="T17" fmla="*/ 20 h 82"/>
                <a:gd name="T18" fmla="*/ 23 w 54"/>
                <a:gd name="T19" fmla="*/ 0 h 82"/>
                <a:gd name="T20" fmla="*/ 17 w 54"/>
                <a:gd name="T21" fmla="*/ 0 h 82"/>
                <a:gd name="T22" fmla="*/ 20 w 54"/>
                <a:gd name="T23" fmla="*/ 20 h 82"/>
                <a:gd name="T24" fmla="*/ 19 w 54"/>
                <a:gd name="T25" fmla="*/ 29 h 82"/>
                <a:gd name="T26" fmla="*/ 0 w 54"/>
                <a:gd name="T27" fmla="*/ 55 h 82"/>
                <a:gd name="T28" fmla="*/ 27 w 54"/>
                <a:gd name="T29" fmla="*/ 82 h 82"/>
                <a:gd name="T30" fmla="*/ 54 w 54"/>
                <a:gd name="T31" fmla="*/ 55 h 82"/>
                <a:gd name="T32" fmla="*/ 39 w 54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7" y="8"/>
                    <a:pt x="3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1" y="28"/>
                    <a:pt x="29" y="28"/>
                    <a:pt x="27" y="28"/>
                  </a:cubicBezTo>
                  <a:cubicBezTo>
                    <a:pt x="26" y="28"/>
                    <a:pt x="25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19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4" y="70"/>
                    <a:pt x="54" y="55"/>
                  </a:cubicBezTo>
                  <a:cubicBezTo>
                    <a:pt x="54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17" name="Freeform 389"/>
            <p:cNvSpPr>
              <a:spLocks noChangeAspect="1"/>
            </p:cNvSpPr>
            <p:nvPr/>
          </p:nvSpPr>
          <p:spPr bwMode="auto">
            <a:xfrm>
              <a:off x="1756006" y="585088"/>
              <a:ext cx="73025" cy="107950"/>
            </a:xfrm>
            <a:custGeom>
              <a:avLst/>
              <a:gdLst>
                <a:gd name="T0" fmla="*/ 20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4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5 w 55"/>
                <a:gd name="T25" fmla="*/ 53 h 83"/>
                <a:gd name="T26" fmla="*/ 15 w 55"/>
                <a:gd name="T27" fmla="*/ 60 h 83"/>
                <a:gd name="T28" fmla="*/ 17 w 55"/>
                <a:gd name="T29" fmla="*/ 83 h 83"/>
                <a:gd name="T30" fmla="*/ 23 w 55"/>
                <a:gd name="T31" fmla="*/ 83 h 83"/>
                <a:gd name="T32" fmla="*/ 20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0" y="60"/>
                  </a:moveTo>
                  <a:cubicBezTo>
                    <a:pt x="20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5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0" y="68"/>
                    <a:pt x="20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18" name="Freeform 390"/>
            <p:cNvSpPr>
              <a:spLocks noChangeAspect="1"/>
            </p:cNvSpPr>
            <p:nvPr/>
          </p:nvSpPr>
          <p:spPr bwMode="auto">
            <a:xfrm>
              <a:off x="1756006" y="699388"/>
              <a:ext cx="73025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8 h 82"/>
                <a:gd name="T14" fmla="*/ 25 w 55"/>
                <a:gd name="T15" fmla="*/ 28 h 82"/>
                <a:gd name="T16" fmla="*/ 25 w 55"/>
                <a:gd name="T17" fmla="*/ 20 h 82"/>
                <a:gd name="T18" fmla="*/ 23 w 55"/>
                <a:gd name="T19" fmla="*/ 0 h 82"/>
                <a:gd name="T20" fmla="*/ 17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29" y="28"/>
                    <a:pt x="27" y="28"/>
                  </a:cubicBezTo>
                  <a:cubicBezTo>
                    <a:pt x="26" y="28"/>
                    <a:pt x="26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19" name="Freeform 391"/>
            <p:cNvSpPr>
              <a:spLocks noChangeAspect="1"/>
            </p:cNvSpPr>
            <p:nvPr/>
          </p:nvSpPr>
          <p:spPr bwMode="auto">
            <a:xfrm>
              <a:off x="1382944" y="58508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4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20" name="Freeform 392"/>
            <p:cNvSpPr>
              <a:spLocks noChangeAspect="1"/>
            </p:cNvSpPr>
            <p:nvPr/>
          </p:nvSpPr>
          <p:spPr bwMode="auto">
            <a:xfrm>
              <a:off x="1382944" y="699388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8 h 82"/>
                <a:gd name="T14" fmla="*/ 25 w 55"/>
                <a:gd name="T15" fmla="*/ 28 h 82"/>
                <a:gd name="T16" fmla="*/ 25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29" y="28"/>
                    <a:pt x="27" y="28"/>
                  </a:cubicBezTo>
                  <a:cubicBezTo>
                    <a:pt x="26" y="28"/>
                    <a:pt x="26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21" name="Freeform 393"/>
            <p:cNvSpPr>
              <a:spLocks noChangeAspect="1"/>
            </p:cNvSpPr>
            <p:nvPr/>
          </p:nvSpPr>
          <p:spPr bwMode="auto">
            <a:xfrm>
              <a:off x="1457556" y="58508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5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5" y="71"/>
                    <a:pt x="35" y="66"/>
                  </a:cubicBezTo>
                  <a:cubicBezTo>
                    <a:pt x="35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22" name="Freeform 394"/>
            <p:cNvSpPr>
              <a:spLocks noChangeAspect="1"/>
            </p:cNvSpPr>
            <p:nvPr/>
          </p:nvSpPr>
          <p:spPr bwMode="auto">
            <a:xfrm>
              <a:off x="1457556" y="699388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40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8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40" y="27"/>
                    <a:pt x="40" y="26"/>
                  </a:cubicBezTo>
                  <a:cubicBezTo>
                    <a:pt x="40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8"/>
                    <a:pt x="27" y="28"/>
                  </a:cubicBezTo>
                  <a:cubicBezTo>
                    <a:pt x="27" y="28"/>
                    <a:pt x="26" y="28"/>
                    <a:pt x="25" y="28"/>
                  </a:cubicBezTo>
                  <a:cubicBezTo>
                    <a:pt x="25" y="25"/>
                    <a:pt x="26" y="23"/>
                    <a:pt x="26" y="20"/>
                  </a:cubicBezTo>
                  <a:cubicBezTo>
                    <a:pt x="26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23" name="Freeform 395"/>
            <p:cNvSpPr>
              <a:spLocks noChangeAspect="1"/>
            </p:cNvSpPr>
            <p:nvPr/>
          </p:nvSpPr>
          <p:spPr bwMode="auto">
            <a:xfrm>
              <a:off x="1530581" y="585088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5" y="58"/>
                    <a:pt x="15" y="60"/>
                  </a:cubicBezTo>
                  <a:cubicBezTo>
                    <a:pt x="15" y="68"/>
                    <a:pt x="17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24" name="Freeform 396"/>
            <p:cNvSpPr>
              <a:spLocks noChangeAspect="1"/>
            </p:cNvSpPr>
            <p:nvPr/>
          </p:nvSpPr>
          <p:spPr bwMode="auto">
            <a:xfrm>
              <a:off x="1530581" y="699388"/>
              <a:ext cx="73025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8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8"/>
                    <a:pt x="28" y="28"/>
                  </a:cubicBezTo>
                  <a:cubicBezTo>
                    <a:pt x="27" y="28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25" name="Freeform 397"/>
            <p:cNvSpPr>
              <a:spLocks noChangeAspect="1"/>
            </p:cNvSpPr>
            <p:nvPr/>
          </p:nvSpPr>
          <p:spPr bwMode="auto">
            <a:xfrm>
              <a:off x="1157519" y="585088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5" y="58"/>
                    <a:pt x="15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26" name="Freeform 398"/>
            <p:cNvSpPr>
              <a:spLocks noChangeAspect="1"/>
            </p:cNvSpPr>
            <p:nvPr/>
          </p:nvSpPr>
          <p:spPr bwMode="auto">
            <a:xfrm>
              <a:off x="1157519" y="699388"/>
              <a:ext cx="73025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20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27" name="Freeform 399"/>
            <p:cNvSpPr>
              <a:spLocks noChangeAspect="1"/>
            </p:cNvSpPr>
            <p:nvPr/>
          </p:nvSpPr>
          <p:spPr bwMode="auto">
            <a:xfrm>
              <a:off x="1232131" y="585088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30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4" y="55"/>
                    <a:pt x="26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30" y="62"/>
                    <a:pt x="30" y="66"/>
                  </a:cubicBezTo>
                  <a:cubicBezTo>
                    <a:pt x="30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6" y="58"/>
                    <a:pt x="37" y="54"/>
                  </a:cubicBezTo>
                  <a:cubicBezTo>
                    <a:pt x="48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28" name="Freeform 400"/>
            <p:cNvSpPr>
              <a:spLocks noChangeAspect="1"/>
            </p:cNvSpPr>
            <p:nvPr/>
          </p:nvSpPr>
          <p:spPr bwMode="auto">
            <a:xfrm>
              <a:off x="1232131" y="699388"/>
              <a:ext cx="73025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1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1" y="14"/>
                    <a:pt x="21" y="20"/>
                  </a:cubicBezTo>
                  <a:cubicBezTo>
                    <a:pt x="21" y="23"/>
                    <a:pt x="20" y="26"/>
                    <a:pt x="20" y="29"/>
                  </a:cubicBezTo>
                  <a:cubicBezTo>
                    <a:pt x="9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29" name="Freeform 401"/>
            <p:cNvSpPr>
              <a:spLocks noChangeAspect="1"/>
            </p:cNvSpPr>
            <p:nvPr/>
          </p:nvSpPr>
          <p:spPr bwMode="auto">
            <a:xfrm>
              <a:off x="1308331" y="585088"/>
              <a:ext cx="69850" cy="107950"/>
            </a:xfrm>
            <a:custGeom>
              <a:avLst/>
              <a:gdLst>
                <a:gd name="T0" fmla="*/ 20 w 54"/>
                <a:gd name="T1" fmla="*/ 60 h 83"/>
                <a:gd name="T2" fmla="*/ 21 w 54"/>
                <a:gd name="T3" fmla="*/ 54 h 83"/>
                <a:gd name="T4" fmla="*/ 27 w 54"/>
                <a:gd name="T5" fmla="*/ 55 h 83"/>
                <a:gd name="T6" fmla="*/ 30 w 54"/>
                <a:gd name="T7" fmla="*/ 55 h 83"/>
                <a:gd name="T8" fmla="*/ 29 w 54"/>
                <a:gd name="T9" fmla="*/ 66 h 83"/>
                <a:gd name="T10" fmla="*/ 31 w 54"/>
                <a:gd name="T11" fmla="*/ 83 h 83"/>
                <a:gd name="T12" fmla="*/ 36 w 54"/>
                <a:gd name="T13" fmla="*/ 83 h 83"/>
                <a:gd name="T14" fmla="*/ 34 w 54"/>
                <a:gd name="T15" fmla="*/ 66 h 83"/>
                <a:gd name="T16" fmla="*/ 36 w 54"/>
                <a:gd name="T17" fmla="*/ 54 h 83"/>
                <a:gd name="T18" fmla="*/ 54 w 54"/>
                <a:gd name="T19" fmla="*/ 28 h 83"/>
                <a:gd name="T20" fmla="*/ 27 w 54"/>
                <a:gd name="T21" fmla="*/ 0 h 83"/>
                <a:gd name="T22" fmla="*/ 0 w 54"/>
                <a:gd name="T23" fmla="*/ 28 h 83"/>
                <a:gd name="T24" fmla="*/ 15 w 54"/>
                <a:gd name="T25" fmla="*/ 53 h 83"/>
                <a:gd name="T26" fmla="*/ 15 w 54"/>
                <a:gd name="T27" fmla="*/ 60 h 83"/>
                <a:gd name="T28" fmla="*/ 17 w 54"/>
                <a:gd name="T29" fmla="*/ 83 h 83"/>
                <a:gd name="T30" fmla="*/ 23 w 54"/>
                <a:gd name="T31" fmla="*/ 83 h 83"/>
                <a:gd name="T32" fmla="*/ 20 w 54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3">
                  <a:moveTo>
                    <a:pt x="20" y="60"/>
                  </a:moveTo>
                  <a:cubicBezTo>
                    <a:pt x="20" y="58"/>
                    <a:pt x="20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4" y="40"/>
                    <a:pt x="54" y="28"/>
                  </a:cubicBezTo>
                  <a:cubicBezTo>
                    <a:pt x="54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5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0" y="68"/>
                    <a:pt x="20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30" name="Freeform 402"/>
            <p:cNvSpPr>
              <a:spLocks noChangeAspect="1"/>
            </p:cNvSpPr>
            <p:nvPr/>
          </p:nvSpPr>
          <p:spPr bwMode="auto">
            <a:xfrm>
              <a:off x="1308331" y="699388"/>
              <a:ext cx="69850" cy="106363"/>
            </a:xfrm>
            <a:custGeom>
              <a:avLst/>
              <a:gdLst>
                <a:gd name="T0" fmla="*/ 39 w 54"/>
                <a:gd name="T1" fmla="*/ 30 h 82"/>
                <a:gd name="T2" fmla="*/ 39 w 54"/>
                <a:gd name="T3" fmla="*/ 26 h 82"/>
                <a:gd name="T4" fmla="*/ 36 w 54"/>
                <a:gd name="T5" fmla="*/ 0 h 82"/>
                <a:gd name="T6" fmla="*/ 31 w 54"/>
                <a:gd name="T7" fmla="*/ 0 h 82"/>
                <a:gd name="T8" fmla="*/ 34 w 54"/>
                <a:gd name="T9" fmla="*/ 26 h 82"/>
                <a:gd name="T10" fmla="*/ 34 w 54"/>
                <a:gd name="T11" fmla="*/ 28 h 82"/>
                <a:gd name="T12" fmla="*/ 27 w 54"/>
                <a:gd name="T13" fmla="*/ 27 h 82"/>
                <a:gd name="T14" fmla="*/ 25 w 54"/>
                <a:gd name="T15" fmla="*/ 28 h 82"/>
                <a:gd name="T16" fmla="*/ 25 w 54"/>
                <a:gd name="T17" fmla="*/ 20 h 82"/>
                <a:gd name="T18" fmla="*/ 23 w 54"/>
                <a:gd name="T19" fmla="*/ 0 h 82"/>
                <a:gd name="T20" fmla="*/ 17 w 54"/>
                <a:gd name="T21" fmla="*/ 0 h 82"/>
                <a:gd name="T22" fmla="*/ 20 w 54"/>
                <a:gd name="T23" fmla="*/ 20 h 82"/>
                <a:gd name="T24" fmla="*/ 19 w 54"/>
                <a:gd name="T25" fmla="*/ 29 h 82"/>
                <a:gd name="T26" fmla="*/ 0 w 54"/>
                <a:gd name="T27" fmla="*/ 55 h 82"/>
                <a:gd name="T28" fmla="*/ 27 w 54"/>
                <a:gd name="T29" fmla="*/ 82 h 82"/>
                <a:gd name="T30" fmla="*/ 54 w 54"/>
                <a:gd name="T31" fmla="*/ 55 h 82"/>
                <a:gd name="T32" fmla="*/ 39 w 54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7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1" y="28"/>
                    <a:pt x="29" y="27"/>
                    <a:pt x="27" y="27"/>
                  </a:cubicBezTo>
                  <a:cubicBezTo>
                    <a:pt x="26" y="27"/>
                    <a:pt x="25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19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4" y="70"/>
                    <a:pt x="54" y="55"/>
                  </a:cubicBezTo>
                  <a:cubicBezTo>
                    <a:pt x="54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31" name="Freeform 403"/>
            <p:cNvSpPr>
              <a:spLocks noChangeAspect="1"/>
            </p:cNvSpPr>
            <p:nvPr/>
          </p:nvSpPr>
          <p:spPr bwMode="auto">
            <a:xfrm>
              <a:off x="1084494" y="58508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7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32" name="Freeform 404"/>
            <p:cNvSpPr>
              <a:spLocks noChangeAspect="1"/>
            </p:cNvSpPr>
            <p:nvPr/>
          </p:nvSpPr>
          <p:spPr bwMode="auto">
            <a:xfrm>
              <a:off x="1084494" y="699388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7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5" y="25"/>
                    <a:pt x="26" y="23"/>
                    <a:pt x="26" y="20"/>
                  </a:cubicBezTo>
                  <a:cubicBezTo>
                    <a:pt x="26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33" name="Freeform 442"/>
            <p:cNvSpPr>
              <a:spLocks noChangeAspect="1"/>
            </p:cNvSpPr>
            <p:nvPr/>
          </p:nvSpPr>
          <p:spPr bwMode="auto">
            <a:xfrm>
              <a:off x="3172056" y="586676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7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34" name="Freeform 443"/>
            <p:cNvSpPr>
              <a:spLocks noChangeAspect="1"/>
            </p:cNvSpPr>
            <p:nvPr/>
          </p:nvSpPr>
          <p:spPr bwMode="auto">
            <a:xfrm>
              <a:off x="3172056" y="700976"/>
              <a:ext cx="73025" cy="106363"/>
            </a:xfrm>
            <a:custGeom>
              <a:avLst/>
              <a:gdLst>
                <a:gd name="T0" fmla="*/ 39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7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5" y="25"/>
                    <a:pt x="26" y="23"/>
                    <a:pt x="26" y="20"/>
                  </a:cubicBezTo>
                  <a:cubicBezTo>
                    <a:pt x="26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35" name="Freeform 448"/>
            <p:cNvSpPr>
              <a:spLocks noChangeAspect="1"/>
            </p:cNvSpPr>
            <p:nvPr/>
          </p:nvSpPr>
          <p:spPr bwMode="auto">
            <a:xfrm>
              <a:off x="2949806" y="586676"/>
              <a:ext cx="69850" cy="107950"/>
            </a:xfrm>
            <a:custGeom>
              <a:avLst/>
              <a:gdLst>
                <a:gd name="T0" fmla="*/ 21 w 55"/>
                <a:gd name="T1" fmla="*/ 60 h 83"/>
                <a:gd name="T2" fmla="*/ 22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30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2" y="54"/>
                  </a:cubicBezTo>
                  <a:cubicBezTo>
                    <a:pt x="24" y="55"/>
                    <a:pt x="26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30" y="62"/>
                    <a:pt x="30" y="66"/>
                  </a:cubicBezTo>
                  <a:cubicBezTo>
                    <a:pt x="30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6" y="58"/>
                    <a:pt x="37" y="54"/>
                  </a:cubicBezTo>
                  <a:cubicBezTo>
                    <a:pt x="48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36" name="Freeform 449"/>
            <p:cNvSpPr>
              <a:spLocks noChangeAspect="1"/>
            </p:cNvSpPr>
            <p:nvPr/>
          </p:nvSpPr>
          <p:spPr bwMode="auto">
            <a:xfrm>
              <a:off x="2949806" y="700976"/>
              <a:ext cx="69850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5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6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1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5" y="17"/>
                    <a:pt x="35" y="26"/>
                  </a:cubicBezTo>
                  <a:cubicBezTo>
                    <a:pt x="35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6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1" y="14"/>
                    <a:pt x="21" y="20"/>
                  </a:cubicBezTo>
                  <a:cubicBezTo>
                    <a:pt x="21" y="23"/>
                    <a:pt x="20" y="26"/>
                    <a:pt x="20" y="29"/>
                  </a:cubicBezTo>
                  <a:cubicBezTo>
                    <a:pt x="9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37" name="Freeform 450"/>
            <p:cNvSpPr>
              <a:spLocks noChangeAspect="1"/>
            </p:cNvSpPr>
            <p:nvPr/>
          </p:nvSpPr>
          <p:spPr bwMode="auto">
            <a:xfrm>
              <a:off x="3024419" y="586676"/>
              <a:ext cx="69850" cy="107950"/>
            </a:xfrm>
            <a:custGeom>
              <a:avLst/>
              <a:gdLst>
                <a:gd name="T0" fmla="*/ 20 w 54"/>
                <a:gd name="T1" fmla="*/ 60 h 83"/>
                <a:gd name="T2" fmla="*/ 21 w 54"/>
                <a:gd name="T3" fmla="*/ 54 h 83"/>
                <a:gd name="T4" fmla="*/ 27 w 54"/>
                <a:gd name="T5" fmla="*/ 55 h 83"/>
                <a:gd name="T6" fmla="*/ 30 w 54"/>
                <a:gd name="T7" fmla="*/ 55 h 83"/>
                <a:gd name="T8" fmla="*/ 29 w 54"/>
                <a:gd name="T9" fmla="*/ 66 h 83"/>
                <a:gd name="T10" fmla="*/ 31 w 54"/>
                <a:gd name="T11" fmla="*/ 83 h 83"/>
                <a:gd name="T12" fmla="*/ 36 w 54"/>
                <a:gd name="T13" fmla="*/ 83 h 83"/>
                <a:gd name="T14" fmla="*/ 34 w 54"/>
                <a:gd name="T15" fmla="*/ 66 h 83"/>
                <a:gd name="T16" fmla="*/ 36 w 54"/>
                <a:gd name="T17" fmla="*/ 54 h 83"/>
                <a:gd name="T18" fmla="*/ 54 w 54"/>
                <a:gd name="T19" fmla="*/ 28 h 83"/>
                <a:gd name="T20" fmla="*/ 27 w 54"/>
                <a:gd name="T21" fmla="*/ 0 h 83"/>
                <a:gd name="T22" fmla="*/ 0 w 54"/>
                <a:gd name="T23" fmla="*/ 28 h 83"/>
                <a:gd name="T24" fmla="*/ 15 w 54"/>
                <a:gd name="T25" fmla="*/ 53 h 83"/>
                <a:gd name="T26" fmla="*/ 15 w 54"/>
                <a:gd name="T27" fmla="*/ 60 h 83"/>
                <a:gd name="T28" fmla="*/ 17 w 54"/>
                <a:gd name="T29" fmla="*/ 83 h 83"/>
                <a:gd name="T30" fmla="*/ 23 w 54"/>
                <a:gd name="T31" fmla="*/ 83 h 83"/>
                <a:gd name="T32" fmla="*/ 20 w 54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3">
                  <a:moveTo>
                    <a:pt x="20" y="60"/>
                  </a:moveTo>
                  <a:cubicBezTo>
                    <a:pt x="20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4" y="40"/>
                    <a:pt x="54" y="28"/>
                  </a:cubicBezTo>
                  <a:cubicBezTo>
                    <a:pt x="54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5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0" y="68"/>
                    <a:pt x="20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38" name="Freeform 451"/>
            <p:cNvSpPr>
              <a:spLocks noChangeAspect="1"/>
            </p:cNvSpPr>
            <p:nvPr/>
          </p:nvSpPr>
          <p:spPr bwMode="auto">
            <a:xfrm>
              <a:off x="3024419" y="700976"/>
              <a:ext cx="69850" cy="106363"/>
            </a:xfrm>
            <a:custGeom>
              <a:avLst/>
              <a:gdLst>
                <a:gd name="T0" fmla="*/ 39 w 54"/>
                <a:gd name="T1" fmla="*/ 30 h 82"/>
                <a:gd name="T2" fmla="*/ 39 w 54"/>
                <a:gd name="T3" fmla="*/ 26 h 82"/>
                <a:gd name="T4" fmla="*/ 36 w 54"/>
                <a:gd name="T5" fmla="*/ 0 h 82"/>
                <a:gd name="T6" fmla="*/ 31 w 54"/>
                <a:gd name="T7" fmla="*/ 0 h 82"/>
                <a:gd name="T8" fmla="*/ 34 w 54"/>
                <a:gd name="T9" fmla="*/ 26 h 82"/>
                <a:gd name="T10" fmla="*/ 34 w 54"/>
                <a:gd name="T11" fmla="*/ 28 h 82"/>
                <a:gd name="T12" fmla="*/ 27 w 54"/>
                <a:gd name="T13" fmla="*/ 27 h 82"/>
                <a:gd name="T14" fmla="*/ 25 w 54"/>
                <a:gd name="T15" fmla="*/ 28 h 82"/>
                <a:gd name="T16" fmla="*/ 25 w 54"/>
                <a:gd name="T17" fmla="*/ 20 h 82"/>
                <a:gd name="T18" fmla="*/ 23 w 54"/>
                <a:gd name="T19" fmla="*/ 0 h 82"/>
                <a:gd name="T20" fmla="*/ 17 w 54"/>
                <a:gd name="T21" fmla="*/ 0 h 82"/>
                <a:gd name="T22" fmla="*/ 20 w 54"/>
                <a:gd name="T23" fmla="*/ 20 h 82"/>
                <a:gd name="T24" fmla="*/ 19 w 54"/>
                <a:gd name="T25" fmla="*/ 29 h 82"/>
                <a:gd name="T26" fmla="*/ 0 w 54"/>
                <a:gd name="T27" fmla="*/ 55 h 82"/>
                <a:gd name="T28" fmla="*/ 27 w 54"/>
                <a:gd name="T29" fmla="*/ 82 h 82"/>
                <a:gd name="T30" fmla="*/ 54 w 54"/>
                <a:gd name="T31" fmla="*/ 55 h 82"/>
                <a:gd name="T32" fmla="*/ 39 w 54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29" y="27"/>
                    <a:pt x="27" y="27"/>
                  </a:cubicBezTo>
                  <a:cubicBezTo>
                    <a:pt x="26" y="27"/>
                    <a:pt x="25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4" y="70"/>
                    <a:pt x="54" y="55"/>
                  </a:cubicBezTo>
                  <a:cubicBezTo>
                    <a:pt x="54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39" name="Freeform 452"/>
            <p:cNvSpPr>
              <a:spLocks noChangeAspect="1"/>
            </p:cNvSpPr>
            <p:nvPr/>
          </p:nvSpPr>
          <p:spPr bwMode="auto">
            <a:xfrm>
              <a:off x="3099031" y="586676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5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5" y="66"/>
                  </a:cubicBezTo>
                  <a:cubicBezTo>
                    <a:pt x="35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40" name="Freeform 453"/>
            <p:cNvSpPr>
              <a:spLocks noChangeAspect="1"/>
            </p:cNvSpPr>
            <p:nvPr/>
          </p:nvSpPr>
          <p:spPr bwMode="auto">
            <a:xfrm>
              <a:off x="3099031" y="700976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5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7" y="27"/>
                  </a:cubicBezTo>
                  <a:cubicBezTo>
                    <a:pt x="26" y="27"/>
                    <a:pt x="26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41" name="Freeform 454"/>
            <p:cNvSpPr>
              <a:spLocks noChangeAspect="1"/>
            </p:cNvSpPr>
            <p:nvPr/>
          </p:nvSpPr>
          <p:spPr bwMode="auto">
            <a:xfrm>
              <a:off x="2725969" y="586676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5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5" y="71"/>
                    <a:pt x="35" y="66"/>
                  </a:cubicBezTo>
                  <a:cubicBezTo>
                    <a:pt x="35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42" name="Freeform 455"/>
            <p:cNvSpPr>
              <a:spLocks noChangeAspect="1"/>
            </p:cNvSpPr>
            <p:nvPr/>
          </p:nvSpPr>
          <p:spPr bwMode="auto">
            <a:xfrm>
              <a:off x="2725969" y="700976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5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7" y="27"/>
                  </a:cubicBezTo>
                  <a:cubicBezTo>
                    <a:pt x="26" y="27"/>
                    <a:pt x="26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43" name="Freeform 456"/>
            <p:cNvSpPr>
              <a:spLocks noChangeAspect="1"/>
            </p:cNvSpPr>
            <p:nvPr/>
          </p:nvSpPr>
          <p:spPr bwMode="auto">
            <a:xfrm>
              <a:off x="2798994" y="586676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30" y="55"/>
                    <a:pt x="30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7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44" name="Freeform 457"/>
            <p:cNvSpPr>
              <a:spLocks noChangeAspect="1"/>
            </p:cNvSpPr>
            <p:nvPr/>
          </p:nvSpPr>
          <p:spPr bwMode="auto">
            <a:xfrm>
              <a:off x="2798994" y="700976"/>
              <a:ext cx="73025" cy="106363"/>
            </a:xfrm>
            <a:custGeom>
              <a:avLst/>
              <a:gdLst>
                <a:gd name="T0" fmla="*/ 39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7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45" name="Freeform 458"/>
            <p:cNvSpPr>
              <a:spLocks noChangeAspect="1"/>
            </p:cNvSpPr>
            <p:nvPr/>
          </p:nvSpPr>
          <p:spPr bwMode="auto">
            <a:xfrm>
              <a:off x="2873606" y="586676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46" name="Freeform 459"/>
            <p:cNvSpPr>
              <a:spLocks noChangeAspect="1"/>
            </p:cNvSpPr>
            <p:nvPr/>
          </p:nvSpPr>
          <p:spPr bwMode="auto">
            <a:xfrm>
              <a:off x="2873606" y="700976"/>
              <a:ext cx="73025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20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47" name="Freeform 460"/>
            <p:cNvSpPr>
              <a:spLocks noChangeAspect="1"/>
            </p:cNvSpPr>
            <p:nvPr/>
          </p:nvSpPr>
          <p:spPr bwMode="auto">
            <a:xfrm>
              <a:off x="2500544" y="586676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6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30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48" name="Freeform 461"/>
            <p:cNvSpPr>
              <a:spLocks noChangeAspect="1"/>
            </p:cNvSpPr>
            <p:nvPr/>
          </p:nvSpPr>
          <p:spPr bwMode="auto">
            <a:xfrm>
              <a:off x="2500544" y="700976"/>
              <a:ext cx="73025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20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49" name="Freeform 462"/>
            <p:cNvSpPr>
              <a:spLocks noChangeAspect="1"/>
            </p:cNvSpPr>
            <p:nvPr/>
          </p:nvSpPr>
          <p:spPr bwMode="auto">
            <a:xfrm>
              <a:off x="2575156" y="586676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2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30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2" y="54"/>
                  </a:cubicBezTo>
                  <a:cubicBezTo>
                    <a:pt x="24" y="55"/>
                    <a:pt x="26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30" y="62"/>
                    <a:pt x="30" y="66"/>
                  </a:cubicBezTo>
                  <a:cubicBezTo>
                    <a:pt x="30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6" y="58"/>
                    <a:pt x="37" y="54"/>
                  </a:cubicBezTo>
                  <a:cubicBezTo>
                    <a:pt x="48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3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50" name="Freeform 463"/>
            <p:cNvSpPr>
              <a:spLocks noChangeAspect="1"/>
            </p:cNvSpPr>
            <p:nvPr/>
          </p:nvSpPr>
          <p:spPr bwMode="auto">
            <a:xfrm>
              <a:off x="2575156" y="700976"/>
              <a:ext cx="71437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5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6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1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5" y="17"/>
                    <a:pt x="35" y="26"/>
                  </a:cubicBezTo>
                  <a:cubicBezTo>
                    <a:pt x="35" y="27"/>
                    <a:pt x="35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6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1" y="14"/>
                    <a:pt x="21" y="20"/>
                  </a:cubicBezTo>
                  <a:cubicBezTo>
                    <a:pt x="21" y="23"/>
                    <a:pt x="20" y="26"/>
                    <a:pt x="20" y="29"/>
                  </a:cubicBezTo>
                  <a:cubicBezTo>
                    <a:pt x="9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51" name="Freeform 464"/>
            <p:cNvSpPr>
              <a:spLocks noChangeAspect="1"/>
            </p:cNvSpPr>
            <p:nvPr/>
          </p:nvSpPr>
          <p:spPr bwMode="auto">
            <a:xfrm>
              <a:off x="2651356" y="586676"/>
              <a:ext cx="71437" cy="107950"/>
            </a:xfrm>
            <a:custGeom>
              <a:avLst/>
              <a:gdLst>
                <a:gd name="T0" fmla="*/ 20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4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5 w 55"/>
                <a:gd name="T25" fmla="*/ 53 h 83"/>
                <a:gd name="T26" fmla="*/ 15 w 55"/>
                <a:gd name="T27" fmla="*/ 60 h 83"/>
                <a:gd name="T28" fmla="*/ 17 w 55"/>
                <a:gd name="T29" fmla="*/ 83 h 83"/>
                <a:gd name="T30" fmla="*/ 23 w 55"/>
                <a:gd name="T31" fmla="*/ 83 h 83"/>
                <a:gd name="T32" fmla="*/ 20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0" y="60"/>
                  </a:moveTo>
                  <a:cubicBezTo>
                    <a:pt x="20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5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0" y="68"/>
                    <a:pt x="20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52" name="Freeform 465"/>
            <p:cNvSpPr>
              <a:spLocks noChangeAspect="1"/>
            </p:cNvSpPr>
            <p:nvPr/>
          </p:nvSpPr>
          <p:spPr bwMode="auto">
            <a:xfrm>
              <a:off x="2651356" y="700976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5 w 55"/>
                <a:gd name="T17" fmla="*/ 20 h 82"/>
                <a:gd name="T18" fmla="*/ 23 w 55"/>
                <a:gd name="T19" fmla="*/ 0 h 82"/>
                <a:gd name="T20" fmla="*/ 17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29" y="27"/>
                    <a:pt x="27" y="27"/>
                  </a:cubicBezTo>
                  <a:cubicBezTo>
                    <a:pt x="26" y="27"/>
                    <a:pt x="26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53" name="Freeform 466"/>
            <p:cNvSpPr>
              <a:spLocks noChangeAspect="1"/>
            </p:cNvSpPr>
            <p:nvPr/>
          </p:nvSpPr>
          <p:spPr bwMode="auto">
            <a:xfrm>
              <a:off x="2278294" y="586676"/>
              <a:ext cx="71437" cy="107950"/>
            </a:xfrm>
            <a:custGeom>
              <a:avLst/>
              <a:gdLst>
                <a:gd name="T0" fmla="*/ 20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4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5 w 55"/>
                <a:gd name="T25" fmla="*/ 53 h 83"/>
                <a:gd name="T26" fmla="*/ 15 w 55"/>
                <a:gd name="T27" fmla="*/ 60 h 83"/>
                <a:gd name="T28" fmla="*/ 17 w 55"/>
                <a:gd name="T29" fmla="*/ 83 h 83"/>
                <a:gd name="T30" fmla="*/ 23 w 55"/>
                <a:gd name="T31" fmla="*/ 83 h 83"/>
                <a:gd name="T32" fmla="*/ 20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0" y="60"/>
                  </a:moveTo>
                  <a:cubicBezTo>
                    <a:pt x="20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5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0" y="68"/>
                    <a:pt x="20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54" name="Freeform 467"/>
            <p:cNvSpPr>
              <a:spLocks noChangeAspect="1"/>
            </p:cNvSpPr>
            <p:nvPr/>
          </p:nvSpPr>
          <p:spPr bwMode="auto">
            <a:xfrm>
              <a:off x="2278294" y="700976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5 w 55"/>
                <a:gd name="T17" fmla="*/ 20 h 82"/>
                <a:gd name="T18" fmla="*/ 23 w 55"/>
                <a:gd name="T19" fmla="*/ 0 h 82"/>
                <a:gd name="T20" fmla="*/ 17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29" y="27"/>
                    <a:pt x="27" y="27"/>
                  </a:cubicBezTo>
                  <a:cubicBezTo>
                    <a:pt x="26" y="27"/>
                    <a:pt x="26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55" name="Freeform 468"/>
            <p:cNvSpPr>
              <a:spLocks noChangeAspect="1"/>
            </p:cNvSpPr>
            <p:nvPr/>
          </p:nvSpPr>
          <p:spPr bwMode="auto">
            <a:xfrm>
              <a:off x="2351319" y="586676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5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5" y="71"/>
                    <a:pt x="35" y="66"/>
                  </a:cubicBezTo>
                  <a:cubicBezTo>
                    <a:pt x="35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56" name="Freeform 469"/>
            <p:cNvSpPr>
              <a:spLocks noChangeAspect="1"/>
            </p:cNvSpPr>
            <p:nvPr/>
          </p:nvSpPr>
          <p:spPr bwMode="auto">
            <a:xfrm>
              <a:off x="2351319" y="700976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7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5" y="25"/>
                    <a:pt x="26" y="23"/>
                    <a:pt x="26" y="20"/>
                  </a:cubicBezTo>
                  <a:cubicBezTo>
                    <a:pt x="26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57" name="Freeform 470"/>
            <p:cNvSpPr>
              <a:spLocks noChangeAspect="1"/>
            </p:cNvSpPr>
            <p:nvPr/>
          </p:nvSpPr>
          <p:spPr bwMode="auto">
            <a:xfrm>
              <a:off x="2425931" y="586676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5" y="58"/>
                    <a:pt x="15" y="60"/>
                  </a:cubicBezTo>
                  <a:cubicBezTo>
                    <a:pt x="15" y="68"/>
                    <a:pt x="17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58" name="Freeform 471"/>
            <p:cNvSpPr>
              <a:spLocks noChangeAspect="1"/>
            </p:cNvSpPr>
            <p:nvPr/>
          </p:nvSpPr>
          <p:spPr bwMode="auto">
            <a:xfrm>
              <a:off x="2425931" y="700976"/>
              <a:ext cx="73025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59" name="Freeform 472"/>
            <p:cNvSpPr>
              <a:spLocks noChangeAspect="1"/>
            </p:cNvSpPr>
            <p:nvPr/>
          </p:nvSpPr>
          <p:spPr bwMode="auto">
            <a:xfrm>
              <a:off x="2052869" y="586676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5" y="58"/>
                    <a:pt x="15" y="60"/>
                  </a:cubicBezTo>
                  <a:cubicBezTo>
                    <a:pt x="15" y="68"/>
                    <a:pt x="17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60" name="Freeform 473"/>
            <p:cNvSpPr>
              <a:spLocks noChangeAspect="1"/>
            </p:cNvSpPr>
            <p:nvPr/>
          </p:nvSpPr>
          <p:spPr bwMode="auto">
            <a:xfrm>
              <a:off x="2052869" y="700976"/>
              <a:ext cx="73025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61" name="Freeform 474"/>
            <p:cNvSpPr>
              <a:spLocks noChangeAspect="1"/>
            </p:cNvSpPr>
            <p:nvPr/>
          </p:nvSpPr>
          <p:spPr bwMode="auto">
            <a:xfrm>
              <a:off x="2127481" y="586676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30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6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30" y="62"/>
                    <a:pt x="30" y="66"/>
                  </a:cubicBezTo>
                  <a:cubicBezTo>
                    <a:pt x="30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6" y="58"/>
                    <a:pt x="37" y="54"/>
                  </a:cubicBezTo>
                  <a:cubicBezTo>
                    <a:pt x="48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62" name="Freeform 475"/>
            <p:cNvSpPr>
              <a:spLocks noChangeAspect="1"/>
            </p:cNvSpPr>
            <p:nvPr/>
          </p:nvSpPr>
          <p:spPr bwMode="auto">
            <a:xfrm>
              <a:off x="2127481" y="700976"/>
              <a:ext cx="71437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1" y="14"/>
                    <a:pt x="20" y="20"/>
                  </a:cubicBezTo>
                  <a:cubicBezTo>
                    <a:pt x="20" y="23"/>
                    <a:pt x="20" y="26"/>
                    <a:pt x="20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63" name="Freeform 476"/>
            <p:cNvSpPr>
              <a:spLocks noChangeAspect="1"/>
            </p:cNvSpPr>
            <p:nvPr/>
          </p:nvSpPr>
          <p:spPr bwMode="auto">
            <a:xfrm>
              <a:off x="2203681" y="586676"/>
              <a:ext cx="69850" cy="107950"/>
            </a:xfrm>
            <a:custGeom>
              <a:avLst/>
              <a:gdLst>
                <a:gd name="T0" fmla="*/ 20 w 54"/>
                <a:gd name="T1" fmla="*/ 60 h 83"/>
                <a:gd name="T2" fmla="*/ 21 w 54"/>
                <a:gd name="T3" fmla="*/ 54 h 83"/>
                <a:gd name="T4" fmla="*/ 27 w 54"/>
                <a:gd name="T5" fmla="*/ 55 h 83"/>
                <a:gd name="T6" fmla="*/ 30 w 54"/>
                <a:gd name="T7" fmla="*/ 55 h 83"/>
                <a:gd name="T8" fmla="*/ 29 w 54"/>
                <a:gd name="T9" fmla="*/ 66 h 83"/>
                <a:gd name="T10" fmla="*/ 30 w 54"/>
                <a:gd name="T11" fmla="*/ 83 h 83"/>
                <a:gd name="T12" fmla="*/ 36 w 54"/>
                <a:gd name="T13" fmla="*/ 83 h 83"/>
                <a:gd name="T14" fmla="*/ 34 w 54"/>
                <a:gd name="T15" fmla="*/ 66 h 83"/>
                <a:gd name="T16" fmla="*/ 36 w 54"/>
                <a:gd name="T17" fmla="*/ 54 h 83"/>
                <a:gd name="T18" fmla="*/ 54 w 54"/>
                <a:gd name="T19" fmla="*/ 28 h 83"/>
                <a:gd name="T20" fmla="*/ 27 w 54"/>
                <a:gd name="T21" fmla="*/ 0 h 83"/>
                <a:gd name="T22" fmla="*/ 0 w 54"/>
                <a:gd name="T23" fmla="*/ 28 h 83"/>
                <a:gd name="T24" fmla="*/ 15 w 54"/>
                <a:gd name="T25" fmla="*/ 53 h 83"/>
                <a:gd name="T26" fmla="*/ 15 w 54"/>
                <a:gd name="T27" fmla="*/ 60 h 83"/>
                <a:gd name="T28" fmla="*/ 17 w 54"/>
                <a:gd name="T29" fmla="*/ 83 h 83"/>
                <a:gd name="T30" fmla="*/ 23 w 54"/>
                <a:gd name="T31" fmla="*/ 83 h 83"/>
                <a:gd name="T32" fmla="*/ 20 w 54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3">
                  <a:moveTo>
                    <a:pt x="20" y="60"/>
                  </a:moveTo>
                  <a:cubicBezTo>
                    <a:pt x="20" y="58"/>
                    <a:pt x="20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0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4" y="40"/>
                    <a:pt x="54" y="28"/>
                  </a:cubicBezTo>
                  <a:cubicBezTo>
                    <a:pt x="54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5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0" y="68"/>
                    <a:pt x="20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64" name="Freeform 477"/>
            <p:cNvSpPr>
              <a:spLocks noChangeAspect="1"/>
            </p:cNvSpPr>
            <p:nvPr/>
          </p:nvSpPr>
          <p:spPr bwMode="auto">
            <a:xfrm>
              <a:off x="2203681" y="700976"/>
              <a:ext cx="69850" cy="106363"/>
            </a:xfrm>
            <a:custGeom>
              <a:avLst/>
              <a:gdLst>
                <a:gd name="T0" fmla="*/ 39 w 54"/>
                <a:gd name="T1" fmla="*/ 30 h 82"/>
                <a:gd name="T2" fmla="*/ 39 w 54"/>
                <a:gd name="T3" fmla="*/ 26 h 82"/>
                <a:gd name="T4" fmla="*/ 36 w 54"/>
                <a:gd name="T5" fmla="*/ 0 h 82"/>
                <a:gd name="T6" fmla="*/ 30 w 54"/>
                <a:gd name="T7" fmla="*/ 0 h 82"/>
                <a:gd name="T8" fmla="*/ 34 w 54"/>
                <a:gd name="T9" fmla="*/ 26 h 82"/>
                <a:gd name="T10" fmla="*/ 34 w 54"/>
                <a:gd name="T11" fmla="*/ 28 h 82"/>
                <a:gd name="T12" fmla="*/ 27 w 54"/>
                <a:gd name="T13" fmla="*/ 27 h 82"/>
                <a:gd name="T14" fmla="*/ 25 w 54"/>
                <a:gd name="T15" fmla="*/ 28 h 82"/>
                <a:gd name="T16" fmla="*/ 25 w 54"/>
                <a:gd name="T17" fmla="*/ 20 h 82"/>
                <a:gd name="T18" fmla="*/ 23 w 54"/>
                <a:gd name="T19" fmla="*/ 0 h 82"/>
                <a:gd name="T20" fmla="*/ 17 w 54"/>
                <a:gd name="T21" fmla="*/ 0 h 82"/>
                <a:gd name="T22" fmla="*/ 20 w 54"/>
                <a:gd name="T23" fmla="*/ 20 h 82"/>
                <a:gd name="T24" fmla="*/ 19 w 54"/>
                <a:gd name="T25" fmla="*/ 29 h 82"/>
                <a:gd name="T26" fmla="*/ 0 w 54"/>
                <a:gd name="T27" fmla="*/ 55 h 82"/>
                <a:gd name="T28" fmla="*/ 27 w 54"/>
                <a:gd name="T29" fmla="*/ 82 h 82"/>
                <a:gd name="T30" fmla="*/ 54 w 54"/>
                <a:gd name="T31" fmla="*/ 55 h 82"/>
                <a:gd name="T32" fmla="*/ 39 w 54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7" y="8"/>
                    <a:pt x="3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1" y="28"/>
                    <a:pt x="29" y="27"/>
                    <a:pt x="27" y="27"/>
                  </a:cubicBezTo>
                  <a:cubicBezTo>
                    <a:pt x="26" y="27"/>
                    <a:pt x="25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7"/>
                    <a:pt x="20" y="14"/>
                    <a:pt x="20" y="20"/>
                  </a:cubicBezTo>
                  <a:cubicBezTo>
                    <a:pt x="20" y="23"/>
                    <a:pt x="19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4" y="70"/>
                    <a:pt x="54" y="55"/>
                  </a:cubicBezTo>
                  <a:cubicBezTo>
                    <a:pt x="54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</p:grpSp>
      <p:sp>
        <p:nvSpPr>
          <p:cNvPr id="466" name="Textfeld 465"/>
          <p:cNvSpPr txBox="1"/>
          <p:nvPr/>
        </p:nvSpPr>
        <p:spPr>
          <a:xfrm>
            <a:off x="166053" y="740300"/>
            <a:ext cx="2466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Fibroblasten</a:t>
            </a:r>
            <a:endParaRPr lang="en-GB" sz="1200" b="1" dirty="0"/>
          </a:p>
        </p:txBody>
      </p:sp>
      <p:sp>
        <p:nvSpPr>
          <p:cNvPr id="467" name="Gewitterblitz 466"/>
          <p:cNvSpPr/>
          <p:nvPr/>
        </p:nvSpPr>
        <p:spPr>
          <a:xfrm>
            <a:off x="2533873" y="3768763"/>
            <a:ext cx="233134" cy="317320"/>
          </a:xfrm>
          <a:prstGeom prst="lightningBolt">
            <a:avLst/>
          </a:prstGeom>
          <a:solidFill>
            <a:schemeClr val="accent6">
              <a:lumMod val="75000"/>
            </a:schemeClr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508" name="Textfeld 507"/>
          <p:cNvSpPr txBox="1"/>
          <p:nvPr/>
        </p:nvSpPr>
        <p:spPr>
          <a:xfrm>
            <a:off x="2709292" y="3709153"/>
            <a:ext cx="824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UV</a:t>
            </a:r>
          </a:p>
          <a:p>
            <a:r>
              <a:rPr lang="de-DE" sz="1200" b="1" dirty="0" err="1"/>
              <a:t>cSS</a:t>
            </a:r>
            <a:r>
              <a:rPr lang="de-DE" sz="1200" b="1" dirty="0"/>
              <a:t>?</a:t>
            </a:r>
            <a:endParaRPr lang="en-GB" sz="1200" b="1" dirty="0"/>
          </a:p>
        </p:txBody>
      </p:sp>
      <p:sp>
        <p:nvSpPr>
          <p:cNvPr id="509" name="Textfeld 508"/>
          <p:cNvSpPr txBox="1"/>
          <p:nvPr/>
        </p:nvSpPr>
        <p:spPr>
          <a:xfrm>
            <a:off x="9408587" y="4341701"/>
            <a:ext cx="1224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Song 2018</a:t>
            </a:r>
          </a:p>
        </p:txBody>
      </p:sp>
      <p:sp>
        <p:nvSpPr>
          <p:cNvPr id="510" name="Textfeld 509"/>
          <p:cNvSpPr txBox="1"/>
          <p:nvPr/>
        </p:nvSpPr>
        <p:spPr>
          <a:xfrm>
            <a:off x="9282253" y="3918347"/>
            <a:ext cx="1224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 err="1"/>
              <a:t>Yu</a:t>
            </a:r>
            <a:r>
              <a:rPr lang="de-DE" sz="1200" b="1" dirty="0"/>
              <a:t> 2010</a:t>
            </a:r>
          </a:p>
        </p:txBody>
      </p:sp>
      <p:grpSp>
        <p:nvGrpSpPr>
          <p:cNvPr id="511" name="Gruppieren 510"/>
          <p:cNvGrpSpPr/>
          <p:nvPr/>
        </p:nvGrpSpPr>
        <p:grpSpPr>
          <a:xfrm>
            <a:off x="380232" y="2177731"/>
            <a:ext cx="1800000" cy="211449"/>
            <a:chOff x="406737" y="2495396"/>
            <a:chExt cx="1805115" cy="84194"/>
          </a:xfrm>
        </p:grpSpPr>
        <p:grpSp>
          <p:nvGrpSpPr>
            <p:cNvPr id="512" name="Group 2"/>
            <p:cNvGrpSpPr>
              <a:grpSpLocks noChangeAspect="1"/>
            </p:cNvGrpSpPr>
            <p:nvPr/>
          </p:nvGrpSpPr>
          <p:grpSpPr bwMode="auto">
            <a:xfrm rot="16200000" flipH="1">
              <a:off x="1265621" y="2213960"/>
              <a:ext cx="83851" cy="647237"/>
              <a:chOff x="2304" y="312"/>
              <a:chExt cx="979" cy="3484"/>
            </a:xfrm>
          </p:grpSpPr>
          <p:sp>
            <p:nvSpPr>
              <p:cNvPr id="539" name="Freeform 3"/>
              <p:cNvSpPr>
                <a:spLocks noChangeAspect="1"/>
              </p:cNvSpPr>
              <p:nvPr/>
            </p:nvSpPr>
            <p:spPr bwMode="auto">
              <a:xfrm>
                <a:off x="2304" y="3132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40" name="Freeform 4"/>
              <p:cNvSpPr>
                <a:spLocks noChangeAspect="1"/>
              </p:cNvSpPr>
              <p:nvPr/>
            </p:nvSpPr>
            <p:spPr bwMode="auto">
              <a:xfrm>
                <a:off x="2305" y="2099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41" name="Freeform 5"/>
              <p:cNvSpPr>
                <a:spLocks noChangeAspect="1"/>
              </p:cNvSpPr>
              <p:nvPr/>
            </p:nvSpPr>
            <p:spPr bwMode="auto">
              <a:xfrm>
                <a:off x="2305" y="2383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 flip="none" rotWithShape="1"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  <a:tileRect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42" name="Freeform 6"/>
              <p:cNvSpPr>
                <a:spLocks noChangeAspect="1"/>
              </p:cNvSpPr>
              <p:nvPr/>
            </p:nvSpPr>
            <p:spPr bwMode="auto">
              <a:xfrm>
                <a:off x="2304" y="1058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43" name="Freeform 7"/>
              <p:cNvSpPr>
                <a:spLocks noChangeAspect="1"/>
              </p:cNvSpPr>
              <p:nvPr/>
            </p:nvSpPr>
            <p:spPr bwMode="auto">
              <a:xfrm>
                <a:off x="2304" y="1342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 flip="none" rotWithShape="1"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  <a:tileRect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44" name="Freeform 8"/>
              <p:cNvSpPr>
                <a:spLocks noChangeAspect="1"/>
              </p:cNvSpPr>
              <p:nvPr/>
            </p:nvSpPr>
            <p:spPr bwMode="auto">
              <a:xfrm>
                <a:off x="2304" y="2602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45" name="Freeform 9"/>
              <p:cNvSpPr>
                <a:spLocks noChangeAspect="1"/>
              </p:cNvSpPr>
              <p:nvPr/>
            </p:nvSpPr>
            <p:spPr bwMode="auto">
              <a:xfrm>
                <a:off x="2304" y="2887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46" name="Freeform 10"/>
              <p:cNvSpPr>
                <a:spLocks noChangeAspect="1"/>
              </p:cNvSpPr>
              <p:nvPr/>
            </p:nvSpPr>
            <p:spPr bwMode="auto">
              <a:xfrm>
                <a:off x="2305" y="1569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47" name="Freeform 11"/>
              <p:cNvSpPr>
                <a:spLocks noChangeAspect="1"/>
              </p:cNvSpPr>
              <p:nvPr/>
            </p:nvSpPr>
            <p:spPr bwMode="auto">
              <a:xfrm>
                <a:off x="2304" y="312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 flip="none" rotWithShape="1"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  <a:tileRect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48" name="Freeform 12"/>
              <p:cNvSpPr>
                <a:spLocks noChangeAspect="1"/>
              </p:cNvSpPr>
              <p:nvPr/>
            </p:nvSpPr>
            <p:spPr bwMode="auto">
              <a:xfrm>
                <a:off x="2304" y="528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49" name="Freeform 13"/>
              <p:cNvSpPr>
                <a:spLocks noChangeAspect="1"/>
              </p:cNvSpPr>
              <p:nvPr/>
            </p:nvSpPr>
            <p:spPr bwMode="auto">
              <a:xfrm>
                <a:off x="2304" y="813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50" name="Freeform 14"/>
              <p:cNvSpPr>
                <a:spLocks noChangeAspect="1"/>
              </p:cNvSpPr>
              <p:nvPr/>
            </p:nvSpPr>
            <p:spPr bwMode="auto">
              <a:xfrm>
                <a:off x="2305" y="1854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</p:grpSp>
        <p:grpSp>
          <p:nvGrpSpPr>
            <p:cNvPr id="513" name="Group 2"/>
            <p:cNvGrpSpPr>
              <a:grpSpLocks noChangeAspect="1"/>
            </p:cNvGrpSpPr>
            <p:nvPr/>
          </p:nvGrpSpPr>
          <p:grpSpPr bwMode="auto">
            <a:xfrm rot="16200000" flipH="1">
              <a:off x="688430" y="2213703"/>
              <a:ext cx="83851" cy="647237"/>
              <a:chOff x="2304" y="312"/>
              <a:chExt cx="979" cy="3484"/>
            </a:xfrm>
          </p:grpSpPr>
          <p:sp>
            <p:nvSpPr>
              <p:cNvPr id="527" name="Freeform 3"/>
              <p:cNvSpPr>
                <a:spLocks noChangeAspect="1"/>
              </p:cNvSpPr>
              <p:nvPr/>
            </p:nvSpPr>
            <p:spPr bwMode="auto">
              <a:xfrm>
                <a:off x="2304" y="3132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28" name="Freeform 4"/>
              <p:cNvSpPr>
                <a:spLocks noChangeAspect="1"/>
              </p:cNvSpPr>
              <p:nvPr/>
            </p:nvSpPr>
            <p:spPr bwMode="auto">
              <a:xfrm>
                <a:off x="2305" y="2099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29" name="Freeform 5"/>
              <p:cNvSpPr>
                <a:spLocks noChangeAspect="1"/>
              </p:cNvSpPr>
              <p:nvPr/>
            </p:nvSpPr>
            <p:spPr bwMode="auto">
              <a:xfrm>
                <a:off x="2305" y="2383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 flip="none" rotWithShape="1"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  <a:tileRect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30" name="Freeform 6"/>
              <p:cNvSpPr>
                <a:spLocks noChangeAspect="1"/>
              </p:cNvSpPr>
              <p:nvPr/>
            </p:nvSpPr>
            <p:spPr bwMode="auto">
              <a:xfrm>
                <a:off x="2304" y="1058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31" name="Freeform 7"/>
              <p:cNvSpPr>
                <a:spLocks noChangeAspect="1"/>
              </p:cNvSpPr>
              <p:nvPr/>
            </p:nvSpPr>
            <p:spPr bwMode="auto">
              <a:xfrm>
                <a:off x="2304" y="1342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 flip="none" rotWithShape="1"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  <a:tileRect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32" name="Freeform 8"/>
              <p:cNvSpPr>
                <a:spLocks noChangeAspect="1"/>
              </p:cNvSpPr>
              <p:nvPr/>
            </p:nvSpPr>
            <p:spPr bwMode="auto">
              <a:xfrm>
                <a:off x="2304" y="2602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33" name="Freeform 9"/>
              <p:cNvSpPr>
                <a:spLocks noChangeAspect="1"/>
              </p:cNvSpPr>
              <p:nvPr/>
            </p:nvSpPr>
            <p:spPr bwMode="auto">
              <a:xfrm>
                <a:off x="2304" y="2887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34" name="Freeform 10"/>
              <p:cNvSpPr>
                <a:spLocks noChangeAspect="1"/>
              </p:cNvSpPr>
              <p:nvPr/>
            </p:nvSpPr>
            <p:spPr bwMode="auto">
              <a:xfrm>
                <a:off x="2305" y="1569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35" name="Freeform 11"/>
              <p:cNvSpPr>
                <a:spLocks noChangeAspect="1"/>
              </p:cNvSpPr>
              <p:nvPr/>
            </p:nvSpPr>
            <p:spPr bwMode="auto">
              <a:xfrm>
                <a:off x="2304" y="312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 flip="none" rotWithShape="1"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  <a:tileRect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36" name="Freeform 12"/>
              <p:cNvSpPr>
                <a:spLocks noChangeAspect="1"/>
              </p:cNvSpPr>
              <p:nvPr/>
            </p:nvSpPr>
            <p:spPr bwMode="auto">
              <a:xfrm>
                <a:off x="2304" y="528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37" name="Freeform 13"/>
              <p:cNvSpPr>
                <a:spLocks noChangeAspect="1"/>
              </p:cNvSpPr>
              <p:nvPr/>
            </p:nvSpPr>
            <p:spPr bwMode="auto">
              <a:xfrm>
                <a:off x="2304" y="813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38" name="Freeform 14"/>
              <p:cNvSpPr>
                <a:spLocks noChangeAspect="1"/>
              </p:cNvSpPr>
              <p:nvPr/>
            </p:nvSpPr>
            <p:spPr bwMode="auto">
              <a:xfrm>
                <a:off x="2305" y="1854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</p:grpSp>
        <p:grpSp>
          <p:nvGrpSpPr>
            <p:cNvPr id="514" name="Group 2"/>
            <p:cNvGrpSpPr>
              <a:grpSpLocks noChangeAspect="1"/>
            </p:cNvGrpSpPr>
            <p:nvPr/>
          </p:nvGrpSpPr>
          <p:grpSpPr bwMode="auto">
            <a:xfrm rot="16200000" flipH="1">
              <a:off x="1846308" y="2214046"/>
              <a:ext cx="83851" cy="647237"/>
              <a:chOff x="2304" y="312"/>
              <a:chExt cx="979" cy="3484"/>
            </a:xfrm>
          </p:grpSpPr>
          <p:sp>
            <p:nvSpPr>
              <p:cNvPr id="515" name="Freeform 3"/>
              <p:cNvSpPr>
                <a:spLocks noChangeAspect="1"/>
              </p:cNvSpPr>
              <p:nvPr/>
            </p:nvSpPr>
            <p:spPr bwMode="auto">
              <a:xfrm>
                <a:off x="2304" y="3132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16" name="Freeform 4"/>
              <p:cNvSpPr>
                <a:spLocks noChangeAspect="1"/>
              </p:cNvSpPr>
              <p:nvPr/>
            </p:nvSpPr>
            <p:spPr bwMode="auto">
              <a:xfrm>
                <a:off x="2305" y="2099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17" name="Freeform 5"/>
              <p:cNvSpPr>
                <a:spLocks noChangeAspect="1"/>
              </p:cNvSpPr>
              <p:nvPr/>
            </p:nvSpPr>
            <p:spPr bwMode="auto">
              <a:xfrm>
                <a:off x="2305" y="2383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 flip="none" rotWithShape="1"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  <a:tileRect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18" name="Freeform 6"/>
              <p:cNvSpPr>
                <a:spLocks noChangeAspect="1"/>
              </p:cNvSpPr>
              <p:nvPr/>
            </p:nvSpPr>
            <p:spPr bwMode="auto">
              <a:xfrm>
                <a:off x="2304" y="1058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19" name="Freeform 7"/>
              <p:cNvSpPr>
                <a:spLocks noChangeAspect="1"/>
              </p:cNvSpPr>
              <p:nvPr/>
            </p:nvSpPr>
            <p:spPr bwMode="auto">
              <a:xfrm>
                <a:off x="2304" y="1342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 flip="none" rotWithShape="1"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  <a:tileRect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20" name="Freeform 8"/>
              <p:cNvSpPr>
                <a:spLocks noChangeAspect="1"/>
              </p:cNvSpPr>
              <p:nvPr/>
            </p:nvSpPr>
            <p:spPr bwMode="auto">
              <a:xfrm>
                <a:off x="2304" y="2602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21" name="Freeform 9"/>
              <p:cNvSpPr>
                <a:spLocks noChangeAspect="1"/>
              </p:cNvSpPr>
              <p:nvPr/>
            </p:nvSpPr>
            <p:spPr bwMode="auto">
              <a:xfrm>
                <a:off x="2304" y="2887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22" name="Freeform 10"/>
              <p:cNvSpPr>
                <a:spLocks noChangeAspect="1"/>
              </p:cNvSpPr>
              <p:nvPr/>
            </p:nvSpPr>
            <p:spPr bwMode="auto">
              <a:xfrm>
                <a:off x="2305" y="1569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23" name="Freeform 11"/>
              <p:cNvSpPr>
                <a:spLocks noChangeAspect="1"/>
              </p:cNvSpPr>
              <p:nvPr/>
            </p:nvSpPr>
            <p:spPr bwMode="auto">
              <a:xfrm>
                <a:off x="2304" y="312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 flip="none" rotWithShape="1"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  <a:tileRect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24" name="Freeform 12"/>
              <p:cNvSpPr>
                <a:spLocks noChangeAspect="1"/>
              </p:cNvSpPr>
              <p:nvPr/>
            </p:nvSpPr>
            <p:spPr bwMode="auto">
              <a:xfrm>
                <a:off x="2304" y="528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25" name="Freeform 13"/>
              <p:cNvSpPr>
                <a:spLocks noChangeAspect="1"/>
              </p:cNvSpPr>
              <p:nvPr/>
            </p:nvSpPr>
            <p:spPr bwMode="auto">
              <a:xfrm>
                <a:off x="2304" y="813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526" name="Freeform 14"/>
              <p:cNvSpPr>
                <a:spLocks noChangeAspect="1"/>
              </p:cNvSpPr>
              <p:nvPr/>
            </p:nvSpPr>
            <p:spPr bwMode="auto">
              <a:xfrm>
                <a:off x="2305" y="1854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</p:grpSp>
      </p:grpSp>
      <p:sp>
        <p:nvSpPr>
          <p:cNvPr id="551" name="Textfeld 550"/>
          <p:cNvSpPr txBox="1"/>
          <p:nvPr/>
        </p:nvSpPr>
        <p:spPr>
          <a:xfrm>
            <a:off x="-1711124" y="2643192"/>
            <a:ext cx="1224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Brenner 2005 (</a:t>
            </a:r>
            <a:r>
              <a:rPr lang="de-DE" sz="1200" b="1" dirty="0" err="1"/>
              <a:t>Fibros</a:t>
            </a:r>
            <a:r>
              <a:rPr lang="de-DE" sz="1200" b="1" dirty="0"/>
              <a:t>)</a:t>
            </a:r>
          </a:p>
          <a:p>
            <a:pPr algn="ctr"/>
            <a:r>
              <a:rPr lang="de-DE" sz="1200" b="1" dirty="0" err="1"/>
              <a:t>Ciazynska</a:t>
            </a:r>
            <a:r>
              <a:rPr lang="de-DE" sz="1200" b="1" dirty="0"/>
              <a:t> 2017 (</a:t>
            </a:r>
            <a:r>
              <a:rPr lang="de-DE" sz="1200" b="1" dirty="0" err="1"/>
              <a:t>Fibros</a:t>
            </a:r>
            <a:r>
              <a:rPr lang="de-DE" sz="1200" b="1" dirty="0"/>
              <a:t>)</a:t>
            </a:r>
          </a:p>
        </p:txBody>
      </p:sp>
      <p:grpSp>
        <p:nvGrpSpPr>
          <p:cNvPr id="552" name="Gruppieren 551"/>
          <p:cNvGrpSpPr/>
          <p:nvPr/>
        </p:nvGrpSpPr>
        <p:grpSpPr>
          <a:xfrm>
            <a:off x="1072265" y="1907407"/>
            <a:ext cx="540000" cy="180000"/>
            <a:chOff x="5445533" y="451879"/>
            <a:chExt cx="540000" cy="180000"/>
          </a:xfrm>
        </p:grpSpPr>
        <p:cxnSp>
          <p:nvCxnSpPr>
            <p:cNvPr id="553" name="Gerade Verbindung 471"/>
            <p:cNvCxnSpPr/>
            <p:nvPr/>
          </p:nvCxnSpPr>
          <p:spPr>
            <a:xfrm flipH="1" flipV="1">
              <a:off x="5456952" y="451879"/>
              <a:ext cx="0" cy="1800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Gerade Verbindung mit Pfeil 553"/>
            <p:cNvCxnSpPr/>
            <p:nvPr/>
          </p:nvCxnSpPr>
          <p:spPr>
            <a:xfrm>
              <a:off x="5445533" y="451879"/>
              <a:ext cx="5400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0" name="Gruppieren 599"/>
          <p:cNvGrpSpPr/>
          <p:nvPr/>
        </p:nvGrpSpPr>
        <p:grpSpPr>
          <a:xfrm>
            <a:off x="2679519" y="153512"/>
            <a:ext cx="1068361" cy="337224"/>
            <a:chOff x="512423" y="2678540"/>
            <a:chExt cx="893117" cy="276999"/>
          </a:xfrm>
        </p:grpSpPr>
        <p:grpSp>
          <p:nvGrpSpPr>
            <p:cNvPr id="601" name="Gruppieren 600"/>
            <p:cNvGrpSpPr/>
            <p:nvPr/>
          </p:nvGrpSpPr>
          <p:grpSpPr>
            <a:xfrm>
              <a:off x="574718" y="2726517"/>
              <a:ext cx="346221" cy="143792"/>
              <a:chOff x="574718" y="2726517"/>
              <a:chExt cx="346221" cy="143792"/>
            </a:xfrm>
          </p:grpSpPr>
          <p:sp>
            <p:nvSpPr>
              <p:cNvPr id="603" name="Ellipse 602"/>
              <p:cNvSpPr/>
              <p:nvPr/>
            </p:nvSpPr>
            <p:spPr>
              <a:xfrm>
                <a:off x="720837" y="2726517"/>
                <a:ext cx="200102" cy="143792"/>
              </a:xfrm>
              <a:prstGeom prst="ellipse">
                <a:avLst/>
              </a:prstGeom>
              <a:gradFill flip="none" rotWithShape="1">
                <a:gsLst>
                  <a:gs pos="79000">
                    <a:srgbClr val="B7131F"/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/>
              </a:p>
            </p:txBody>
          </p:sp>
          <p:sp>
            <p:nvSpPr>
              <p:cNvPr id="604" name="Ellipse 603"/>
              <p:cNvSpPr/>
              <p:nvPr/>
            </p:nvSpPr>
            <p:spPr>
              <a:xfrm>
                <a:off x="574718" y="2726517"/>
                <a:ext cx="200102" cy="143792"/>
              </a:xfrm>
              <a:prstGeom prst="ellipse">
                <a:avLst/>
              </a:prstGeom>
              <a:gradFill flip="none" rotWithShape="1">
                <a:gsLst>
                  <a:gs pos="79000">
                    <a:srgbClr val="B7131F"/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accent2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/>
              </a:p>
            </p:txBody>
          </p:sp>
        </p:grpSp>
        <p:sp>
          <p:nvSpPr>
            <p:cNvPr id="602" name="Textfeld 601"/>
            <p:cNvSpPr txBox="1"/>
            <p:nvPr/>
          </p:nvSpPr>
          <p:spPr>
            <a:xfrm>
              <a:off x="512423" y="2678540"/>
              <a:ext cx="8931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TGF</a:t>
              </a:r>
              <a:r>
                <a:rPr lang="el-GR" sz="1200" dirty="0"/>
                <a:t>β</a:t>
              </a:r>
              <a:r>
                <a:rPr lang="de-DE" sz="1200" dirty="0"/>
                <a:t>1</a:t>
              </a:r>
            </a:p>
          </p:txBody>
        </p:sp>
      </p:grpSp>
      <p:cxnSp>
        <p:nvCxnSpPr>
          <p:cNvPr id="609" name="Gewinkelter Verbinder 608"/>
          <p:cNvCxnSpPr/>
          <p:nvPr/>
        </p:nvCxnSpPr>
        <p:spPr>
          <a:xfrm rot="5400000" flipH="1" flipV="1">
            <a:off x="1527519" y="609548"/>
            <a:ext cx="1476000" cy="828000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Gewinkelter Verbinder 611"/>
          <p:cNvCxnSpPr/>
          <p:nvPr/>
        </p:nvCxnSpPr>
        <p:spPr>
          <a:xfrm>
            <a:off x="3186372" y="278072"/>
            <a:ext cx="3219601" cy="288000"/>
          </a:xfrm>
          <a:prstGeom prst="bentConnector3">
            <a:avLst>
              <a:gd name="adj1" fmla="val 99841"/>
            </a:avLst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Gerade Verbindung mit Pfeil 648"/>
          <p:cNvCxnSpPr>
            <a:endCxn id="309" idx="1"/>
          </p:cNvCxnSpPr>
          <p:nvPr/>
        </p:nvCxnSpPr>
        <p:spPr>
          <a:xfrm>
            <a:off x="3442224" y="3805531"/>
            <a:ext cx="886199" cy="271718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6" name="Gerade Verbindung mit Pfeil 655"/>
          <p:cNvCxnSpPr/>
          <p:nvPr/>
        </p:nvCxnSpPr>
        <p:spPr>
          <a:xfrm flipV="1">
            <a:off x="3441694" y="3662602"/>
            <a:ext cx="933572" cy="138794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Gerade Verbindung 316"/>
          <p:cNvCxnSpPr/>
          <p:nvPr/>
        </p:nvCxnSpPr>
        <p:spPr>
          <a:xfrm flipH="1" flipV="1">
            <a:off x="4365697" y="3592980"/>
            <a:ext cx="27533" cy="13491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" name="Oval 350"/>
          <p:cNvSpPr>
            <a:spLocks noChangeArrowheads="1"/>
          </p:cNvSpPr>
          <p:nvPr/>
        </p:nvSpPr>
        <p:spPr bwMode="auto">
          <a:xfrm>
            <a:off x="8141235" y="1309864"/>
            <a:ext cx="764536" cy="453526"/>
          </a:xfrm>
          <a:prstGeom prst="ellipse">
            <a:avLst/>
          </a:prstGeom>
          <a:gradFill>
            <a:gsLst>
              <a:gs pos="79000">
                <a:schemeClr val="accent2">
                  <a:lumMod val="86000"/>
                  <a:lumOff val="14000"/>
                  <a:alpha val="54000"/>
                </a:schemeClr>
              </a:gs>
              <a:gs pos="3000">
                <a:schemeClr val="bg1">
                  <a:lumMod val="76000"/>
                  <a:lumOff val="24000"/>
                  <a:alpha val="27000"/>
                </a:schemeClr>
              </a:gs>
              <a:gs pos="21000">
                <a:schemeClr val="accent2">
                  <a:lumMod val="60000"/>
                  <a:lumOff val="40000"/>
                  <a:alpha val="30000"/>
                </a:schemeClr>
              </a:gs>
            </a:gsLst>
            <a:path path="circle">
              <a:fillToRect l="50000" t="50000" r="50000" b="50000"/>
            </a:path>
          </a:gradFill>
          <a:ln w="6350">
            <a:solidFill>
              <a:srgbClr val="333333"/>
            </a:solidFill>
            <a:miter lim="800000"/>
            <a:headEnd/>
            <a:tailEnd/>
          </a:ln>
        </p:spPr>
        <p:txBody>
          <a:bodyPr/>
          <a:lstStyle/>
          <a:p>
            <a:endParaRPr lang="de-DE" sz="1200"/>
          </a:p>
        </p:txBody>
      </p:sp>
      <p:sp>
        <p:nvSpPr>
          <p:cNvPr id="377" name="Oval 350"/>
          <p:cNvSpPr>
            <a:spLocks noChangeArrowheads="1"/>
          </p:cNvSpPr>
          <p:nvPr/>
        </p:nvSpPr>
        <p:spPr bwMode="auto">
          <a:xfrm>
            <a:off x="7398692" y="1760356"/>
            <a:ext cx="640079" cy="251964"/>
          </a:xfrm>
          <a:prstGeom prst="ellipse">
            <a:avLst/>
          </a:prstGeom>
          <a:gradFill>
            <a:gsLst>
              <a:gs pos="79000">
                <a:srgbClr val="C00000"/>
              </a:gs>
              <a:gs pos="3000">
                <a:schemeClr val="bg1">
                  <a:lumMod val="76000"/>
                  <a:lumOff val="24000"/>
                </a:schemeClr>
              </a:gs>
              <a:gs pos="21000">
                <a:srgbClr val="C00000">
                  <a:alpha val="48000"/>
                </a:srgbClr>
              </a:gs>
            </a:gsLst>
            <a:path path="circle">
              <a:fillToRect l="50000" t="50000" r="50000" b="50000"/>
            </a:path>
          </a:gradFill>
          <a:ln w="6350">
            <a:solidFill>
              <a:srgbClr val="333333"/>
            </a:solidFill>
            <a:miter lim="800000"/>
            <a:headEnd/>
            <a:tailEnd/>
          </a:ln>
        </p:spPr>
        <p:txBody>
          <a:bodyPr/>
          <a:lstStyle/>
          <a:p>
            <a:endParaRPr lang="de-DE" sz="1200"/>
          </a:p>
        </p:txBody>
      </p:sp>
      <p:sp>
        <p:nvSpPr>
          <p:cNvPr id="376" name="Text Box 411"/>
          <p:cNvSpPr txBox="1">
            <a:spLocks noChangeArrowheads="1"/>
          </p:cNvSpPr>
          <p:nvPr/>
        </p:nvSpPr>
        <p:spPr bwMode="auto">
          <a:xfrm>
            <a:off x="7345593" y="1747838"/>
            <a:ext cx="74892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3333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de-DE" sz="1200" dirty="0"/>
              <a:t>Smad2/3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7237024" y="2643192"/>
            <a:ext cx="611065" cy="276999"/>
            <a:chOff x="8147804" y="2747185"/>
            <a:chExt cx="611065" cy="276999"/>
          </a:xfrm>
        </p:grpSpPr>
        <p:sp>
          <p:nvSpPr>
            <p:cNvPr id="383" name="Oval 350"/>
            <p:cNvSpPr>
              <a:spLocks noChangeArrowheads="1"/>
            </p:cNvSpPr>
            <p:nvPr/>
          </p:nvSpPr>
          <p:spPr bwMode="auto">
            <a:xfrm>
              <a:off x="8207495" y="2759703"/>
              <a:ext cx="473574" cy="251964"/>
            </a:xfrm>
            <a:prstGeom prst="ellipse">
              <a:avLst/>
            </a:prstGeom>
            <a:gradFill>
              <a:gsLst>
                <a:gs pos="79000">
                  <a:schemeClr val="accent3">
                    <a:lumMod val="75000"/>
                  </a:schemeClr>
                </a:gs>
                <a:gs pos="3000">
                  <a:schemeClr val="bg1">
                    <a:lumMod val="76000"/>
                    <a:lumOff val="24000"/>
                  </a:schemeClr>
                </a:gs>
                <a:gs pos="21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</a:gradFill>
            <a:ln w="6350">
              <a:solidFill>
                <a:srgbClr val="333333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385" name="Text Box 411"/>
            <p:cNvSpPr txBox="1">
              <a:spLocks noChangeArrowheads="1"/>
            </p:cNvSpPr>
            <p:nvPr/>
          </p:nvSpPr>
          <p:spPr bwMode="auto">
            <a:xfrm>
              <a:off x="8147804" y="2747185"/>
              <a:ext cx="61106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3333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de-DE" sz="1200" dirty="0"/>
                <a:t>Smad4</a:t>
              </a:r>
            </a:p>
          </p:txBody>
        </p:sp>
      </p:grpSp>
      <p:grpSp>
        <p:nvGrpSpPr>
          <p:cNvPr id="116" name="Gruppieren 115"/>
          <p:cNvGrpSpPr/>
          <p:nvPr/>
        </p:nvGrpSpPr>
        <p:grpSpPr>
          <a:xfrm flipH="1">
            <a:off x="7778982" y="2128322"/>
            <a:ext cx="410369" cy="467349"/>
            <a:chOff x="7776191" y="2321353"/>
            <a:chExt cx="419895" cy="399786"/>
          </a:xfrm>
        </p:grpSpPr>
        <p:cxnSp>
          <p:nvCxnSpPr>
            <p:cNvPr id="381" name="Gerade Verbindung mit Pfeil 380"/>
            <p:cNvCxnSpPr/>
            <p:nvPr/>
          </p:nvCxnSpPr>
          <p:spPr>
            <a:xfrm>
              <a:off x="8186561" y="2321353"/>
              <a:ext cx="9525" cy="39978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Bogen 16"/>
            <p:cNvSpPr/>
            <p:nvPr/>
          </p:nvSpPr>
          <p:spPr>
            <a:xfrm>
              <a:off x="7776191" y="2414399"/>
              <a:ext cx="410369" cy="166101"/>
            </a:xfrm>
            <a:prstGeom prst="arc">
              <a:avLst>
                <a:gd name="adj1" fmla="val 15916016"/>
                <a:gd name="adj2" fmla="val 0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cxnSp>
        <p:nvCxnSpPr>
          <p:cNvPr id="390" name="Gerade Verbindung mit Pfeil 389"/>
          <p:cNvCxnSpPr/>
          <p:nvPr/>
        </p:nvCxnSpPr>
        <p:spPr>
          <a:xfrm>
            <a:off x="6750878" y="1470345"/>
            <a:ext cx="725177" cy="253175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uppieren 117"/>
          <p:cNvGrpSpPr/>
          <p:nvPr/>
        </p:nvGrpSpPr>
        <p:grpSpPr>
          <a:xfrm>
            <a:off x="7564271" y="2813139"/>
            <a:ext cx="748923" cy="276999"/>
            <a:chOff x="8268400" y="3181265"/>
            <a:chExt cx="748923" cy="276999"/>
          </a:xfrm>
        </p:grpSpPr>
        <p:sp>
          <p:nvSpPr>
            <p:cNvPr id="394" name="Oval 350"/>
            <p:cNvSpPr>
              <a:spLocks noChangeArrowheads="1"/>
            </p:cNvSpPr>
            <p:nvPr/>
          </p:nvSpPr>
          <p:spPr bwMode="auto">
            <a:xfrm>
              <a:off x="8321499" y="3193783"/>
              <a:ext cx="640079" cy="251964"/>
            </a:xfrm>
            <a:prstGeom prst="ellipse">
              <a:avLst/>
            </a:prstGeom>
            <a:gradFill>
              <a:gsLst>
                <a:gs pos="79000">
                  <a:srgbClr val="C00000"/>
                </a:gs>
                <a:gs pos="3000">
                  <a:schemeClr val="bg1">
                    <a:lumMod val="76000"/>
                    <a:lumOff val="24000"/>
                  </a:schemeClr>
                </a:gs>
                <a:gs pos="21000">
                  <a:srgbClr val="C00000">
                    <a:alpha val="48000"/>
                  </a:srgbClr>
                </a:gs>
              </a:gsLst>
              <a:path path="circle">
                <a:fillToRect l="50000" t="50000" r="50000" b="50000"/>
              </a:path>
            </a:gradFill>
            <a:ln w="6350">
              <a:solidFill>
                <a:srgbClr val="333333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396" name="Text Box 411"/>
            <p:cNvSpPr txBox="1">
              <a:spLocks noChangeArrowheads="1"/>
            </p:cNvSpPr>
            <p:nvPr/>
          </p:nvSpPr>
          <p:spPr bwMode="auto">
            <a:xfrm>
              <a:off x="8268400" y="3181265"/>
              <a:ext cx="748923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3333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de-DE" sz="1200" dirty="0"/>
                <a:t>Smad2/3</a:t>
              </a:r>
            </a:p>
          </p:txBody>
        </p:sp>
      </p:grpSp>
      <p:grpSp>
        <p:nvGrpSpPr>
          <p:cNvPr id="399" name="Gruppieren 398"/>
          <p:cNvGrpSpPr/>
          <p:nvPr/>
        </p:nvGrpSpPr>
        <p:grpSpPr>
          <a:xfrm>
            <a:off x="7958431" y="2083081"/>
            <a:ext cx="611065" cy="276999"/>
            <a:chOff x="9153029" y="2774019"/>
            <a:chExt cx="611065" cy="276999"/>
          </a:xfrm>
        </p:grpSpPr>
        <p:sp>
          <p:nvSpPr>
            <p:cNvPr id="400" name="Oval 350"/>
            <p:cNvSpPr>
              <a:spLocks noChangeArrowheads="1"/>
            </p:cNvSpPr>
            <p:nvPr/>
          </p:nvSpPr>
          <p:spPr bwMode="auto">
            <a:xfrm>
              <a:off x="9215260" y="2786817"/>
              <a:ext cx="473574" cy="251964"/>
            </a:xfrm>
            <a:prstGeom prst="ellipse">
              <a:avLst/>
            </a:prstGeom>
            <a:gradFill>
              <a:gsLst>
                <a:gs pos="79000">
                  <a:schemeClr val="accent3">
                    <a:lumMod val="75000"/>
                  </a:schemeClr>
                </a:gs>
                <a:gs pos="3000">
                  <a:schemeClr val="bg1">
                    <a:lumMod val="76000"/>
                    <a:lumOff val="24000"/>
                  </a:schemeClr>
                </a:gs>
                <a:gs pos="21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</a:gradFill>
            <a:ln w="6350">
              <a:solidFill>
                <a:srgbClr val="333333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01" name="Text Box 411"/>
            <p:cNvSpPr txBox="1">
              <a:spLocks noChangeArrowheads="1"/>
            </p:cNvSpPr>
            <p:nvPr/>
          </p:nvSpPr>
          <p:spPr bwMode="auto">
            <a:xfrm>
              <a:off x="9153029" y="2774019"/>
              <a:ext cx="61106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3333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de-DE" sz="1200" dirty="0"/>
                <a:t>Smad4</a:t>
              </a:r>
            </a:p>
          </p:txBody>
        </p:sp>
      </p:grpSp>
      <p:sp>
        <p:nvSpPr>
          <p:cNvPr id="469" name="Textfeld 468"/>
          <p:cNvSpPr txBox="1"/>
          <p:nvPr/>
        </p:nvSpPr>
        <p:spPr>
          <a:xfrm>
            <a:off x="9282253" y="2946526"/>
            <a:ext cx="1224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Zeng 2016 (NSCLC)</a:t>
            </a:r>
          </a:p>
        </p:txBody>
      </p:sp>
      <p:sp>
        <p:nvSpPr>
          <p:cNvPr id="470" name="Textfeld 469"/>
          <p:cNvSpPr txBox="1"/>
          <p:nvPr/>
        </p:nvSpPr>
        <p:spPr>
          <a:xfrm>
            <a:off x="8141235" y="1382681"/>
            <a:ext cx="702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miR-205</a:t>
            </a:r>
          </a:p>
        </p:txBody>
      </p:sp>
      <p:grpSp>
        <p:nvGrpSpPr>
          <p:cNvPr id="132" name="Gruppieren 131"/>
          <p:cNvGrpSpPr/>
          <p:nvPr/>
        </p:nvGrpSpPr>
        <p:grpSpPr>
          <a:xfrm rot="20508618">
            <a:off x="7939529" y="1746281"/>
            <a:ext cx="848667" cy="440758"/>
            <a:chOff x="8245927" y="1949855"/>
            <a:chExt cx="848667" cy="440758"/>
          </a:xfrm>
        </p:grpSpPr>
        <p:sp>
          <p:nvSpPr>
            <p:cNvPr id="472" name="Bogen 471"/>
            <p:cNvSpPr/>
            <p:nvPr/>
          </p:nvSpPr>
          <p:spPr>
            <a:xfrm rot="9383421" flipH="1">
              <a:off x="8245927" y="1949855"/>
              <a:ext cx="848667" cy="389540"/>
            </a:xfrm>
            <a:prstGeom prst="arc">
              <a:avLst>
                <a:gd name="adj1" fmla="val 16200000"/>
                <a:gd name="adj2" fmla="val 20665743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cxnSp>
          <p:nvCxnSpPr>
            <p:cNvPr id="473" name="Gerade Verbindung 310"/>
            <p:cNvCxnSpPr/>
            <p:nvPr/>
          </p:nvCxnSpPr>
          <p:spPr>
            <a:xfrm rot="19606584" flipH="1" flipV="1">
              <a:off x="8743407" y="2250936"/>
              <a:ext cx="0" cy="1396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4" name="Oval 350"/>
          <p:cNvSpPr>
            <a:spLocks noChangeArrowheads="1"/>
          </p:cNvSpPr>
          <p:nvPr/>
        </p:nvSpPr>
        <p:spPr bwMode="auto">
          <a:xfrm>
            <a:off x="7116099" y="3309770"/>
            <a:ext cx="764536" cy="453526"/>
          </a:xfrm>
          <a:prstGeom prst="ellipse">
            <a:avLst/>
          </a:prstGeom>
          <a:gradFill>
            <a:gsLst>
              <a:gs pos="79000">
                <a:schemeClr val="accent2">
                  <a:lumMod val="86000"/>
                  <a:lumOff val="14000"/>
                  <a:alpha val="54000"/>
                </a:schemeClr>
              </a:gs>
              <a:gs pos="3000">
                <a:schemeClr val="bg1">
                  <a:lumMod val="76000"/>
                  <a:lumOff val="24000"/>
                  <a:alpha val="27000"/>
                </a:schemeClr>
              </a:gs>
              <a:gs pos="21000">
                <a:schemeClr val="accent2">
                  <a:lumMod val="60000"/>
                  <a:lumOff val="40000"/>
                  <a:alpha val="30000"/>
                </a:schemeClr>
              </a:gs>
            </a:gsLst>
            <a:path path="circle">
              <a:fillToRect l="50000" t="50000" r="50000" b="50000"/>
            </a:path>
          </a:gradFill>
          <a:ln w="6350">
            <a:solidFill>
              <a:srgbClr val="333333"/>
            </a:solidFill>
            <a:miter lim="800000"/>
            <a:headEnd/>
            <a:tailEnd/>
          </a:ln>
        </p:spPr>
        <p:txBody>
          <a:bodyPr/>
          <a:lstStyle/>
          <a:p>
            <a:endParaRPr lang="de-DE" sz="1200"/>
          </a:p>
        </p:txBody>
      </p:sp>
      <p:sp>
        <p:nvSpPr>
          <p:cNvPr id="405" name="Textfeld 404"/>
          <p:cNvSpPr txBox="1"/>
          <p:nvPr/>
        </p:nvSpPr>
        <p:spPr>
          <a:xfrm>
            <a:off x="7147049" y="3382909"/>
            <a:ext cx="702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miR-200</a:t>
            </a:r>
          </a:p>
        </p:txBody>
      </p:sp>
      <p:grpSp>
        <p:nvGrpSpPr>
          <p:cNvPr id="406" name="Gruppieren 405"/>
          <p:cNvGrpSpPr/>
          <p:nvPr/>
        </p:nvGrpSpPr>
        <p:grpSpPr>
          <a:xfrm rot="19606584">
            <a:off x="6468164" y="3299252"/>
            <a:ext cx="624840" cy="487784"/>
            <a:chOff x="5634024" y="2643661"/>
            <a:chExt cx="624840" cy="487784"/>
          </a:xfrm>
        </p:grpSpPr>
        <p:sp>
          <p:nvSpPr>
            <p:cNvPr id="468" name="Bogen 467"/>
            <p:cNvSpPr/>
            <p:nvPr/>
          </p:nvSpPr>
          <p:spPr>
            <a:xfrm>
              <a:off x="5634024" y="2711812"/>
              <a:ext cx="624840" cy="419633"/>
            </a:xfrm>
            <a:prstGeom prst="arc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cxnSp>
          <p:nvCxnSpPr>
            <p:cNvPr id="474" name="Gerade Verbindung 310"/>
            <p:cNvCxnSpPr/>
            <p:nvPr/>
          </p:nvCxnSpPr>
          <p:spPr>
            <a:xfrm flipH="1" flipV="1">
              <a:off x="5946444" y="2643661"/>
              <a:ext cx="0" cy="1396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5" name="Gruppieren 474"/>
          <p:cNvGrpSpPr/>
          <p:nvPr/>
        </p:nvGrpSpPr>
        <p:grpSpPr>
          <a:xfrm rot="19655061" flipH="1" flipV="1">
            <a:off x="6565239" y="3285305"/>
            <a:ext cx="726611" cy="515676"/>
            <a:chOff x="5634024" y="2643661"/>
            <a:chExt cx="624840" cy="487784"/>
          </a:xfrm>
        </p:grpSpPr>
        <p:sp>
          <p:nvSpPr>
            <p:cNvPr id="476" name="Bogen 475"/>
            <p:cNvSpPr/>
            <p:nvPr/>
          </p:nvSpPr>
          <p:spPr>
            <a:xfrm>
              <a:off x="5634024" y="2711812"/>
              <a:ext cx="624840" cy="419633"/>
            </a:xfrm>
            <a:prstGeom prst="arc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cxnSp>
          <p:nvCxnSpPr>
            <p:cNvPr id="477" name="Gerade Verbindung 316"/>
            <p:cNvCxnSpPr/>
            <p:nvPr/>
          </p:nvCxnSpPr>
          <p:spPr>
            <a:xfrm flipH="1" flipV="1">
              <a:off x="5946444" y="2643661"/>
              <a:ext cx="0" cy="1396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8" name="Textfeld 477"/>
          <p:cNvSpPr txBox="1"/>
          <p:nvPr/>
        </p:nvSpPr>
        <p:spPr>
          <a:xfrm>
            <a:off x="2700792" y="3422952"/>
            <a:ext cx="824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ROS</a:t>
            </a:r>
            <a:endParaRPr lang="en-GB" sz="1200" b="1" dirty="0"/>
          </a:p>
        </p:txBody>
      </p:sp>
      <p:sp>
        <p:nvSpPr>
          <p:cNvPr id="480" name="Gewitterblitz 479"/>
          <p:cNvSpPr/>
          <p:nvPr/>
        </p:nvSpPr>
        <p:spPr>
          <a:xfrm>
            <a:off x="2514970" y="3421009"/>
            <a:ext cx="233134" cy="317320"/>
          </a:xfrm>
          <a:prstGeom prst="lightningBolt">
            <a:avLst/>
          </a:prstGeom>
          <a:solidFill>
            <a:srgbClr val="C00000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42" name="Geschweifte Klammer rechts 141"/>
          <p:cNvSpPr/>
          <p:nvPr/>
        </p:nvSpPr>
        <p:spPr>
          <a:xfrm>
            <a:off x="3186752" y="3452168"/>
            <a:ext cx="195088" cy="633916"/>
          </a:xfrm>
          <a:prstGeom prst="righ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481" name="Geschweifte Klammer rechts 480"/>
          <p:cNvSpPr/>
          <p:nvPr/>
        </p:nvSpPr>
        <p:spPr>
          <a:xfrm flipH="1">
            <a:off x="2258968" y="3461490"/>
            <a:ext cx="195088" cy="612066"/>
          </a:xfrm>
          <a:prstGeom prst="righ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cxnSp>
        <p:nvCxnSpPr>
          <p:cNvPr id="482" name="Gerade Verbindung mit Pfeil 481"/>
          <p:cNvCxnSpPr/>
          <p:nvPr/>
        </p:nvCxnSpPr>
        <p:spPr>
          <a:xfrm flipH="1" flipV="1">
            <a:off x="1100097" y="2442156"/>
            <a:ext cx="1034009" cy="1309529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5" name="Gruppieren 484"/>
          <p:cNvGrpSpPr/>
          <p:nvPr/>
        </p:nvGrpSpPr>
        <p:grpSpPr>
          <a:xfrm>
            <a:off x="7519376" y="1580315"/>
            <a:ext cx="278249" cy="338333"/>
            <a:chOff x="4279903" y="1159207"/>
            <a:chExt cx="222282" cy="276999"/>
          </a:xfrm>
        </p:grpSpPr>
        <p:sp>
          <p:nvSpPr>
            <p:cNvPr id="486" name="Ellipse 485"/>
            <p:cNvSpPr/>
            <p:nvPr/>
          </p:nvSpPr>
          <p:spPr>
            <a:xfrm>
              <a:off x="4324598" y="1220184"/>
              <a:ext cx="111918" cy="104775"/>
            </a:xfrm>
            <a:prstGeom prst="ellipse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487" name="Textfeld 486"/>
            <p:cNvSpPr txBox="1"/>
            <p:nvPr/>
          </p:nvSpPr>
          <p:spPr>
            <a:xfrm>
              <a:off x="4279903" y="1159207"/>
              <a:ext cx="222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P</a:t>
              </a:r>
            </a:p>
          </p:txBody>
        </p:sp>
      </p:grpSp>
      <p:grpSp>
        <p:nvGrpSpPr>
          <p:cNvPr id="488" name="Gruppieren 487"/>
          <p:cNvGrpSpPr/>
          <p:nvPr/>
        </p:nvGrpSpPr>
        <p:grpSpPr>
          <a:xfrm>
            <a:off x="7770289" y="2637015"/>
            <a:ext cx="278249" cy="338333"/>
            <a:chOff x="4279903" y="1159207"/>
            <a:chExt cx="222282" cy="276999"/>
          </a:xfrm>
        </p:grpSpPr>
        <p:sp>
          <p:nvSpPr>
            <p:cNvPr id="489" name="Ellipse 488"/>
            <p:cNvSpPr/>
            <p:nvPr/>
          </p:nvSpPr>
          <p:spPr>
            <a:xfrm>
              <a:off x="4324598" y="1220184"/>
              <a:ext cx="111918" cy="104775"/>
            </a:xfrm>
            <a:prstGeom prst="ellipse">
              <a:avLst/>
            </a:prstGeom>
            <a:solidFill>
              <a:srgbClr val="FFC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490" name="Textfeld 489"/>
            <p:cNvSpPr txBox="1"/>
            <p:nvPr/>
          </p:nvSpPr>
          <p:spPr>
            <a:xfrm>
              <a:off x="4279903" y="1159207"/>
              <a:ext cx="222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P</a:t>
              </a:r>
            </a:p>
          </p:txBody>
        </p:sp>
      </p:grpSp>
      <p:grpSp>
        <p:nvGrpSpPr>
          <p:cNvPr id="491" name="Gruppieren 490"/>
          <p:cNvGrpSpPr/>
          <p:nvPr/>
        </p:nvGrpSpPr>
        <p:grpSpPr>
          <a:xfrm>
            <a:off x="1573954" y="1767073"/>
            <a:ext cx="1068361" cy="337224"/>
            <a:chOff x="512423" y="2678540"/>
            <a:chExt cx="893117" cy="276999"/>
          </a:xfrm>
        </p:grpSpPr>
        <p:grpSp>
          <p:nvGrpSpPr>
            <p:cNvPr id="492" name="Gruppieren 491"/>
            <p:cNvGrpSpPr/>
            <p:nvPr/>
          </p:nvGrpSpPr>
          <p:grpSpPr>
            <a:xfrm>
              <a:off x="574718" y="2726517"/>
              <a:ext cx="346221" cy="143792"/>
              <a:chOff x="574718" y="2726517"/>
              <a:chExt cx="346221" cy="143792"/>
            </a:xfrm>
          </p:grpSpPr>
          <p:sp>
            <p:nvSpPr>
              <p:cNvPr id="494" name="Ellipse 493"/>
              <p:cNvSpPr/>
              <p:nvPr/>
            </p:nvSpPr>
            <p:spPr>
              <a:xfrm>
                <a:off x="720837" y="2726517"/>
                <a:ext cx="200102" cy="143792"/>
              </a:xfrm>
              <a:prstGeom prst="ellipse">
                <a:avLst/>
              </a:prstGeom>
              <a:gradFill flip="none" rotWithShape="1">
                <a:gsLst>
                  <a:gs pos="79000">
                    <a:srgbClr val="B7131F"/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/>
              </a:p>
            </p:txBody>
          </p:sp>
          <p:sp>
            <p:nvSpPr>
              <p:cNvPr id="495" name="Ellipse 494"/>
              <p:cNvSpPr/>
              <p:nvPr/>
            </p:nvSpPr>
            <p:spPr>
              <a:xfrm>
                <a:off x="574718" y="2726517"/>
                <a:ext cx="200102" cy="143792"/>
              </a:xfrm>
              <a:prstGeom prst="ellipse">
                <a:avLst/>
              </a:prstGeom>
              <a:gradFill flip="none" rotWithShape="1">
                <a:gsLst>
                  <a:gs pos="79000">
                    <a:srgbClr val="B7131F"/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accent2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/>
              </a:p>
            </p:txBody>
          </p:sp>
        </p:grpSp>
        <p:sp>
          <p:nvSpPr>
            <p:cNvPr id="493" name="Textfeld 492"/>
            <p:cNvSpPr txBox="1"/>
            <p:nvPr/>
          </p:nvSpPr>
          <p:spPr>
            <a:xfrm>
              <a:off x="512423" y="2678540"/>
              <a:ext cx="8931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TGF</a:t>
              </a:r>
              <a:r>
                <a:rPr lang="el-GR" sz="1200" dirty="0"/>
                <a:t>β</a:t>
              </a:r>
              <a:r>
                <a:rPr lang="de-DE" sz="1200" dirty="0"/>
                <a:t>1</a:t>
              </a:r>
            </a:p>
          </p:txBody>
        </p:sp>
      </p:grpSp>
      <p:grpSp>
        <p:nvGrpSpPr>
          <p:cNvPr id="501" name="Group 371"/>
          <p:cNvGrpSpPr>
            <a:grpSpLocks noChangeAspect="1"/>
          </p:cNvGrpSpPr>
          <p:nvPr/>
        </p:nvGrpSpPr>
        <p:grpSpPr bwMode="auto">
          <a:xfrm>
            <a:off x="215945" y="5193861"/>
            <a:ext cx="2350143" cy="1534378"/>
            <a:chOff x="1680" y="768"/>
            <a:chExt cx="2073" cy="1294"/>
          </a:xfrm>
        </p:grpSpPr>
        <p:sp>
          <p:nvSpPr>
            <p:cNvPr id="502" name="Oval 372"/>
            <p:cNvSpPr>
              <a:spLocks noChangeAspect="1" noChangeArrowheads="1"/>
            </p:cNvSpPr>
            <p:nvPr/>
          </p:nvSpPr>
          <p:spPr bwMode="auto">
            <a:xfrm>
              <a:off x="1706" y="795"/>
              <a:ext cx="2020" cy="1240"/>
            </a:xfrm>
            <a:prstGeom prst="ellipse">
              <a:avLst/>
            </a:prstGeom>
            <a:gradFill rotWithShape="1"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rgbClr val="FFCC99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 cap="rnd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200"/>
            </a:p>
          </p:txBody>
        </p:sp>
        <p:grpSp>
          <p:nvGrpSpPr>
            <p:cNvPr id="503" name="Group 373"/>
            <p:cNvGrpSpPr>
              <a:grpSpLocks noChangeAspect="1"/>
            </p:cNvGrpSpPr>
            <p:nvPr/>
          </p:nvGrpSpPr>
          <p:grpSpPr bwMode="auto">
            <a:xfrm>
              <a:off x="1680" y="768"/>
              <a:ext cx="2073" cy="1294"/>
              <a:chOff x="1680" y="768"/>
              <a:chExt cx="2073" cy="1294"/>
            </a:xfrm>
          </p:grpSpPr>
          <p:sp>
            <p:nvSpPr>
              <p:cNvPr id="504" name="Freeform 374"/>
              <p:cNvSpPr>
                <a:spLocks noChangeAspect="1"/>
              </p:cNvSpPr>
              <p:nvPr/>
            </p:nvSpPr>
            <p:spPr bwMode="auto">
              <a:xfrm>
                <a:off x="3579" y="1313"/>
                <a:ext cx="174" cy="419"/>
              </a:xfrm>
              <a:custGeom>
                <a:avLst/>
                <a:gdLst>
                  <a:gd name="T0" fmla="*/ 125 w 131"/>
                  <a:gd name="T1" fmla="*/ 18 h 314"/>
                  <a:gd name="T2" fmla="*/ 102 w 131"/>
                  <a:gd name="T3" fmla="*/ 2 h 314"/>
                  <a:gd name="T4" fmla="*/ 101 w 131"/>
                  <a:gd name="T5" fmla="*/ 2 h 314"/>
                  <a:gd name="T6" fmla="*/ 86 w 131"/>
                  <a:gd name="T7" fmla="*/ 26 h 314"/>
                  <a:gd name="T8" fmla="*/ 91 w 131"/>
                  <a:gd name="T9" fmla="*/ 77 h 314"/>
                  <a:gd name="T10" fmla="*/ 7 w 131"/>
                  <a:gd name="T11" fmla="*/ 281 h 314"/>
                  <a:gd name="T12" fmla="*/ 9 w 131"/>
                  <a:gd name="T13" fmla="*/ 309 h 314"/>
                  <a:gd name="T14" fmla="*/ 10 w 131"/>
                  <a:gd name="T15" fmla="*/ 309 h 314"/>
                  <a:gd name="T16" fmla="*/ 23 w 131"/>
                  <a:gd name="T17" fmla="*/ 314 h 314"/>
                  <a:gd name="T18" fmla="*/ 38 w 131"/>
                  <a:gd name="T19" fmla="*/ 307 h 314"/>
                  <a:gd name="T20" fmla="*/ 131 w 131"/>
                  <a:gd name="T21" fmla="*/ 77 h 314"/>
                  <a:gd name="T22" fmla="*/ 125 w 131"/>
                  <a:gd name="T23" fmla="*/ 18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1" h="314">
                    <a:moveTo>
                      <a:pt x="125" y="18"/>
                    </a:moveTo>
                    <a:cubicBezTo>
                      <a:pt x="123" y="7"/>
                      <a:pt x="112" y="0"/>
                      <a:pt x="102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90" y="5"/>
                      <a:pt x="84" y="15"/>
                      <a:pt x="86" y="26"/>
                    </a:cubicBezTo>
                    <a:cubicBezTo>
                      <a:pt x="89" y="42"/>
                      <a:pt x="91" y="59"/>
                      <a:pt x="91" y="77"/>
                    </a:cubicBezTo>
                    <a:cubicBezTo>
                      <a:pt x="91" y="150"/>
                      <a:pt x="61" y="219"/>
                      <a:pt x="7" y="281"/>
                    </a:cubicBezTo>
                    <a:cubicBezTo>
                      <a:pt x="0" y="289"/>
                      <a:pt x="1" y="302"/>
                      <a:pt x="9" y="309"/>
                    </a:cubicBezTo>
                    <a:cubicBezTo>
                      <a:pt x="9" y="309"/>
                      <a:pt x="9" y="309"/>
                      <a:pt x="10" y="309"/>
                    </a:cubicBezTo>
                    <a:cubicBezTo>
                      <a:pt x="13" y="312"/>
                      <a:pt x="18" y="314"/>
                      <a:pt x="23" y="314"/>
                    </a:cubicBezTo>
                    <a:cubicBezTo>
                      <a:pt x="28" y="314"/>
                      <a:pt x="34" y="312"/>
                      <a:pt x="38" y="307"/>
                    </a:cubicBezTo>
                    <a:cubicBezTo>
                      <a:pt x="96" y="240"/>
                      <a:pt x="131" y="161"/>
                      <a:pt x="131" y="77"/>
                    </a:cubicBezTo>
                    <a:cubicBezTo>
                      <a:pt x="131" y="57"/>
                      <a:pt x="129" y="37"/>
                      <a:pt x="125" y="18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505" name="Freeform 375"/>
              <p:cNvSpPr>
                <a:spLocks noChangeAspect="1"/>
              </p:cNvSpPr>
              <p:nvPr/>
            </p:nvSpPr>
            <p:spPr bwMode="auto">
              <a:xfrm>
                <a:off x="1987" y="1832"/>
                <a:ext cx="354" cy="178"/>
              </a:xfrm>
              <a:custGeom>
                <a:avLst/>
                <a:gdLst>
                  <a:gd name="T0" fmla="*/ 249 w 266"/>
                  <a:gd name="T1" fmla="*/ 94 h 133"/>
                  <a:gd name="T2" fmla="*/ 33 w 266"/>
                  <a:gd name="T3" fmla="*/ 5 h 133"/>
                  <a:gd name="T4" fmla="*/ 6 w 266"/>
                  <a:gd name="T5" fmla="*/ 12 h 133"/>
                  <a:gd name="T6" fmla="*/ 6 w 266"/>
                  <a:gd name="T7" fmla="*/ 13 h 133"/>
                  <a:gd name="T8" fmla="*/ 13 w 266"/>
                  <a:gd name="T9" fmla="*/ 40 h 133"/>
                  <a:gd name="T10" fmla="*/ 239 w 266"/>
                  <a:gd name="T11" fmla="*/ 133 h 133"/>
                  <a:gd name="T12" fmla="*/ 244 w 266"/>
                  <a:gd name="T13" fmla="*/ 133 h 133"/>
                  <a:gd name="T14" fmla="*/ 264 w 266"/>
                  <a:gd name="T15" fmla="*/ 119 h 133"/>
                  <a:gd name="T16" fmla="*/ 264 w 266"/>
                  <a:gd name="T17" fmla="*/ 118 h 133"/>
                  <a:gd name="T18" fmla="*/ 249 w 266"/>
                  <a:gd name="T19" fmla="*/ 9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6" h="133">
                    <a:moveTo>
                      <a:pt x="249" y="94"/>
                    </a:moveTo>
                    <a:cubicBezTo>
                      <a:pt x="168" y="72"/>
                      <a:pt x="95" y="42"/>
                      <a:pt x="33" y="5"/>
                    </a:cubicBezTo>
                    <a:cubicBezTo>
                      <a:pt x="23" y="0"/>
                      <a:pt x="11" y="3"/>
                      <a:pt x="6" y="12"/>
                    </a:cubicBezTo>
                    <a:cubicBezTo>
                      <a:pt x="6" y="12"/>
                      <a:pt x="6" y="13"/>
                      <a:pt x="6" y="13"/>
                    </a:cubicBezTo>
                    <a:cubicBezTo>
                      <a:pt x="0" y="22"/>
                      <a:pt x="3" y="34"/>
                      <a:pt x="13" y="40"/>
                    </a:cubicBezTo>
                    <a:cubicBezTo>
                      <a:pt x="78" y="79"/>
                      <a:pt x="155" y="110"/>
                      <a:pt x="239" y="133"/>
                    </a:cubicBezTo>
                    <a:cubicBezTo>
                      <a:pt x="241" y="133"/>
                      <a:pt x="243" y="133"/>
                      <a:pt x="244" y="133"/>
                    </a:cubicBezTo>
                    <a:cubicBezTo>
                      <a:pt x="253" y="133"/>
                      <a:pt x="261" y="127"/>
                      <a:pt x="264" y="119"/>
                    </a:cubicBezTo>
                    <a:cubicBezTo>
                      <a:pt x="264" y="118"/>
                      <a:pt x="264" y="118"/>
                      <a:pt x="264" y="118"/>
                    </a:cubicBezTo>
                    <a:cubicBezTo>
                      <a:pt x="266" y="108"/>
                      <a:pt x="260" y="97"/>
                      <a:pt x="249" y="94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506" name="Freeform 376"/>
              <p:cNvSpPr>
                <a:spLocks noChangeAspect="1"/>
              </p:cNvSpPr>
              <p:nvPr/>
            </p:nvSpPr>
            <p:spPr bwMode="auto">
              <a:xfrm>
                <a:off x="2388" y="1978"/>
                <a:ext cx="373" cy="84"/>
              </a:xfrm>
              <a:custGeom>
                <a:avLst/>
                <a:gdLst>
                  <a:gd name="T0" fmla="*/ 260 w 280"/>
                  <a:gd name="T1" fmla="*/ 23 h 63"/>
                  <a:gd name="T2" fmla="*/ 246 w 280"/>
                  <a:gd name="T3" fmla="*/ 23 h 63"/>
                  <a:gd name="T4" fmla="*/ 25 w 280"/>
                  <a:gd name="T5" fmla="*/ 3 h 63"/>
                  <a:gd name="T6" fmla="*/ 2 w 280"/>
                  <a:gd name="T7" fmla="*/ 18 h 63"/>
                  <a:gd name="T8" fmla="*/ 2 w 280"/>
                  <a:gd name="T9" fmla="*/ 18 h 63"/>
                  <a:gd name="T10" fmla="*/ 17 w 280"/>
                  <a:gd name="T11" fmla="*/ 42 h 63"/>
                  <a:gd name="T12" fmla="*/ 246 w 280"/>
                  <a:gd name="T13" fmla="*/ 63 h 63"/>
                  <a:gd name="T14" fmla="*/ 260 w 280"/>
                  <a:gd name="T15" fmla="*/ 63 h 63"/>
                  <a:gd name="T16" fmla="*/ 280 w 280"/>
                  <a:gd name="T17" fmla="*/ 43 h 63"/>
                  <a:gd name="T18" fmla="*/ 280 w 280"/>
                  <a:gd name="T19" fmla="*/ 42 h 63"/>
                  <a:gd name="T20" fmla="*/ 260 w 280"/>
                  <a:gd name="T21" fmla="*/ 2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0" h="63">
                    <a:moveTo>
                      <a:pt x="260" y="23"/>
                    </a:moveTo>
                    <a:cubicBezTo>
                      <a:pt x="255" y="23"/>
                      <a:pt x="251" y="23"/>
                      <a:pt x="246" y="23"/>
                    </a:cubicBezTo>
                    <a:cubicBezTo>
                      <a:pt x="169" y="23"/>
                      <a:pt x="95" y="16"/>
                      <a:pt x="25" y="3"/>
                    </a:cubicBezTo>
                    <a:cubicBezTo>
                      <a:pt x="14" y="0"/>
                      <a:pt x="4" y="7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29"/>
                      <a:pt x="7" y="40"/>
                      <a:pt x="17" y="42"/>
                    </a:cubicBezTo>
                    <a:cubicBezTo>
                      <a:pt x="90" y="56"/>
                      <a:pt x="167" y="63"/>
                      <a:pt x="246" y="63"/>
                    </a:cubicBezTo>
                    <a:cubicBezTo>
                      <a:pt x="251" y="63"/>
                      <a:pt x="256" y="63"/>
                      <a:pt x="260" y="63"/>
                    </a:cubicBezTo>
                    <a:cubicBezTo>
                      <a:pt x="271" y="63"/>
                      <a:pt x="280" y="54"/>
                      <a:pt x="280" y="43"/>
                    </a:cubicBezTo>
                    <a:cubicBezTo>
                      <a:pt x="280" y="43"/>
                      <a:pt x="280" y="43"/>
                      <a:pt x="280" y="42"/>
                    </a:cubicBezTo>
                    <a:cubicBezTo>
                      <a:pt x="280" y="32"/>
                      <a:pt x="271" y="23"/>
                      <a:pt x="260" y="23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507" name="Freeform 377"/>
              <p:cNvSpPr>
                <a:spLocks noChangeAspect="1"/>
              </p:cNvSpPr>
              <p:nvPr/>
            </p:nvSpPr>
            <p:spPr bwMode="auto">
              <a:xfrm>
                <a:off x="3227" y="1751"/>
                <a:ext cx="336" cy="215"/>
              </a:xfrm>
              <a:custGeom>
                <a:avLst/>
                <a:gdLst>
                  <a:gd name="T0" fmla="*/ 217 w 252"/>
                  <a:gd name="T1" fmla="*/ 7 h 161"/>
                  <a:gd name="T2" fmla="*/ 217 w 252"/>
                  <a:gd name="T3" fmla="*/ 7 h 161"/>
                  <a:gd name="T4" fmla="*/ 15 w 252"/>
                  <a:gd name="T5" fmla="*/ 122 h 161"/>
                  <a:gd name="T6" fmla="*/ 4 w 252"/>
                  <a:gd name="T7" fmla="*/ 148 h 161"/>
                  <a:gd name="T8" fmla="*/ 4 w 252"/>
                  <a:gd name="T9" fmla="*/ 148 h 161"/>
                  <a:gd name="T10" fmla="*/ 22 w 252"/>
                  <a:gd name="T11" fmla="*/ 161 h 161"/>
                  <a:gd name="T12" fmla="*/ 30 w 252"/>
                  <a:gd name="T13" fmla="*/ 160 h 161"/>
                  <a:gd name="T14" fmla="*/ 242 w 252"/>
                  <a:gd name="T15" fmla="*/ 37 h 161"/>
                  <a:gd name="T16" fmla="*/ 245 w 252"/>
                  <a:gd name="T17" fmla="*/ 9 h 161"/>
                  <a:gd name="T18" fmla="*/ 245 w 252"/>
                  <a:gd name="T19" fmla="*/ 9 h 161"/>
                  <a:gd name="T20" fmla="*/ 217 w 252"/>
                  <a:gd name="T21" fmla="*/ 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2" h="161">
                    <a:moveTo>
                      <a:pt x="217" y="7"/>
                    </a:moveTo>
                    <a:cubicBezTo>
                      <a:pt x="217" y="7"/>
                      <a:pt x="217" y="7"/>
                      <a:pt x="217" y="7"/>
                    </a:cubicBezTo>
                    <a:cubicBezTo>
                      <a:pt x="162" y="52"/>
                      <a:pt x="94" y="92"/>
                      <a:pt x="15" y="122"/>
                    </a:cubicBezTo>
                    <a:cubicBezTo>
                      <a:pt x="5" y="126"/>
                      <a:pt x="0" y="138"/>
                      <a:pt x="4" y="148"/>
                    </a:cubicBezTo>
                    <a:cubicBezTo>
                      <a:pt x="4" y="148"/>
                      <a:pt x="4" y="148"/>
                      <a:pt x="4" y="148"/>
                    </a:cubicBezTo>
                    <a:cubicBezTo>
                      <a:pt x="7" y="156"/>
                      <a:pt x="14" y="161"/>
                      <a:pt x="22" y="161"/>
                    </a:cubicBezTo>
                    <a:cubicBezTo>
                      <a:pt x="25" y="161"/>
                      <a:pt x="27" y="161"/>
                      <a:pt x="30" y="160"/>
                    </a:cubicBezTo>
                    <a:cubicBezTo>
                      <a:pt x="112" y="128"/>
                      <a:pt x="184" y="86"/>
                      <a:pt x="242" y="37"/>
                    </a:cubicBezTo>
                    <a:cubicBezTo>
                      <a:pt x="251" y="30"/>
                      <a:pt x="252" y="18"/>
                      <a:pt x="245" y="9"/>
                    </a:cubicBezTo>
                    <a:cubicBezTo>
                      <a:pt x="245" y="9"/>
                      <a:pt x="245" y="9"/>
                      <a:pt x="245" y="9"/>
                    </a:cubicBezTo>
                    <a:cubicBezTo>
                      <a:pt x="237" y="1"/>
                      <a:pt x="225" y="0"/>
                      <a:pt x="217" y="7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555" name="Freeform 378"/>
              <p:cNvSpPr>
                <a:spLocks noChangeAspect="1"/>
              </p:cNvSpPr>
              <p:nvPr/>
            </p:nvSpPr>
            <p:spPr bwMode="auto">
              <a:xfrm>
                <a:off x="2813" y="1944"/>
                <a:ext cx="372" cy="113"/>
              </a:xfrm>
              <a:custGeom>
                <a:avLst/>
                <a:gdLst>
                  <a:gd name="T0" fmla="*/ 251 w 279"/>
                  <a:gd name="T1" fmla="*/ 3 h 84"/>
                  <a:gd name="T2" fmla="*/ 251 w 279"/>
                  <a:gd name="T3" fmla="*/ 3 h 84"/>
                  <a:gd name="T4" fmla="*/ 19 w 279"/>
                  <a:gd name="T5" fmla="*/ 45 h 84"/>
                  <a:gd name="T6" fmla="*/ 1 w 279"/>
                  <a:gd name="T7" fmla="*/ 66 h 84"/>
                  <a:gd name="T8" fmla="*/ 1 w 279"/>
                  <a:gd name="T9" fmla="*/ 66 h 84"/>
                  <a:gd name="T10" fmla="*/ 21 w 279"/>
                  <a:gd name="T11" fmla="*/ 84 h 84"/>
                  <a:gd name="T12" fmla="*/ 22 w 279"/>
                  <a:gd name="T13" fmla="*/ 84 h 84"/>
                  <a:gd name="T14" fmla="*/ 262 w 279"/>
                  <a:gd name="T15" fmla="*/ 41 h 84"/>
                  <a:gd name="T16" fmla="*/ 276 w 279"/>
                  <a:gd name="T17" fmla="*/ 16 h 84"/>
                  <a:gd name="T18" fmla="*/ 276 w 279"/>
                  <a:gd name="T19" fmla="*/ 16 h 84"/>
                  <a:gd name="T20" fmla="*/ 251 w 279"/>
                  <a:gd name="T21" fmla="*/ 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9" h="84">
                    <a:moveTo>
                      <a:pt x="251" y="3"/>
                    </a:moveTo>
                    <a:cubicBezTo>
                      <a:pt x="251" y="3"/>
                      <a:pt x="251" y="3"/>
                      <a:pt x="251" y="3"/>
                    </a:cubicBezTo>
                    <a:cubicBezTo>
                      <a:pt x="180" y="24"/>
                      <a:pt x="102" y="38"/>
                      <a:pt x="19" y="45"/>
                    </a:cubicBezTo>
                    <a:cubicBezTo>
                      <a:pt x="8" y="45"/>
                      <a:pt x="0" y="55"/>
                      <a:pt x="1" y="66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2" y="76"/>
                      <a:pt x="10" y="84"/>
                      <a:pt x="21" y="84"/>
                    </a:cubicBezTo>
                    <a:cubicBezTo>
                      <a:pt x="21" y="84"/>
                      <a:pt x="22" y="84"/>
                      <a:pt x="22" y="84"/>
                    </a:cubicBezTo>
                    <a:cubicBezTo>
                      <a:pt x="107" y="78"/>
                      <a:pt x="188" y="63"/>
                      <a:pt x="262" y="41"/>
                    </a:cubicBezTo>
                    <a:cubicBezTo>
                      <a:pt x="273" y="38"/>
                      <a:pt x="279" y="27"/>
                      <a:pt x="276" y="16"/>
                    </a:cubicBezTo>
                    <a:cubicBezTo>
                      <a:pt x="276" y="16"/>
                      <a:pt x="276" y="16"/>
                      <a:pt x="276" y="16"/>
                    </a:cubicBezTo>
                    <a:cubicBezTo>
                      <a:pt x="272" y="6"/>
                      <a:pt x="261" y="0"/>
                      <a:pt x="251" y="3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556" name="Freeform 379"/>
              <p:cNvSpPr>
                <a:spLocks noChangeAspect="1"/>
              </p:cNvSpPr>
              <p:nvPr/>
            </p:nvSpPr>
            <p:spPr bwMode="auto">
              <a:xfrm>
                <a:off x="1703" y="1525"/>
                <a:ext cx="256" cy="305"/>
              </a:xfrm>
              <a:custGeom>
                <a:avLst/>
                <a:gdLst>
                  <a:gd name="T0" fmla="*/ 181 w 192"/>
                  <a:gd name="T1" fmla="*/ 192 h 228"/>
                  <a:gd name="T2" fmla="*/ 181 w 192"/>
                  <a:gd name="T3" fmla="*/ 192 h 228"/>
                  <a:gd name="T4" fmla="*/ 41 w 192"/>
                  <a:gd name="T5" fmla="*/ 16 h 228"/>
                  <a:gd name="T6" fmla="*/ 16 w 192"/>
                  <a:gd name="T7" fmla="*/ 4 h 228"/>
                  <a:gd name="T8" fmla="*/ 15 w 192"/>
                  <a:gd name="T9" fmla="*/ 4 h 228"/>
                  <a:gd name="T10" fmla="*/ 3 w 192"/>
                  <a:gd name="T11" fmla="*/ 30 h 228"/>
                  <a:gd name="T12" fmla="*/ 157 w 192"/>
                  <a:gd name="T13" fmla="*/ 224 h 228"/>
                  <a:gd name="T14" fmla="*/ 169 w 192"/>
                  <a:gd name="T15" fmla="*/ 228 h 228"/>
                  <a:gd name="T16" fmla="*/ 185 w 192"/>
                  <a:gd name="T17" fmla="*/ 220 h 228"/>
                  <a:gd name="T18" fmla="*/ 185 w 192"/>
                  <a:gd name="T19" fmla="*/ 220 h 228"/>
                  <a:gd name="T20" fmla="*/ 181 w 192"/>
                  <a:gd name="T21" fmla="*/ 192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2" h="228">
                    <a:moveTo>
                      <a:pt x="181" y="192"/>
                    </a:moveTo>
                    <a:cubicBezTo>
                      <a:pt x="181" y="192"/>
                      <a:pt x="181" y="192"/>
                      <a:pt x="181" y="192"/>
                    </a:cubicBezTo>
                    <a:cubicBezTo>
                      <a:pt x="114" y="141"/>
                      <a:pt x="65" y="80"/>
                      <a:pt x="41" y="16"/>
                    </a:cubicBezTo>
                    <a:cubicBezTo>
                      <a:pt x="37" y="6"/>
                      <a:pt x="26" y="0"/>
                      <a:pt x="16" y="4"/>
                    </a:cubicBezTo>
                    <a:cubicBezTo>
                      <a:pt x="16" y="4"/>
                      <a:pt x="15" y="4"/>
                      <a:pt x="15" y="4"/>
                    </a:cubicBezTo>
                    <a:cubicBezTo>
                      <a:pt x="5" y="8"/>
                      <a:pt x="0" y="20"/>
                      <a:pt x="3" y="30"/>
                    </a:cubicBezTo>
                    <a:cubicBezTo>
                      <a:pt x="31" y="103"/>
                      <a:pt x="85" y="169"/>
                      <a:pt x="157" y="224"/>
                    </a:cubicBezTo>
                    <a:cubicBezTo>
                      <a:pt x="161" y="227"/>
                      <a:pt x="165" y="228"/>
                      <a:pt x="169" y="228"/>
                    </a:cubicBezTo>
                    <a:cubicBezTo>
                      <a:pt x="175" y="228"/>
                      <a:pt x="181" y="226"/>
                      <a:pt x="185" y="220"/>
                    </a:cubicBezTo>
                    <a:cubicBezTo>
                      <a:pt x="185" y="220"/>
                      <a:pt x="185" y="220"/>
                      <a:pt x="185" y="220"/>
                    </a:cubicBezTo>
                    <a:cubicBezTo>
                      <a:pt x="192" y="211"/>
                      <a:pt x="190" y="199"/>
                      <a:pt x="181" y="19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557" name="Freeform 380"/>
              <p:cNvSpPr>
                <a:spLocks noChangeAspect="1"/>
              </p:cNvSpPr>
              <p:nvPr/>
            </p:nvSpPr>
            <p:spPr bwMode="auto">
              <a:xfrm>
                <a:off x="1680" y="1123"/>
                <a:ext cx="151" cy="355"/>
              </a:xfrm>
              <a:custGeom>
                <a:avLst/>
                <a:gdLst>
                  <a:gd name="T0" fmla="*/ 41 w 113"/>
                  <a:gd name="T1" fmla="*/ 244 h 266"/>
                  <a:gd name="T2" fmla="*/ 40 w 113"/>
                  <a:gd name="T3" fmla="*/ 219 h 266"/>
                  <a:gd name="T4" fmla="*/ 106 w 113"/>
                  <a:gd name="T5" fmla="*/ 35 h 266"/>
                  <a:gd name="T6" fmla="*/ 103 w 113"/>
                  <a:gd name="T7" fmla="*/ 7 h 266"/>
                  <a:gd name="T8" fmla="*/ 102 w 113"/>
                  <a:gd name="T9" fmla="*/ 7 h 266"/>
                  <a:gd name="T10" fmla="*/ 74 w 113"/>
                  <a:gd name="T11" fmla="*/ 11 h 266"/>
                  <a:gd name="T12" fmla="*/ 0 w 113"/>
                  <a:gd name="T13" fmla="*/ 219 h 266"/>
                  <a:gd name="T14" fmla="*/ 1 w 113"/>
                  <a:gd name="T15" fmla="*/ 248 h 266"/>
                  <a:gd name="T16" fmla="*/ 21 w 113"/>
                  <a:gd name="T17" fmla="*/ 266 h 266"/>
                  <a:gd name="T18" fmla="*/ 23 w 113"/>
                  <a:gd name="T19" fmla="*/ 266 h 266"/>
                  <a:gd name="T20" fmla="*/ 24 w 113"/>
                  <a:gd name="T21" fmla="*/ 266 h 266"/>
                  <a:gd name="T22" fmla="*/ 41 w 113"/>
                  <a:gd name="T23" fmla="*/ 244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3" h="266">
                    <a:moveTo>
                      <a:pt x="41" y="244"/>
                    </a:moveTo>
                    <a:cubicBezTo>
                      <a:pt x="40" y="236"/>
                      <a:pt x="40" y="227"/>
                      <a:pt x="40" y="219"/>
                    </a:cubicBezTo>
                    <a:cubicBezTo>
                      <a:pt x="40" y="154"/>
                      <a:pt x="63" y="92"/>
                      <a:pt x="106" y="35"/>
                    </a:cubicBezTo>
                    <a:cubicBezTo>
                      <a:pt x="113" y="26"/>
                      <a:pt x="111" y="14"/>
                      <a:pt x="103" y="7"/>
                    </a:cubicBezTo>
                    <a:cubicBezTo>
                      <a:pt x="103" y="7"/>
                      <a:pt x="102" y="7"/>
                      <a:pt x="102" y="7"/>
                    </a:cubicBezTo>
                    <a:cubicBezTo>
                      <a:pt x="94" y="0"/>
                      <a:pt x="81" y="2"/>
                      <a:pt x="74" y="11"/>
                    </a:cubicBezTo>
                    <a:cubicBezTo>
                      <a:pt x="27" y="73"/>
                      <a:pt x="0" y="144"/>
                      <a:pt x="0" y="219"/>
                    </a:cubicBezTo>
                    <a:cubicBezTo>
                      <a:pt x="0" y="229"/>
                      <a:pt x="0" y="238"/>
                      <a:pt x="1" y="248"/>
                    </a:cubicBezTo>
                    <a:cubicBezTo>
                      <a:pt x="2" y="259"/>
                      <a:pt x="11" y="266"/>
                      <a:pt x="21" y="266"/>
                    </a:cubicBezTo>
                    <a:cubicBezTo>
                      <a:pt x="22" y="266"/>
                      <a:pt x="22" y="266"/>
                      <a:pt x="23" y="266"/>
                    </a:cubicBezTo>
                    <a:cubicBezTo>
                      <a:pt x="23" y="266"/>
                      <a:pt x="23" y="266"/>
                      <a:pt x="24" y="266"/>
                    </a:cubicBezTo>
                    <a:cubicBezTo>
                      <a:pt x="34" y="265"/>
                      <a:pt x="42" y="255"/>
                      <a:pt x="41" y="244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558" name="Freeform 381"/>
              <p:cNvSpPr>
                <a:spLocks noChangeAspect="1"/>
              </p:cNvSpPr>
              <p:nvPr/>
            </p:nvSpPr>
            <p:spPr bwMode="auto">
              <a:xfrm>
                <a:off x="2633" y="768"/>
                <a:ext cx="375" cy="75"/>
              </a:xfrm>
              <a:custGeom>
                <a:avLst/>
                <a:gdLst>
                  <a:gd name="T0" fmla="*/ 21 w 281"/>
                  <a:gd name="T1" fmla="*/ 41 h 56"/>
                  <a:gd name="T2" fmla="*/ 62 w 281"/>
                  <a:gd name="T3" fmla="*/ 40 h 56"/>
                  <a:gd name="T4" fmla="*/ 257 w 281"/>
                  <a:gd name="T5" fmla="*/ 56 h 56"/>
                  <a:gd name="T6" fmla="*/ 260 w 281"/>
                  <a:gd name="T7" fmla="*/ 56 h 56"/>
                  <a:gd name="T8" fmla="*/ 279 w 281"/>
                  <a:gd name="T9" fmla="*/ 40 h 56"/>
                  <a:gd name="T10" fmla="*/ 280 w 281"/>
                  <a:gd name="T11" fmla="*/ 40 h 56"/>
                  <a:gd name="T12" fmla="*/ 263 w 281"/>
                  <a:gd name="T13" fmla="*/ 17 h 56"/>
                  <a:gd name="T14" fmla="*/ 62 w 281"/>
                  <a:gd name="T15" fmla="*/ 0 h 56"/>
                  <a:gd name="T16" fmla="*/ 20 w 281"/>
                  <a:gd name="T17" fmla="*/ 1 h 56"/>
                  <a:gd name="T18" fmla="*/ 1 w 281"/>
                  <a:gd name="T19" fmla="*/ 22 h 56"/>
                  <a:gd name="T20" fmla="*/ 1 w 281"/>
                  <a:gd name="T21" fmla="*/ 22 h 56"/>
                  <a:gd name="T22" fmla="*/ 21 w 281"/>
                  <a:gd name="T23" fmla="*/ 4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1" h="56">
                    <a:moveTo>
                      <a:pt x="21" y="41"/>
                    </a:moveTo>
                    <a:cubicBezTo>
                      <a:pt x="35" y="41"/>
                      <a:pt x="48" y="40"/>
                      <a:pt x="62" y="40"/>
                    </a:cubicBezTo>
                    <a:cubicBezTo>
                      <a:pt x="129" y="40"/>
                      <a:pt x="195" y="46"/>
                      <a:pt x="257" y="56"/>
                    </a:cubicBezTo>
                    <a:cubicBezTo>
                      <a:pt x="258" y="56"/>
                      <a:pt x="259" y="56"/>
                      <a:pt x="260" y="56"/>
                    </a:cubicBezTo>
                    <a:cubicBezTo>
                      <a:pt x="269" y="56"/>
                      <a:pt x="278" y="50"/>
                      <a:pt x="279" y="40"/>
                    </a:cubicBezTo>
                    <a:cubicBezTo>
                      <a:pt x="280" y="40"/>
                      <a:pt x="280" y="40"/>
                      <a:pt x="280" y="40"/>
                    </a:cubicBezTo>
                    <a:cubicBezTo>
                      <a:pt x="281" y="29"/>
                      <a:pt x="274" y="18"/>
                      <a:pt x="263" y="17"/>
                    </a:cubicBezTo>
                    <a:cubicBezTo>
                      <a:pt x="199" y="6"/>
                      <a:pt x="132" y="0"/>
                      <a:pt x="62" y="0"/>
                    </a:cubicBezTo>
                    <a:cubicBezTo>
                      <a:pt x="48" y="0"/>
                      <a:pt x="34" y="1"/>
                      <a:pt x="20" y="1"/>
                    </a:cubicBezTo>
                    <a:cubicBezTo>
                      <a:pt x="9" y="2"/>
                      <a:pt x="0" y="11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33"/>
                      <a:pt x="10" y="41"/>
                      <a:pt x="21" y="41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559" name="Freeform 382"/>
              <p:cNvSpPr>
                <a:spLocks noChangeAspect="1"/>
              </p:cNvSpPr>
              <p:nvPr/>
            </p:nvSpPr>
            <p:spPr bwMode="auto">
              <a:xfrm>
                <a:off x="3444" y="975"/>
                <a:ext cx="272" cy="292"/>
              </a:xfrm>
              <a:custGeom>
                <a:avLst/>
                <a:gdLst>
                  <a:gd name="T0" fmla="*/ 11 w 204"/>
                  <a:gd name="T1" fmla="*/ 39 h 219"/>
                  <a:gd name="T2" fmla="*/ 163 w 204"/>
                  <a:gd name="T3" fmla="*/ 208 h 219"/>
                  <a:gd name="T4" fmla="*/ 181 w 204"/>
                  <a:gd name="T5" fmla="*/ 219 h 219"/>
                  <a:gd name="T6" fmla="*/ 189 w 204"/>
                  <a:gd name="T7" fmla="*/ 218 h 219"/>
                  <a:gd name="T8" fmla="*/ 190 w 204"/>
                  <a:gd name="T9" fmla="*/ 217 h 219"/>
                  <a:gd name="T10" fmla="*/ 199 w 204"/>
                  <a:gd name="T11" fmla="*/ 191 h 219"/>
                  <a:gd name="T12" fmla="*/ 34 w 204"/>
                  <a:gd name="T13" fmla="*/ 6 h 219"/>
                  <a:gd name="T14" fmla="*/ 6 w 204"/>
                  <a:gd name="T15" fmla="*/ 11 h 219"/>
                  <a:gd name="T16" fmla="*/ 6 w 204"/>
                  <a:gd name="T17" fmla="*/ 12 h 219"/>
                  <a:gd name="T18" fmla="*/ 11 w 204"/>
                  <a:gd name="T19" fmla="*/ 3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19">
                    <a:moveTo>
                      <a:pt x="11" y="39"/>
                    </a:moveTo>
                    <a:cubicBezTo>
                      <a:pt x="81" y="88"/>
                      <a:pt x="134" y="146"/>
                      <a:pt x="163" y="208"/>
                    </a:cubicBezTo>
                    <a:cubicBezTo>
                      <a:pt x="167" y="215"/>
                      <a:pt x="174" y="219"/>
                      <a:pt x="181" y="219"/>
                    </a:cubicBezTo>
                    <a:cubicBezTo>
                      <a:pt x="184" y="219"/>
                      <a:pt x="187" y="219"/>
                      <a:pt x="189" y="218"/>
                    </a:cubicBezTo>
                    <a:cubicBezTo>
                      <a:pt x="189" y="217"/>
                      <a:pt x="190" y="217"/>
                      <a:pt x="190" y="217"/>
                    </a:cubicBezTo>
                    <a:cubicBezTo>
                      <a:pt x="200" y="213"/>
                      <a:pt x="204" y="201"/>
                      <a:pt x="199" y="191"/>
                    </a:cubicBezTo>
                    <a:cubicBezTo>
                      <a:pt x="166" y="121"/>
                      <a:pt x="109" y="58"/>
                      <a:pt x="34" y="6"/>
                    </a:cubicBezTo>
                    <a:cubicBezTo>
                      <a:pt x="25" y="0"/>
                      <a:pt x="12" y="2"/>
                      <a:pt x="6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0" y="21"/>
                      <a:pt x="2" y="33"/>
                      <a:pt x="11" y="39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560" name="Freeform 383"/>
              <p:cNvSpPr>
                <a:spLocks noChangeAspect="1"/>
              </p:cNvSpPr>
              <p:nvPr/>
            </p:nvSpPr>
            <p:spPr bwMode="auto">
              <a:xfrm>
                <a:off x="3055" y="808"/>
                <a:ext cx="358" cy="168"/>
              </a:xfrm>
              <a:custGeom>
                <a:avLst/>
                <a:gdLst>
                  <a:gd name="T0" fmla="*/ 18 w 269"/>
                  <a:gd name="T1" fmla="*/ 42 h 126"/>
                  <a:gd name="T2" fmla="*/ 237 w 269"/>
                  <a:gd name="T3" fmla="*/ 124 h 126"/>
                  <a:gd name="T4" fmla="*/ 246 w 269"/>
                  <a:gd name="T5" fmla="*/ 126 h 126"/>
                  <a:gd name="T6" fmla="*/ 264 w 269"/>
                  <a:gd name="T7" fmla="*/ 116 h 126"/>
                  <a:gd name="T8" fmla="*/ 264 w 269"/>
                  <a:gd name="T9" fmla="*/ 116 h 126"/>
                  <a:gd name="T10" fmla="*/ 256 w 269"/>
                  <a:gd name="T11" fmla="*/ 89 h 126"/>
                  <a:gd name="T12" fmla="*/ 27 w 269"/>
                  <a:gd name="T13" fmla="*/ 3 h 126"/>
                  <a:gd name="T14" fmla="*/ 3 w 269"/>
                  <a:gd name="T15" fmla="*/ 18 h 126"/>
                  <a:gd name="T16" fmla="*/ 3 w 269"/>
                  <a:gd name="T17" fmla="*/ 18 h 126"/>
                  <a:gd name="T18" fmla="*/ 18 w 269"/>
                  <a:gd name="T19" fmla="*/ 4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126">
                    <a:moveTo>
                      <a:pt x="18" y="42"/>
                    </a:moveTo>
                    <a:cubicBezTo>
                      <a:pt x="99" y="61"/>
                      <a:pt x="173" y="89"/>
                      <a:pt x="237" y="124"/>
                    </a:cubicBezTo>
                    <a:cubicBezTo>
                      <a:pt x="240" y="125"/>
                      <a:pt x="243" y="126"/>
                      <a:pt x="246" y="126"/>
                    </a:cubicBezTo>
                    <a:cubicBezTo>
                      <a:pt x="253" y="126"/>
                      <a:pt x="260" y="122"/>
                      <a:pt x="264" y="116"/>
                    </a:cubicBezTo>
                    <a:cubicBezTo>
                      <a:pt x="264" y="116"/>
                      <a:pt x="264" y="116"/>
                      <a:pt x="264" y="116"/>
                    </a:cubicBezTo>
                    <a:cubicBezTo>
                      <a:pt x="269" y="106"/>
                      <a:pt x="266" y="94"/>
                      <a:pt x="256" y="89"/>
                    </a:cubicBezTo>
                    <a:cubicBezTo>
                      <a:pt x="189" y="52"/>
                      <a:pt x="111" y="23"/>
                      <a:pt x="27" y="3"/>
                    </a:cubicBezTo>
                    <a:cubicBezTo>
                      <a:pt x="16" y="0"/>
                      <a:pt x="5" y="7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0" y="28"/>
                      <a:pt x="7" y="39"/>
                      <a:pt x="18" y="4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561" name="Freeform 384"/>
              <p:cNvSpPr>
                <a:spLocks noChangeAspect="1"/>
              </p:cNvSpPr>
              <p:nvPr/>
            </p:nvSpPr>
            <p:spPr bwMode="auto">
              <a:xfrm>
                <a:off x="2212" y="775"/>
                <a:ext cx="371" cy="120"/>
              </a:xfrm>
              <a:custGeom>
                <a:avLst/>
                <a:gdLst>
                  <a:gd name="T0" fmla="*/ 22 w 278"/>
                  <a:gd name="T1" fmla="*/ 90 h 90"/>
                  <a:gd name="T2" fmla="*/ 28 w 278"/>
                  <a:gd name="T3" fmla="*/ 89 h 90"/>
                  <a:gd name="T4" fmla="*/ 259 w 278"/>
                  <a:gd name="T5" fmla="*/ 41 h 90"/>
                  <a:gd name="T6" fmla="*/ 277 w 278"/>
                  <a:gd name="T7" fmla="*/ 20 h 90"/>
                  <a:gd name="T8" fmla="*/ 277 w 278"/>
                  <a:gd name="T9" fmla="*/ 19 h 90"/>
                  <a:gd name="T10" fmla="*/ 255 w 278"/>
                  <a:gd name="T11" fmla="*/ 1 h 90"/>
                  <a:gd name="T12" fmla="*/ 16 w 278"/>
                  <a:gd name="T13" fmla="*/ 51 h 90"/>
                  <a:gd name="T14" fmla="*/ 3 w 278"/>
                  <a:gd name="T15" fmla="*/ 76 h 90"/>
                  <a:gd name="T16" fmla="*/ 3 w 278"/>
                  <a:gd name="T17" fmla="*/ 76 h 90"/>
                  <a:gd name="T18" fmla="*/ 22 w 278"/>
                  <a:gd name="T19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8" h="90">
                    <a:moveTo>
                      <a:pt x="22" y="90"/>
                    </a:moveTo>
                    <a:cubicBezTo>
                      <a:pt x="24" y="90"/>
                      <a:pt x="26" y="89"/>
                      <a:pt x="28" y="89"/>
                    </a:cubicBezTo>
                    <a:cubicBezTo>
                      <a:pt x="99" y="66"/>
                      <a:pt x="177" y="49"/>
                      <a:pt x="259" y="41"/>
                    </a:cubicBezTo>
                    <a:cubicBezTo>
                      <a:pt x="270" y="40"/>
                      <a:pt x="278" y="31"/>
                      <a:pt x="277" y="20"/>
                    </a:cubicBezTo>
                    <a:cubicBezTo>
                      <a:pt x="277" y="20"/>
                      <a:pt x="277" y="19"/>
                      <a:pt x="277" y="19"/>
                    </a:cubicBezTo>
                    <a:cubicBezTo>
                      <a:pt x="276" y="8"/>
                      <a:pt x="266" y="0"/>
                      <a:pt x="255" y="1"/>
                    </a:cubicBezTo>
                    <a:cubicBezTo>
                      <a:pt x="170" y="10"/>
                      <a:pt x="90" y="27"/>
                      <a:pt x="16" y="51"/>
                    </a:cubicBezTo>
                    <a:cubicBezTo>
                      <a:pt x="6" y="54"/>
                      <a:pt x="0" y="65"/>
                      <a:pt x="3" y="76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6" y="85"/>
                      <a:pt x="14" y="90"/>
                      <a:pt x="22" y="9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 sz="1200"/>
              </a:p>
            </p:txBody>
          </p:sp>
          <p:sp>
            <p:nvSpPr>
              <p:cNvPr id="563" name="Freeform 385"/>
              <p:cNvSpPr>
                <a:spLocks noChangeAspect="1"/>
              </p:cNvSpPr>
              <p:nvPr/>
            </p:nvSpPr>
            <p:spPr bwMode="auto">
              <a:xfrm>
                <a:off x="1843" y="875"/>
                <a:ext cx="329" cy="227"/>
              </a:xfrm>
              <a:custGeom>
                <a:avLst/>
                <a:gdLst>
                  <a:gd name="T0" fmla="*/ 36 w 247"/>
                  <a:gd name="T1" fmla="*/ 164 h 170"/>
                  <a:gd name="T2" fmla="*/ 36 w 247"/>
                  <a:gd name="T3" fmla="*/ 164 h 170"/>
                  <a:gd name="T4" fmla="*/ 232 w 247"/>
                  <a:gd name="T5" fmla="*/ 41 h 170"/>
                  <a:gd name="T6" fmla="*/ 243 w 247"/>
                  <a:gd name="T7" fmla="*/ 15 h 170"/>
                  <a:gd name="T8" fmla="*/ 243 w 247"/>
                  <a:gd name="T9" fmla="*/ 15 h 170"/>
                  <a:gd name="T10" fmla="*/ 216 w 247"/>
                  <a:gd name="T11" fmla="*/ 4 h 170"/>
                  <a:gd name="T12" fmla="*/ 8 w 247"/>
                  <a:gd name="T13" fmla="*/ 135 h 170"/>
                  <a:gd name="T14" fmla="*/ 7 w 247"/>
                  <a:gd name="T15" fmla="*/ 163 h 170"/>
                  <a:gd name="T16" fmla="*/ 8 w 247"/>
                  <a:gd name="T17" fmla="*/ 164 h 170"/>
                  <a:gd name="T18" fmla="*/ 22 w 247"/>
                  <a:gd name="T19" fmla="*/ 170 h 170"/>
                  <a:gd name="T20" fmla="*/ 36 w 247"/>
                  <a:gd name="T21" fmla="*/ 16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7" h="170">
                    <a:moveTo>
                      <a:pt x="36" y="164"/>
                    </a:moveTo>
                    <a:cubicBezTo>
                      <a:pt x="36" y="164"/>
                      <a:pt x="36" y="164"/>
                      <a:pt x="36" y="164"/>
                    </a:cubicBezTo>
                    <a:cubicBezTo>
                      <a:pt x="87" y="116"/>
                      <a:pt x="154" y="74"/>
                      <a:pt x="232" y="41"/>
                    </a:cubicBezTo>
                    <a:cubicBezTo>
                      <a:pt x="242" y="37"/>
                      <a:pt x="247" y="25"/>
                      <a:pt x="243" y="15"/>
                    </a:cubicBezTo>
                    <a:cubicBezTo>
                      <a:pt x="243" y="15"/>
                      <a:pt x="243" y="15"/>
                      <a:pt x="243" y="15"/>
                    </a:cubicBezTo>
                    <a:cubicBezTo>
                      <a:pt x="238" y="5"/>
                      <a:pt x="227" y="0"/>
                      <a:pt x="216" y="4"/>
                    </a:cubicBezTo>
                    <a:cubicBezTo>
                      <a:pt x="135" y="39"/>
                      <a:pt x="64" y="83"/>
                      <a:pt x="8" y="135"/>
                    </a:cubicBezTo>
                    <a:cubicBezTo>
                      <a:pt x="0" y="143"/>
                      <a:pt x="0" y="155"/>
                      <a:pt x="7" y="163"/>
                    </a:cubicBezTo>
                    <a:cubicBezTo>
                      <a:pt x="7" y="163"/>
                      <a:pt x="8" y="164"/>
                      <a:pt x="8" y="164"/>
                    </a:cubicBezTo>
                    <a:cubicBezTo>
                      <a:pt x="12" y="168"/>
                      <a:pt x="17" y="170"/>
                      <a:pt x="22" y="170"/>
                    </a:cubicBezTo>
                    <a:cubicBezTo>
                      <a:pt x="27" y="170"/>
                      <a:pt x="32" y="168"/>
                      <a:pt x="36" y="164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175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 sz="1200"/>
              </a:p>
            </p:txBody>
          </p:sp>
        </p:grpSp>
      </p:grpSp>
      <p:grpSp>
        <p:nvGrpSpPr>
          <p:cNvPr id="564" name="Gruppieren 563"/>
          <p:cNvGrpSpPr/>
          <p:nvPr/>
        </p:nvGrpSpPr>
        <p:grpSpPr>
          <a:xfrm>
            <a:off x="282535" y="4634732"/>
            <a:ext cx="2309812" cy="222251"/>
            <a:chOff x="935269" y="585088"/>
            <a:chExt cx="2309812" cy="222251"/>
          </a:xfrm>
        </p:grpSpPr>
        <p:sp>
          <p:nvSpPr>
            <p:cNvPr id="567" name="Freeform 309"/>
            <p:cNvSpPr>
              <a:spLocks noChangeAspect="1"/>
            </p:cNvSpPr>
            <p:nvPr/>
          </p:nvSpPr>
          <p:spPr bwMode="auto">
            <a:xfrm>
              <a:off x="935269" y="585088"/>
              <a:ext cx="69850" cy="107950"/>
            </a:xfrm>
            <a:custGeom>
              <a:avLst/>
              <a:gdLst>
                <a:gd name="T0" fmla="*/ 20 w 54"/>
                <a:gd name="T1" fmla="*/ 60 h 83"/>
                <a:gd name="T2" fmla="*/ 21 w 54"/>
                <a:gd name="T3" fmla="*/ 54 h 83"/>
                <a:gd name="T4" fmla="*/ 27 w 54"/>
                <a:gd name="T5" fmla="*/ 55 h 83"/>
                <a:gd name="T6" fmla="*/ 30 w 54"/>
                <a:gd name="T7" fmla="*/ 55 h 83"/>
                <a:gd name="T8" fmla="*/ 29 w 54"/>
                <a:gd name="T9" fmla="*/ 66 h 83"/>
                <a:gd name="T10" fmla="*/ 31 w 54"/>
                <a:gd name="T11" fmla="*/ 83 h 83"/>
                <a:gd name="T12" fmla="*/ 36 w 54"/>
                <a:gd name="T13" fmla="*/ 83 h 83"/>
                <a:gd name="T14" fmla="*/ 34 w 54"/>
                <a:gd name="T15" fmla="*/ 66 h 83"/>
                <a:gd name="T16" fmla="*/ 36 w 54"/>
                <a:gd name="T17" fmla="*/ 54 h 83"/>
                <a:gd name="T18" fmla="*/ 54 w 54"/>
                <a:gd name="T19" fmla="*/ 28 h 83"/>
                <a:gd name="T20" fmla="*/ 27 w 54"/>
                <a:gd name="T21" fmla="*/ 0 h 83"/>
                <a:gd name="T22" fmla="*/ 0 w 54"/>
                <a:gd name="T23" fmla="*/ 28 h 83"/>
                <a:gd name="T24" fmla="*/ 15 w 54"/>
                <a:gd name="T25" fmla="*/ 53 h 83"/>
                <a:gd name="T26" fmla="*/ 15 w 54"/>
                <a:gd name="T27" fmla="*/ 60 h 83"/>
                <a:gd name="T28" fmla="*/ 17 w 54"/>
                <a:gd name="T29" fmla="*/ 83 h 83"/>
                <a:gd name="T30" fmla="*/ 23 w 54"/>
                <a:gd name="T31" fmla="*/ 83 h 83"/>
                <a:gd name="T32" fmla="*/ 20 w 54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3">
                  <a:moveTo>
                    <a:pt x="20" y="60"/>
                  </a:moveTo>
                  <a:cubicBezTo>
                    <a:pt x="20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4" y="40"/>
                    <a:pt x="54" y="28"/>
                  </a:cubicBezTo>
                  <a:cubicBezTo>
                    <a:pt x="54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5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0" y="68"/>
                    <a:pt x="20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68" name="Freeform 310"/>
            <p:cNvSpPr>
              <a:spLocks noChangeAspect="1"/>
            </p:cNvSpPr>
            <p:nvPr/>
          </p:nvSpPr>
          <p:spPr bwMode="auto">
            <a:xfrm>
              <a:off x="935269" y="699388"/>
              <a:ext cx="69850" cy="106363"/>
            </a:xfrm>
            <a:custGeom>
              <a:avLst/>
              <a:gdLst>
                <a:gd name="T0" fmla="*/ 39 w 54"/>
                <a:gd name="T1" fmla="*/ 30 h 82"/>
                <a:gd name="T2" fmla="*/ 39 w 54"/>
                <a:gd name="T3" fmla="*/ 26 h 82"/>
                <a:gd name="T4" fmla="*/ 36 w 54"/>
                <a:gd name="T5" fmla="*/ 0 h 82"/>
                <a:gd name="T6" fmla="*/ 31 w 54"/>
                <a:gd name="T7" fmla="*/ 0 h 82"/>
                <a:gd name="T8" fmla="*/ 34 w 54"/>
                <a:gd name="T9" fmla="*/ 26 h 82"/>
                <a:gd name="T10" fmla="*/ 34 w 54"/>
                <a:gd name="T11" fmla="*/ 28 h 82"/>
                <a:gd name="T12" fmla="*/ 27 w 54"/>
                <a:gd name="T13" fmla="*/ 28 h 82"/>
                <a:gd name="T14" fmla="*/ 25 w 54"/>
                <a:gd name="T15" fmla="*/ 28 h 82"/>
                <a:gd name="T16" fmla="*/ 25 w 54"/>
                <a:gd name="T17" fmla="*/ 20 h 82"/>
                <a:gd name="T18" fmla="*/ 23 w 54"/>
                <a:gd name="T19" fmla="*/ 0 h 82"/>
                <a:gd name="T20" fmla="*/ 17 w 54"/>
                <a:gd name="T21" fmla="*/ 0 h 82"/>
                <a:gd name="T22" fmla="*/ 20 w 54"/>
                <a:gd name="T23" fmla="*/ 20 h 82"/>
                <a:gd name="T24" fmla="*/ 19 w 54"/>
                <a:gd name="T25" fmla="*/ 29 h 82"/>
                <a:gd name="T26" fmla="*/ 0 w 54"/>
                <a:gd name="T27" fmla="*/ 55 h 82"/>
                <a:gd name="T28" fmla="*/ 27 w 54"/>
                <a:gd name="T29" fmla="*/ 82 h 82"/>
                <a:gd name="T30" fmla="*/ 54 w 54"/>
                <a:gd name="T31" fmla="*/ 55 h 82"/>
                <a:gd name="T32" fmla="*/ 39 w 54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29" y="28"/>
                    <a:pt x="27" y="28"/>
                  </a:cubicBezTo>
                  <a:cubicBezTo>
                    <a:pt x="26" y="28"/>
                    <a:pt x="25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4" y="70"/>
                    <a:pt x="54" y="55"/>
                  </a:cubicBezTo>
                  <a:cubicBezTo>
                    <a:pt x="54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69" name="Freeform 311"/>
            <p:cNvSpPr>
              <a:spLocks noChangeAspect="1"/>
            </p:cNvSpPr>
            <p:nvPr/>
          </p:nvSpPr>
          <p:spPr bwMode="auto">
            <a:xfrm>
              <a:off x="1009881" y="58508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5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5" y="66"/>
                  </a:cubicBezTo>
                  <a:cubicBezTo>
                    <a:pt x="35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70" name="Freeform 312"/>
            <p:cNvSpPr>
              <a:spLocks noChangeAspect="1"/>
            </p:cNvSpPr>
            <p:nvPr/>
          </p:nvSpPr>
          <p:spPr bwMode="auto">
            <a:xfrm>
              <a:off x="1009881" y="699388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8 h 82"/>
                <a:gd name="T14" fmla="*/ 25 w 55"/>
                <a:gd name="T15" fmla="*/ 28 h 82"/>
                <a:gd name="T16" fmla="*/ 25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8"/>
                    <a:pt x="27" y="28"/>
                  </a:cubicBezTo>
                  <a:cubicBezTo>
                    <a:pt x="26" y="28"/>
                    <a:pt x="26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71" name="Freeform 379"/>
            <p:cNvSpPr>
              <a:spLocks noChangeAspect="1"/>
            </p:cNvSpPr>
            <p:nvPr/>
          </p:nvSpPr>
          <p:spPr bwMode="auto">
            <a:xfrm>
              <a:off x="1830619" y="58508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5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5" y="71"/>
                    <a:pt x="35" y="66"/>
                  </a:cubicBezTo>
                  <a:cubicBezTo>
                    <a:pt x="35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72" name="Freeform 380"/>
            <p:cNvSpPr>
              <a:spLocks noChangeAspect="1"/>
            </p:cNvSpPr>
            <p:nvPr/>
          </p:nvSpPr>
          <p:spPr bwMode="auto">
            <a:xfrm>
              <a:off x="1830619" y="699388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8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8"/>
                    <a:pt x="27" y="28"/>
                  </a:cubicBezTo>
                  <a:cubicBezTo>
                    <a:pt x="27" y="28"/>
                    <a:pt x="26" y="28"/>
                    <a:pt x="25" y="28"/>
                  </a:cubicBezTo>
                  <a:cubicBezTo>
                    <a:pt x="25" y="25"/>
                    <a:pt x="26" y="23"/>
                    <a:pt x="26" y="20"/>
                  </a:cubicBezTo>
                  <a:cubicBezTo>
                    <a:pt x="26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73" name="Freeform 381"/>
            <p:cNvSpPr>
              <a:spLocks noChangeAspect="1"/>
            </p:cNvSpPr>
            <p:nvPr/>
          </p:nvSpPr>
          <p:spPr bwMode="auto">
            <a:xfrm>
              <a:off x="1905231" y="58508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5" y="58"/>
                    <a:pt x="15" y="60"/>
                  </a:cubicBezTo>
                  <a:cubicBezTo>
                    <a:pt x="15" y="68"/>
                    <a:pt x="17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74" name="Freeform 382"/>
            <p:cNvSpPr>
              <a:spLocks noChangeAspect="1"/>
            </p:cNvSpPr>
            <p:nvPr/>
          </p:nvSpPr>
          <p:spPr bwMode="auto">
            <a:xfrm>
              <a:off x="1905231" y="699388"/>
              <a:ext cx="71437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8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8"/>
                    <a:pt x="28" y="28"/>
                  </a:cubicBezTo>
                  <a:cubicBezTo>
                    <a:pt x="27" y="28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75" name="Freeform 383"/>
            <p:cNvSpPr>
              <a:spLocks noChangeAspect="1"/>
            </p:cNvSpPr>
            <p:nvPr/>
          </p:nvSpPr>
          <p:spPr bwMode="auto">
            <a:xfrm>
              <a:off x="1979844" y="58508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30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6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30" y="62"/>
                    <a:pt x="30" y="66"/>
                  </a:cubicBezTo>
                  <a:cubicBezTo>
                    <a:pt x="30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6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76" name="Freeform 384"/>
            <p:cNvSpPr>
              <a:spLocks noChangeAspect="1"/>
            </p:cNvSpPr>
            <p:nvPr/>
          </p:nvSpPr>
          <p:spPr bwMode="auto">
            <a:xfrm>
              <a:off x="1979844" y="699388"/>
              <a:ext cx="71437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8 h 82"/>
                <a:gd name="T14" fmla="*/ 25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8"/>
                    <a:pt x="28" y="28"/>
                  </a:cubicBezTo>
                  <a:cubicBezTo>
                    <a:pt x="27" y="28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20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77" name="Freeform 385"/>
            <p:cNvSpPr>
              <a:spLocks noChangeAspect="1"/>
            </p:cNvSpPr>
            <p:nvPr/>
          </p:nvSpPr>
          <p:spPr bwMode="auto">
            <a:xfrm>
              <a:off x="1606781" y="58508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30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6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30" y="62"/>
                    <a:pt x="30" y="66"/>
                  </a:cubicBezTo>
                  <a:cubicBezTo>
                    <a:pt x="30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6" y="58"/>
                    <a:pt x="37" y="54"/>
                  </a:cubicBezTo>
                  <a:cubicBezTo>
                    <a:pt x="48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78" name="Freeform 386"/>
            <p:cNvSpPr>
              <a:spLocks noChangeAspect="1"/>
            </p:cNvSpPr>
            <p:nvPr/>
          </p:nvSpPr>
          <p:spPr bwMode="auto">
            <a:xfrm>
              <a:off x="1606781" y="699388"/>
              <a:ext cx="71437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8 h 82"/>
                <a:gd name="T14" fmla="*/ 25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8"/>
                    <a:pt x="28" y="28"/>
                  </a:cubicBezTo>
                  <a:cubicBezTo>
                    <a:pt x="27" y="28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1" y="14"/>
                    <a:pt x="20" y="20"/>
                  </a:cubicBezTo>
                  <a:cubicBezTo>
                    <a:pt x="20" y="23"/>
                    <a:pt x="20" y="26"/>
                    <a:pt x="20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79" name="Freeform 387"/>
            <p:cNvSpPr>
              <a:spLocks noChangeAspect="1"/>
            </p:cNvSpPr>
            <p:nvPr/>
          </p:nvSpPr>
          <p:spPr bwMode="auto">
            <a:xfrm>
              <a:off x="1681394" y="585088"/>
              <a:ext cx="71437" cy="107950"/>
            </a:xfrm>
            <a:custGeom>
              <a:avLst/>
              <a:gdLst>
                <a:gd name="T0" fmla="*/ 20 w 54"/>
                <a:gd name="T1" fmla="*/ 60 h 83"/>
                <a:gd name="T2" fmla="*/ 21 w 54"/>
                <a:gd name="T3" fmla="*/ 54 h 83"/>
                <a:gd name="T4" fmla="*/ 27 w 54"/>
                <a:gd name="T5" fmla="*/ 55 h 83"/>
                <a:gd name="T6" fmla="*/ 30 w 54"/>
                <a:gd name="T7" fmla="*/ 55 h 83"/>
                <a:gd name="T8" fmla="*/ 29 w 54"/>
                <a:gd name="T9" fmla="*/ 66 h 83"/>
                <a:gd name="T10" fmla="*/ 30 w 54"/>
                <a:gd name="T11" fmla="*/ 83 h 83"/>
                <a:gd name="T12" fmla="*/ 36 w 54"/>
                <a:gd name="T13" fmla="*/ 83 h 83"/>
                <a:gd name="T14" fmla="*/ 34 w 54"/>
                <a:gd name="T15" fmla="*/ 66 h 83"/>
                <a:gd name="T16" fmla="*/ 36 w 54"/>
                <a:gd name="T17" fmla="*/ 54 h 83"/>
                <a:gd name="T18" fmla="*/ 54 w 54"/>
                <a:gd name="T19" fmla="*/ 28 h 83"/>
                <a:gd name="T20" fmla="*/ 27 w 54"/>
                <a:gd name="T21" fmla="*/ 0 h 83"/>
                <a:gd name="T22" fmla="*/ 0 w 54"/>
                <a:gd name="T23" fmla="*/ 28 h 83"/>
                <a:gd name="T24" fmla="*/ 15 w 54"/>
                <a:gd name="T25" fmla="*/ 53 h 83"/>
                <a:gd name="T26" fmla="*/ 15 w 54"/>
                <a:gd name="T27" fmla="*/ 60 h 83"/>
                <a:gd name="T28" fmla="*/ 17 w 54"/>
                <a:gd name="T29" fmla="*/ 83 h 83"/>
                <a:gd name="T30" fmla="*/ 23 w 54"/>
                <a:gd name="T31" fmla="*/ 83 h 83"/>
                <a:gd name="T32" fmla="*/ 20 w 54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3">
                  <a:moveTo>
                    <a:pt x="20" y="60"/>
                  </a:moveTo>
                  <a:cubicBezTo>
                    <a:pt x="20" y="58"/>
                    <a:pt x="20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0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4" y="40"/>
                    <a:pt x="54" y="28"/>
                  </a:cubicBezTo>
                  <a:cubicBezTo>
                    <a:pt x="54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5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0" y="68"/>
                    <a:pt x="20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80" name="Freeform 388"/>
            <p:cNvSpPr>
              <a:spLocks noChangeAspect="1"/>
            </p:cNvSpPr>
            <p:nvPr/>
          </p:nvSpPr>
          <p:spPr bwMode="auto">
            <a:xfrm>
              <a:off x="1681394" y="699388"/>
              <a:ext cx="71437" cy="106363"/>
            </a:xfrm>
            <a:custGeom>
              <a:avLst/>
              <a:gdLst>
                <a:gd name="T0" fmla="*/ 39 w 54"/>
                <a:gd name="T1" fmla="*/ 30 h 82"/>
                <a:gd name="T2" fmla="*/ 39 w 54"/>
                <a:gd name="T3" fmla="*/ 26 h 82"/>
                <a:gd name="T4" fmla="*/ 36 w 54"/>
                <a:gd name="T5" fmla="*/ 0 h 82"/>
                <a:gd name="T6" fmla="*/ 30 w 54"/>
                <a:gd name="T7" fmla="*/ 0 h 82"/>
                <a:gd name="T8" fmla="*/ 34 w 54"/>
                <a:gd name="T9" fmla="*/ 26 h 82"/>
                <a:gd name="T10" fmla="*/ 34 w 54"/>
                <a:gd name="T11" fmla="*/ 28 h 82"/>
                <a:gd name="T12" fmla="*/ 27 w 54"/>
                <a:gd name="T13" fmla="*/ 28 h 82"/>
                <a:gd name="T14" fmla="*/ 25 w 54"/>
                <a:gd name="T15" fmla="*/ 28 h 82"/>
                <a:gd name="T16" fmla="*/ 25 w 54"/>
                <a:gd name="T17" fmla="*/ 20 h 82"/>
                <a:gd name="T18" fmla="*/ 23 w 54"/>
                <a:gd name="T19" fmla="*/ 0 h 82"/>
                <a:gd name="T20" fmla="*/ 17 w 54"/>
                <a:gd name="T21" fmla="*/ 0 h 82"/>
                <a:gd name="T22" fmla="*/ 20 w 54"/>
                <a:gd name="T23" fmla="*/ 20 h 82"/>
                <a:gd name="T24" fmla="*/ 19 w 54"/>
                <a:gd name="T25" fmla="*/ 29 h 82"/>
                <a:gd name="T26" fmla="*/ 0 w 54"/>
                <a:gd name="T27" fmla="*/ 55 h 82"/>
                <a:gd name="T28" fmla="*/ 27 w 54"/>
                <a:gd name="T29" fmla="*/ 82 h 82"/>
                <a:gd name="T30" fmla="*/ 54 w 54"/>
                <a:gd name="T31" fmla="*/ 55 h 82"/>
                <a:gd name="T32" fmla="*/ 39 w 54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7" y="8"/>
                    <a:pt x="3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1" y="28"/>
                    <a:pt x="29" y="28"/>
                    <a:pt x="27" y="28"/>
                  </a:cubicBezTo>
                  <a:cubicBezTo>
                    <a:pt x="26" y="28"/>
                    <a:pt x="25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19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4" y="70"/>
                    <a:pt x="54" y="55"/>
                  </a:cubicBezTo>
                  <a:cubicBezTo>
                    <a:pt x="54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83" name="Freeform 389"/>
            <p:cNvSpPr>
              <a:spLocks noChangeAspect="1"/>
            </p:cNvSpPr>
            <p:nvPr/>
          </p:nvSpPr>
          <p:spPr bwMode="auto">
            <a:xfrm>
              <a:off x="1756006" y="585088"/>
              <a:ext cx="73025" cy="107950"/>
            </a:xfrm>
            <a:custGeom>
              <a:avLst/>
              <a:gdLst>
                <a:gd name="T0" fmla="*/ 20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4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5 w 55"/>
                <a:gd name="T25" fmla="*/ 53 h 83"/>
                <a:gd name="T26" fmla="*/ 15 w 55"/>
                <a:gd name="T27" fmla="*/ 60 h 83"/>
                <a:gd name="T28" fmla="*/ 17 w 55"/>
                <a:gd name="T29" fmla="*/ 83 h 83"/>
                <a:gd name="T30" fmla="*/ 23 w 55"/>
                <a:gd name="T31" fmla="*/ 83 h 83"/>
                <a:gd name="T32" fmla="*/ 20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0" y="60"/>
                  </a:moveTo>
                  <a:cubicBezTo>
                    <a:pt x="20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5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0" y="68"/>
                    <a:pt x="20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84" name="Freeform 390"/>
            <p:cNvSpPr>
              <a:spLocks noChangeAspect="1"/>
            </p:cNvSpPr>
            <p:nvPr/>
          </p:nvSpPr>
          <p:spPr bwMode="auto">
            <a:xfrm>
              <a:off x="1756006" y="699388"/>
              <a:ext cx="73025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8 h 82"/>
                <a:gd name="T14" fmla="*/ 25 w 55"/>
                <a:gd name="T15" fmla="*/ 28 h 82"/>
                <a:gd name="T16" fmla="*/ 25 w 55"/>
                <a:gd name="T17" fmla="*/ 20 h 82"/>
                <a:gd name="T18" fmla="*/ 23 w 55"/>
                <a:gd name="T19" fmla="*/ 0 h 82"/>
                <a:gd name="T20" fmla="*/ 17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29" y="28"/>
                    <a:pt x="27" y="28"/>
                  </a:cubicBezTo>
                  <a:cubicBezTo>
                    <a:pt x="26" y="28"/>
                    <a:pt x="26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85" name="Freeform 391"/>
            <p:cNvSpPr>
              <a:spLocks noChangeAspect="1"/>
            </p:cNvSpPr>
            <p:nvPr/>
          </p:nvSpPr>
          <p:spPr bwMode="auto">
            <a:xfrm>
              <a:off x="1382944" y="58508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4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86" name="Freeform 392"/>
            <p:cNvSpPr>
              <a:spLocks noChangeAspect="1"/>
            </p:cNvSpPr>
            <p:nvPr/>
          </p:nvSpPr>
          <p:spPr bwMode="auto">
            <a:xfrm>
              <a:off x="1382944" y="699388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8 h 82"/>
                <a:gd name="T14" fmla="*/ 25 w 55"/>
                <a:gd name="T15" fmla="*/ 28 h 82"/>
                <a:gd name="T16" fmla="*/ 25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29" y="28"/>
                    <a:pt x="27" y="28"/>
                  </a:cubicBezTo>
                  <a:cubicBezTo>
                    <a:pt x="26" y="28"/>
                    <a:pt x="26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87" name="Freeform 393"/>
            <p:cNvSpPr>
              <a:spLocks noChangeAspect="1"/>
            </p:cNvSpPr>
            <p:nvPr/>
          </p:nvSpPr>
          <p:spPr bwMode="auto">
            <a:xfrm>
              <a:off x="1457556" y="58508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5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5" y="71"/>
                    <a:pt x="35" y="66"/>
                  </a:cubicBezTo>
                  <a:cubicBezTo>
                    <a:pt x="35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88" name="Freeform 394"/>
            <p:cNvSpPr>
              <a:spLocks noChangeAspect="1"/>
            </p:cNvSpPr>
            <p:nvPr/>
          </p:nvSpPr>
          <p:spPr bwMode="auto">
            <a:xfrm>
              <a:off x="1457556" y="699388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40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8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40" y="27"/>
                    <a:pt x="40" y="26"/>
                  </a:cubicBezTo>
                  <a:cubicBezTo>
                    <a:pt x="40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8"/>
                    <a:pt x="27" y="28"/>
                  </a:cubicBezTo>
                  <a:cubicBezTo>
                    <a:pt x="27" y="28"/>
                    <a:pt x="26" y="28"/>
                    <a:pt x="25" y="28"/>
                  </a:cubicBezTo>
                  <a:cubicBezTo>
                    <a:pt x="25" y="25"/>
                    <a:pt x="26" y="23"/>
                    <a:pt x="26" y="20"/>
                  </a:cubicBezTo>
                  <a:cubicBezTo>
                    <a:pt x="26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89" name="Freeform 395"/>
            <p:cNvSpPr>
              <a:spLocks noChangeAspect="1"/>
            </p:cNvSpPr>
            <p:nvPr/>
          </p:nvSpPr>
          <p:spPr bwMode="auto">
            <a:xfrm>
              <a:off x="1530581" y="585088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5" y="58"/>
                    <a:pt x="15" y="60"/>
                  </a:cubicBezTo>
                  <a:cubicBezTo>
                    <a:pt x="15" y="68"/>
                    <a:pt x="17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90" name="Freeform 396"/>
            <p:cNvSpPr>
              <a:spLocks noChangeAspect="1"/>
            </p:cNvSpPr>
            <p:nvPr/>
          </p:nvSpPr>
          <p:spPr bwMode="auto">
            <a:xfrm>
              <a:off x="1530581" y="699388"/>
              <a:ext cx="73025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8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8"/>
                    <a:pt x="28" y="28"/>
                  </a:cubicBezTo>
                  <a:cubicBezTo>
                    <a:pt x="27" y="28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91" name="Freeform 397"/>
            <p:cNvSpPr>
              <a:spLocks noChangeAspect="1"/>
            </p:cNvSpPr>
            <p:nvPr/>
          </p:nvSpPr>
          <p:spPr bwMode="auto">
            <a:xfrm>
              <a:off x="1157519" y="585088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5" y="58"/>
                    <a:pt x="15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92" name="Freeform 398"/>
            <p:cNvSpPr>
              <a:spLocks noChangeAspect="1"/>
            </p:cNvSpPr>
            <p:nvPr/>
          </p:nvSpPr>
          <p:spPr bwMode="auto">
            <a:xfrm>
              <a:off x="1157519" y="699388"/>
              <a:ext cx="73025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20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93" name="Freeform 399"/>
            <p:cNvSpPr>
              <a:spLocks noChangeAspect="1"/>
            </p:cNvSpPr>
            <p:nvPr/>
          </p:nvSpPr>
          <p:spPr bwMode="auto">
            <a:xfrm>
              <a:off x="1232131" y="585088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30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4" y="55"/>
                    <a:pt x="26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30" y="62"/>
                    <a:pt x="30" y="66"/>
                  </a:cubicBezTo>
                  <a:cubicBezTo>
                    <a:pt x="30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6" y="58"/>
                    <a:pt x="37" y="54"/>
                  </a:cubicBezTo>
                  <a:cubicBezTo>
                    <a:pt x="48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94" name="Freeform 400"/>
            <p:cNvSpPr>
              <a:spLocks noChangeAspect="1"/>
            </p:cNvSpPr>
            <p:nvPr/>
          </p:nvSpPr>
          <p:spPr bwMode="auto">
            <a:xfrm>
              <a:off x="1232131" y="699388"/>
              <a:ext cx="73025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1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1" y="14"/>
                    <a:pt x="21" y="20"/>
                  </a:cubicBezTo>
                  <a:cubicBezTo>
                    <a:pt x="21" y="23"/>
                    <a:pt x="20" y="26"/>
                    <a:pt x="20" y="29"/>
                  </a:cubicBezTo>
                  <a:cubicBezTo>
                    <a:pt x="9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95" name="Freeform 401"/>
            <p:cNvSpPr>
              <a:spLocks noChangeAspect="1"/>
            </p:cNvSpPr>
            <p:nvPr/>
          </p:nvSpPr>
          <p:spPr bwMode="auto">
            <a:xfrm>
              <a:off x="1308331" y="585088"/>
              <a:ext cx="69850" cy="107950"/>
            </a:xfrm>
            <a:custGeom>
              <a:avLst/>
              <a:gdLst>
                <a:gd name="T0" fmla="*/ 20 w 54"/>
                <a:gd name="T1" fmla="*/ 60 h 83"/>
                <a:gd name="T2" fmla="*/ 21 w 54"/>
                <a:gd name="T3" fmla="*/ 54 h 83"/>
                <a:gd name="T4" fmla="*/ 27 w 54"/>
                <a:gd name="T5" fmla="*/ 55 h 83"/>
                <a:gd name="T6" fmla="*/ 30 w 54"/>
                <a:gd name="T7" fmla="*/ 55 h 83"/>
                <a:gd name="T8" fmla="*/ 29 w 54"/>
                <a:gd name="T9" fmla="*/ 66 h 83"/>
                <a:gd name="T10" fmla="*/ 31 w 54"/>
                <a:gd name="T11" fmla="*/ 83 h 83"/>
                <a:gd name="T12" fmla="*/ 36 w 54"/>
                <a:gd name="T13" fmla="*/ 83 h 83"/>
                <a:gd name="T14" fmla="*/ 34 w 54"/>
                <a:gd name="T15" fmla="*/ 66 h 83"/>
                <a:gd name="T16" fmla="*/ 36 w 54"/>
                <a:gd name="T17" fmla="*/ 54 h 83"/>
                <a:gd name="T18" fmla="*/ 54 w 54"/>
                <a:gd name="T19" fmla="*/ 28 h 83"/>
                <a:gd name="T20" fmla="*/ 27 w 54"/>
                <a:gd name="T21" fmla="*/ 0 h 83"/>
                <a:gd name="T22" fmla="*/ 0 w 54"/>
                <a:gd name="T23" fmla="*/ 28 h 83"/>
                <a:gd name="T24" fmla="*/ 15 w 54"/>
                <a:gd name="T25" fmla="*/ 53 h 83"/>
                <a:gd name="T26" fmla="*/ 15 w 54"/>
                <a:gd name="T27" fmla="*/ 60 h 83"/>
                <a:gd name="T28" fmla="*/ 17 w 54"/>
                <a:gd name="T29" fmla="*/ 83 h 83"/>
                <a:gd name="T30" fmla="*/ 23 w 54"/>
                <a:gd name="T31" fmla="*/ 83 h 83"/>
                <a:gd name="T32" fmla="*/ 20 w 54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3">
                  <a:moveTo>
                    <a:pt x="20" y="60"/>
                  </a:moveTo>
                  <a:cubicBezTo>
                    <a:pt x="20" y="58"/>
                    <a:pt x="20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4" y="40"/>
                    <a:pt x="54" y="28"/>
                  </a:cubicBezTo>
                  <a:cubicBezTo>
                    <a:pt x="54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5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0" y="68"/>
                    <a:pt x="20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96" name="Freeform 402"/>
            <p:cNvSpPr>
              <a:spLocks noChangeAspect="1"/>
            </p:cNvSpPr>
            <p:nvPr/>
          </p:nvSpPr>
          <p:spPr bwMode="auto">
            <a:xfrm>
              <a:off x="1308331" y="699388"/>
              <a:ext cx="69850" cy="106363"/>
            </a:xfrm>
            <a:custGeom>
              <a:avLst/>
              <a:gdLst>
                <a:gd name="T0" fmla="*/ 39 w 54"/>
                <a:gd name="T1" fmla="*/ 30 h 82"/>
                <a:gd name="T2" fmla="*/ 39 w 54"/>
                <a:gd name="T3" fmla="*/ 26 h 82"/>
                <a:gd name="T4" fmla="*/ 36 w 54"/>
                <a:gd name="T5" fmla="*/ 0 h 82"/>
                <a:gd name="T6" fmla="*/ 31 w 54"/>
                <a:gd name="T7" fmla="*/ 0 h 82"/>
                <a:gd name="T8" fmla="*/ 34 w 54"/>
                <a:gd name="T9" fmla="*/ 26 h 82"/>
                <a:gd name="T10" fmla="*/ 34 w 54"/>
                <a:gd name="T11" fmla="*/ 28 h 82"/>
                <a:gd name="T12" fmla="*/ 27 w 54"/>
                <a:gd name="T13" fmla="*/ 27 h 82"/>
                <a:gd name="T14" fmla="*/ 25 w 54"/>
                <a:gd name="T15" fmla="*/ 28 h 82"/>
                <a:gd name="T16" fmla="*/ 25 w 54"/>
                <a:gd name="T17" fmla="*/ 20 h 82"/>
                <a:gd name="T18" fmla="*/ 23 w 54"/>
                <a:gd name="T19" fmla="*/ 0 h 82"/>
                <a:gd name="T20" fmla="*/ 17 w 54"/>
                <a:gd name="T21" fmla="*/ 0 h 82"/>
                <a:gd name="T22" fmla="*/ 20 w 54"/>
                <a:gd name="T23" fmla="*/ 20 h 82"/>
                <a:gd name="T24" fmla="*/ 19 w 54"/>
                <a:gd name="T25" fmla="*/ 29 h 82"/>
                <a:gd name="T26" fmla="*/ 0 w 54"/>
                <a:gd name="T27" fmla="*/ 55 h 82"/>
                <a:gd name="T28" fmla="*/ 27 w 54"/>
                <a:gd name="T29" fmla="*/ 82 h 82"/>
                <a:gd name="T30" fmla="*/ 54 w 54"/>
                <a:gd name="T31" fmla="*/ 55 h 82"/>
                <a:gd name="T32" fmla="*/ 39 w 54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7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1" y="28"/>
                    <a:pt x="29" y="27"/>
                    <a:pt x="27" y="27"/>
                  </a:cubicBezTo>
                  <a:cubicBezTo>
                    <a:pt x="26" y="27"/>
                    <a:pt x="25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19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4" y="70"/>
                    <a:pt x="54" y="55"/>
                  </a:cubicBezTo>
                  <a:cubicBezTo>
                    <a:pt x="54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97" name="Freeform 403"/>
            <p:cNvSpPr>
              <a:spLocks noChangeAspect="1"/>
            </p:cNvSpPr>
            <p:nvPr/>
          </p:nvSpPr>
          <p:spPr bwMode="auto">
            <a:xfrm>
              <a:off x="1084494" y="58508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7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98" name="Freeform 404"/>
            <p:cNvSpPr>
              <a:spLocks noChangeAspect="1"/>
            </p:cNvSpPr>
            <p:nvPr/>
          </p:nvSpPr>
          <p:spPr bwMode="auto">
            <a:xfrm>
              <a:off x="1084494" y="699388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7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5" y="25"/>
                    <a:pt x="26" y="23"/>
                    <a:pt x="26" y="20"/>
                  </a:cubicBezTo>
                  <a:cubicBezTo>
                    <a:pt x="26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99" name="Freeform 442"/>
            <p:cNvSpPr>
              <a:spLocks noChangeAspect="1"/>
            </p:cNvSpPr>
            <p:nvPr/>
          </p:nvSpPr>
          <p:spPr bwMode="auto">
            <a:xfrm>
              <a:off x="3172056" y="586676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7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05" name="Freeform 443"/>
            <p:cNvSpPr>
              <a:spLocks noChangeAspect="1"/>
            </p:cNvSpPr>
            <p:nvPr/>
          </p:nvSpPr>
          <p:spPr bwMode="auto">
            <a:xfrm>
              <a:off x="3172056" y="700976"/>
              <a:ext cx="73025" cy="106363"/>
            </a:xfrm>
            <a:custGeom>
              <a:avLst/>
              <a:gdLst>
                <a:gd name="T0" fmla="*/ 39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7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5" y="25"/>
                    <a:pt x="26" y="23"/>
                    <a:pt x="26" y="20"/>
                  </a:cubicBezTo>
                  <a:cubicBezTo>
                    <a:pt x="26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06" name="Freeform 448"/>
            <p:cNvSpPr>
              <a:spLocks noChangeAspect="1"/>
            </p:cNvSpPr>
            <p:nvPr/>
          </p:nvSpPr>
          <p:spPr bwMode="auto">
            <a:xfrm>
              <a:off x="2949806" y="586676"/>
              <a:ext cx="69850" cy="107950"/>
            </a:xfrm>
            <a:custGeom>
              <a:avLst/>
              <a:gdLst>
                <a:gd name="T0" fmla="*/ 21 w 55"/>
                <a:gd name="T1" fmla="*/ 60 h 83"/>
                <a:gd name="T2" fmla="*/ 22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30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2" y="54"/>
                  </a:cubicBezTo>
                  <a:cubicBezTo>
                    <a:pt x="24" y="55"/>
                    <a:pt x="26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30" y="62"/>
                    <a:pt x="30" y="66"/>
                  </a:cubicBezTo>
                  <a:cubicBezTo>
                    <a:pt x="30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6" y="58"/>
                    <a:pt x="37" y="54"/>
                  </a:cubicBezTo>
                  <a:cubicBezTo>
                    <a:pt x="48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07" name="Freeform 449"/>
            <p:cNvSpPr>
              <a:spLocks noChangeAspect="1"/>
            </p:cNvSpPr>
            <p:nvPr/>
          </p:nvSpPr>
          <p:spPr bwMode="auto">
            <a:xfrm>
              <a:off x="2949806" y="700976"/>
              <a:ext cx="69850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5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6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1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5" y="17"/>
                    <a:pt x="35" y="26"/>
                  </a:cubicBezTo>
                  <a:cubicBezTo>
                    <a:pt x="35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6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1" y="14"/>
                    <a:pt x="21" y="20"/>
                  </a:cubicBezTo>
                  <a:cubicBezTo>
                    <a:pt x="21" y="23"/>
                    <a:pt x="20" y="26"/>
                    <a:pt x="20" y="29"/>
                  </a:cubicBezTo>
                  <a:cubicBezTo>
                    <a:pt x="9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08" name="Freeform 450"/>
            <p:cNvSpPr>
              <a:spLocks noChangeAspect="1"/>
            </p:cNvSpPr>
            <p:nvPr/>
          </p:nvSpPr>
          <p:spPr bwMode="auto">
            <a:xfrm>
              <a:off x="3024419" y="586676"/>
              <a:ext cx="69850" cy="107950"/>
            </a:xfrm>
            <a:custGeom>
              <a:avLst/>
              <a:gdLst>
                <a:gd name="T0" fmla="*/ 20 w 54"/>
                <a:gd name="T1" fmla="*/ 60 h 83"/>
                <a:gd name="T2" fmla="*/ 21 w 54"/>
                <a:gd name="T3" fmla="*/ 54 h 83"/>
                <a:gd name="T4" fmla="*/ 27 w 54"/>
                <a:gd name="T5" fmla="*/ 55 h 83"/>
                <a:gd name="T6" fmla="*/ 30 w 54"/>
                <a:gd name="T7" fmla="*/ 55 h 83"/>
                <a:gd name="T8" fmla="*/ 29 w 54"/>
                <a:gd name="T9" fmla="*/ 66 h 83"/>
                <a:gd name="T10" fmla="*/ 31 w 54"/>
                <a:gd name="T11" fmla="*/ 83 h 83"/>
                <a:gd name="T12" fmla="*/ 36 w 54"/>
                <a:gd name="T13" fmla="*/ 83 h 83"/>
                <a:gd name="T14" fmla="*/ 34 w 54"/>
                <a:gd name="T15" fmla="*/ 66 h 83"/>
                <a:gd name="T16" fmla="*/ 36 w 54"/>
                <a:gd name="T17" fmla="*/ 54 h 83"/>
                <a:gd name="T18" fmla="*/ 54 w 54"/>
                <a:gd name="T19" fmla="*/ 28 h 83"/>
                <a:gd name="T20" fmla="*/ 27 w 54"/>
                <a:gd name="T21" fmla="*/ 0 h 83"/>
                <a:gd name="T22" fmla="*/ 0 w 54"/>
                <a:gd name="T23" fmla="*/ 28 h 83"/>
                <a:gd name="T24" fmla="*/ 15 w 54"/>
                <a:gd name="T25" fmla="*/ 53 h 83"/>
                <a:gd name="T26" fmla="*/ 15 w 54"/>
                <a:gd name="T27" fmla="*/ 60 h 83"/>
                <a:gd name="T28" fmla="*/ 17 w 54"/>
                <a:gd name="T29" fmla="*/ 83 h 83"/>
                <a:gd name="T30" fmla="*/ 23 w 54"/>
                <a:gd name="T31" fmla="*/ 83 h 83"/>
                <a:gd name="T32" fmla="*/ 20 w 54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3">
                  <a:moveTo>
                    <a:pt x="20" y="60"/>
                  </a:moveTo>
                  <a:cubicBezTo>
                    <a:pt x="20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4" y="40"/>
                    <a:pt x="54" y="28"/>
                  </a:cubicBezTo>
                  <a:cubicBezTo>
                    <a:pt x="54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5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0" y="68"/>
                    <a:pt x="20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10" name="Freeform 451"/>
            <p:cNvSpPr>
              <a:spLocks noChangeAspect="1"/>
            </p:cNvSpPr>
            <p:nvPr/>
          </p:nvSpPr>
          <p:spPr bwMode="auto">
            <a:xfrm>
              <a:off x="3024419" y="700976"/>
              <a:ext cx="69850" cy="106363"/>
            </a:xfrm>
            <a:custGeom>
              <a:avLst/>
              <a:gdLst>
                <a:gd name="T0" fmla="*/ 39 w 54"/>
                <a:gd name="T1" fmla="*/ 30 h 82"/>
                <a:gd name="T2" fmla="*/ 39 w 54"/>
                <a:gd name="T3" fmla="*/ 26 h 82"/>
                <a:gd name="T4" fmla="*/ 36 w 54"/>
                <a:gd name="T5" fmla="*/ 0 h 82"/>
                <a:gd name="T6" fmla="*/ 31 w 54"/>
                <a:gd name="T7" fmla="*/ 0 h 82"/>
                <a:gd name="T8" fmla="*/ 34 w 54"/>
                <a:gd name="T9" fmla="*/ 26 h 82"/>
                <a:gd name="T10" fmla="*/ 34 w 54"/>
                <a:gd name="T11" fmla="*/ 28 h 82"/>
                <a:gd name="T12" fmla="*/ 27 w 54"/>
                <a:gd name="T13" fmla="*/ 27 h 82"/>
                <a:gd name="T14" fmla="*/ 25 w 54"/>
                <a:gd name="T15" fmla="*/ 28 h 82"/>
                <a:gd name="T16" fmla="*/ 25 w 54"/>
                <a:gd name="T17" fmla="*/ 20 h 82"/>
                <a:gd name="T18" fmla="*/ 23 w 54"/>
                <a:gd name="T19" fmla="*/ 0 h 82"/>
                <a:gd name="T20" fmla="*/ 17 w 54"/>
                <a:gd name="T21" fmla="*/ 0 h 82"/>
                <a:gd name="T22" fmla="*/ 20 w 54"/>
                <a:gd name="T23" fmla="*/ 20 h 82"/>
                <a:gd name="T24" fmla="*/ 19 w 54"/>
                <a:gd name="T25" fmla="*/ 29 h 82"/>
                <a:gd name="T26" fmla="*/ 0 w 54"/>
                <a:gd name="T27" fmla="*/ 55 h 82"/>
                <a:gd name="T28" fmla="*/ 27 w 54"/>
                <a:gd name="T29" fmla="*/ 82 h 82"/>
                <a:gd name="T30" fmla="*/ 54 w 54"/>
                <a:gd name="T31" fmla="*/ 55 h 82"/>
                <a:gd name="T32" fmla="*/ 39 w 54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29" y="27"/>
                    <a:pt x="27" y="27"/>
                  </a:cubicBezTo>
                  <a:cubicBezTo>
                    <a:pt x="26" y="27"/>
                    <a:pt x="25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4" y="70"/>
                    <a:pt x="54" y="55"/>
                  </a:cubicBezTo>
                  <a:cubicBezTo>
                    <a:pt x="54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11" name="Freeform 452"/>
            <p:cNvSpPr>
              <a:spLocks noChangeAspect="1"/>
            </p:cNvSpPr>
            <p:nvPr/>
          </p:nvSpPr>
          <p:spPr bwMode="auto">
            <a:xfrm>
              <a:off x="3099031" y="586676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5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5" y="66"/>
                  </a:cubicBezTo>
                  <a:cubicBezTo>
                    <a:pt x="35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13" name="Freeform 453"/>
            <p:cNvSpPr>
              <a:spLocks noChangeAspect="1"/>
            </p:cNvSpPr>
            <p:nvPr/>
          </p:nvSpPr>
          <p:spPr bwMode="auto">
            <a:xfrm>
              <a:off x="3099031" y="700976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5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7" y="27"/>
                  </a:cubicBezTo>
                  <a:cubicBezTo>
                    <a:pt x="26" y="27"/>
                    <a:pt x="26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14" name="Freeform 454"/>
            <p:cNvSpPr>
              <a:spLocks noChangeAspect="1"/>
            </p:cNvSpPr>
            <p:nvPr/>
          </p:nvSpPr>
          <p:spPr bwMode="auto">
            <a:xfrm>
              <a:off x="2725969" y="586676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5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5" y="71"/>
                    <a:pt x="35" y="66"/>
                  </a:cubicBezTo>
                  <a:cubicBezTo>
                    <a:pt x="35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15" name="Freeform 455"/>
            <p:cNvSpPr>
              <a:spLocks noChangeAspect="1"/>
            </p:cNvSpPr>
            <p:nvPr/>
          </p:nvSpPr>
          <p:spPr bwMode="auto">
            <a:xfrm>
              <a:off x="2725969" y="700976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5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7" y="27"/>
                  </a:cubicBezTo>
                  <a:cubicBezTo>
                    <a:pt x="26" y="27"/>
                    <a:pt x="26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16" name="Freeform 456"/>
            <p:cNvSpPr>
              <a:spLocks noChangeAspect="1"/>
            </p:cNvSpPr>
            <p:nvPr/>
          </p:nvSpPr>
          <p:spPr bwMode="auto">
            <a:xfrm>
              <a:off x="2798994" y="586676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30" y="55"/>
                    <a:pt x="30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7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17" name="Freeform 457"/>
            <p:cNvSpPr>
              <a:spLocks noChangeAspect="1"/>
            </p:cNvSpPr>
            <p:nvPr/>
          </p:nvSpPr>
          <p:spPr bwMode="auto">
            <a:xfrm>
              <a:off x="2798994" y="700976"/>
              <a:ext cx="73025" cy="106363"/>
            </a:xfrm>
            <a:custGeom>
              <a:avLst/>
              <a:gdLst>
                <a:gd name="T0" fmla="*/ 39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7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18" name="Freeform 458"/>
            <p:cNvSpPr>
              <a:spLocks noChangeAspect="1"/>
            </p:cNvSpPr>
            <p:nvPr/>
          </p:nvSpPr>
          <p:spPr bwMode="auto">
            <a:xfrm>
              <a:off x="2873606" y="586676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19" name="Freeform 459"/>
            <p:cNvSpPr>
              <a:spLocks noChangeAspect="1"/>
            </p:cNvSpPr>
            <p:nvPr/>
          </p:nvSpPr>
          <p:spPr bwMode="auto">
            <a:xfrm>
              <a:off x="2873606" y="700976"/>
              <a:ext cx="73025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20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20" name="Freeform 460"/>
            <p:cNvSpPr>
              <a:spLocks noChangeAspect="1"/>
            </p:cNvSpPr>
            <p:nvPr/>
          </p:nvSpPr>
          <p:spPr bwMode="auto">
            <a:xfrm>
              <a:off x="2500544" y="586676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6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30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21" name="Freeform 461"/>
            <p:cNvSpPr>
              <a:spLocks noChangeAspect="1"/>
            </p:cNvSpPr>
            <p:nvPr/>
          </p:nvSpPr>
          <p:spPr bwMode="auto">
            <a:xfrm>
              <a:off x="2500544" y="700976"/>
              <a:ext cx="73025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20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22" name="Freeform 462"/>
            <p:cNvSpPr>
              <a:spLocks noChangeAspect="1"/>
            </p:cNvSpPr>
            <p:nvPr/>
          </p:nvSpPr>
          <p:spPr bwMode="auto">
            <a:xfrm>
              <a:off x="2575156" y="586676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2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30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2" y="54"/>
                  </a:cubicBezTo>
                  <a:cubicBezTo>
                    <a:pt x="24" y="55"/>
                    <a:pt x="26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30" y="62"/>
                    <a:pt x="30" y="66"/>
                  </a:cubicBezTo>
                  <a:cubicBezTo>
                    <a:pt x="30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6" y="58"/>
                    <a:pt x="37" y="54"/>
                  </a:cubicBezTo>
                  <a:cubicBezTo>
                    <a:pt x="48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3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23" name="Freeform 463"/>
            <p:cNvSpPr>
              <a:spLocks noChangeAspect="1"/>
            </p:cNvSpPr>
            <p:nvPr/>
          </p:nvSpPr>
          <p:spPr bwMode="auto">
            <a:xfrm>
              <a:off x="2575156" y="700976"/>
              <a:ext cx="71437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5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6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1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5" y="17"/>
                    <a:pt x="35" y="26"/>
                  </a:cubicBezTo>
                  <a:cubicBezTo>
                    <a:pt x="35" y="27"/>
                    <a:pt x="35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6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1" y="14"/>
                    <a:pt x="21" y="20"/>
                  </a:cubicBezTo>
                  <a:cubicBezTo>
                    <a:pt x="21" y="23"/>
                    <a:pt x="20" y="26"/>
                    <a:pt x="20" y="29"/>
                  </a:cubicBezTo>
                  <a:cubicBezTo>
                    <a:pt x="9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24" name="Freeform 464"/>
            <p:cNvSpPr>
              <a:spLocks noChangeAspect="1"/>
            </p:cNvSpPr>
            <p:nvPr/>
          </p:nvSpPr>
          <p:spPr bwMode="auto">
            <a:xfrm>
              <a:off x="2651356" y="586676"/>
              <a:ext cx="71437" cy="107950"/>
            </a:xfrm>
            <a:custGeom>
              <a:avLst/>
              <a:gdLst>
                <a:gd name="T0" fmla="*/ 20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4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5 w 55"/>
                <a:gd name="T25" fmla="*/ 53 h 83"/>
                <a:gd name="T26" fmla="*/ 15 w 55"/>
                <a:gd name="T27" fmla="*/ 60 h 83"/>
                <a:gd name="T28" fmla="*/ 17 w 55"/>
                <a:gd name="T29" fmla="*/ 83 h 83"/>
                <a:gd name="T30" fmla="*/ 23 w 55"/>
                <a:gd name="T31" fmla="*/ 83 h 83"/>
                <a:gd name="T32" fmla="*/ 20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0" y="60"/>
                  </a:moveTo>
                  <a:cubicBezTo>
                    <a:pt x="20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5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0" y="68"/>
                    <a:pt x="20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25" name="Freeform 465"/>
            <p:cNvSpPr>
              <a:spLocks noChangeAspect="1"/>
            </p:cNvSpPr>
            <p:nvPr/>
          </p:nvSpPr>
          <p:spPr bwMode="auto">
            <a:xfrm>
              <a:off x="2651356" y="700976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5 w 55"/>
                <a:gd name="T17" fmla="*/ 20 h 82"/>
                <a:gd name="T18" fmla="*/ 23 w 55"/>
                <a:gd name="T19" fmla="*/ 0 h 82"/>
                <a:gd name="T20" fmla="*/ 17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29" y="27"/>
                    <a:pt x="27" y="27"/>
                  </a:cubicBezTo>
                  <a:cubicBezTo>
                    <a:pt x="26" y="27"/>
                    <a:pt x="26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26" name="Freeform 466"/>
            <p:cNvSpPr>
              <a:spLocks noChangeAspect="1"/>
            </p:cNvSpPr>
            <p:nvPr/>
          </p:nvSpPr>
          <p:spPr bwMode="auto">
            <a:xfrm>
              <a:off x="2278294" y="586676"/>
              <a:ext cx="71437" cy="107950"/>
            </a:xfrm>
            <a:custGeom>
              <a:avLst/>
              <a:gdLst>
                <a:gd name="T0" fmla="*/ 20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4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5 w 55"/>
                <a:gd name="T25" fmla="*/ 53 h 83"/>
                <a:gd name="T26" fmla="*/ 15 w 55"/>
                <a:gd name="T27" fmla="*/ 60 h 83"/>
                <a:gd name="T28" fmla="*/ 17 w 55"/>
                <a:gd name="T29" fmla="*/ 83 h 83"/>
                <a:gd name="T30" fmla="*/ 23 w 55"/>
                <a:gd name="T31" fmla="*/ 83 h 83"/>
                <a:gd name="T32" fmla="*/ 20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0" y="60"/>
                  </a:moveTo>
                  <a:cubicBezTo>
                    <a:pt x="20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5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0" y="68"/>
                    <a:pt x="20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27" name="Freeform 467"/>
            <p:cNvSpPr>
              <a:spLocks noChangeAspect="1"/>
            </p:cNvSpPr>
            <p:nvPr/>
          </p:nvSpPr>
          <p:spPr bwMode="auto">
            <a:xfrm>
              <a:off x="2278294" y="700976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5 w 55"/>
                <a:gd name="T17" fmla="*/ 20 h 82"/>
                <a:gd name="T18" fmla="*/ 23 w 55"/>
                <a:gd name="T19" fmla="*/ 0 h 82"/>
                <a:gd name="T20" fmla="*/ 17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29" y="27"/>
                    <a:pt x="27" y="27"/>
                  </a:cubicBezTo>
                  <a:cubicBezTo>
                    <a:pt x="26" y="27"/>
                    <a:pt x="26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28" name="Freeform 468"/>
            <p:cNvSpPr>
              <a:spLocks noChangeAspect="1"/>
            </p:cNvSpPr>
            <p:nvPr/>
          </p:nvSpPr>
          <p:spPr bwMode="auto">
            <a:xfrm>
              <a:off x="2351319" y="586676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5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5" y="71"/>
                    <a:pt x="35" y="66"/>
                  </a:cubicBezTo>
                  <a:cubicBezTo>
                    <a:pt x="35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29" name="Freeform 469"/>
            <p:cNvSpPr>
              <a:spLocks noChangeAspect="1"/>
            </p:cNvSpPr>
            <p:nvPr/>
          </p:nvSpPr>
          <p:spPr bwMode="auto">
            <a:xfrm>
              <a:off x="2351319" y="700976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7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5" y="25"/>
                    <a:pt x="26" y="23"/>
                    <a:pt x="26" y="20"/>
                  </a:cubicBezTo>
                  <a:cubicBezTo>
                    <a:pt x="26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30" name="Freeform 470"/>
            <p:cNvSpPr>
              <a:spLocks noChangeAspect="1"/>
            </p:cNvSpPr>
            <p:nvPr/>
          </p:nvSpPr>
          <p:spPr bwMode="auto">
            <a:xfrm>
              <a:off x="2425931" y="586676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5" y="58"/>
                    <a:pt x="15" y="60"/>
                  </a:cubicBezTo>
                  <a:cubicBezTo>
                    <a:pt x="15" y="68"/>
                    <a:pt x="17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31" name="Freeform 471"/>
            <p:cNvSpPr>
              <a:spLocks noChangeAspect="1"/>
            </p:cNvSpPr>
            <p:nvPr/>
          </p:nvSpPr>
          <p:spPr bwMode="auto">
            <a:xfrm>
              <a:off x="2425931" y="700976"/>
              <a:ext cx="73025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47" name="Freeform 472"/>
            <p:cNvSpPr>
              <a:spLocks noChangeAspect="1"/>
            </p:cNvSpPr>
            <p:nvPr/>
          </p:nvSpPr>
          <p:spPr bwMode="auto">
            <a:xfrm>
              <a:off x="2052869" y="586676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5" y="58"/>
                    <a:pt x="15" y="60"/>
                  </a:cubicBezTo>
                  <a:cubicBezTo>
                    <a:pt x="15" y="68"/>
                    <a:pt x="17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48" name="Freeform 473"/>
            <p:cNvSpPr>
              <a:spLocks noChangeAspect="1"/>
            </p:cNvSpPr>
            <p:nvPr/>
          </p:nvSpPr>
          <p:spPr bwMode="auto">
            <a:xfrm>
              <a:off x="2052869" y="700976"/>
              <a:ext cx="73025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50" name="Freeform 474"/>
            <p:cNvSpPr>
              <a:spLocks noChangeAspect="1"/>
            </p:cNvSpPr>
            <p:nvPr/>
          </p:nvSpPr>
          <p:spPr bwMode="auto">
            <a:xfrm>
              <a:off x="2127481" y="586676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30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6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30" y="62"/>
                    <a:pt x="30" y="66"/>
                  </a:cubicBezTo>
                  <a:cubicBezTo>
                    <a:pt x="30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6" y="58"/>
                    <a:pt x="37" y="54"/>
                  </a:cubicBezTo>
                  <a:cubicBezTo>
                    <a:pt x="48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51" name="Freeform 475"/>
            <p:cNvSpPr>
              <a:spLocks noChangeAspect="1"/>
            </p:cNvSpPr>
            <p:nvPr/>
          </p:nvSpPr>
          <p:spPr bwMode="auto">
            <a:xfrm>
              <a:off x="2127481" y="700976"/>
              <a:ext cx="71437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1" y="14"/>
                    <a:pt x="20" y="20"/>
                  </a:cubicBezTo>
                  <a:cubicBezTo>
                    <a:pt x="20" y="23"/>
                    <a:pt x="20" y="26"/>
                    <a:pt x="20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52" name="Freeform 476"/>
            <p:cNvSpPr>
              <a:spLocks noChangeAspect="1"/>
            </p:cNvSpPr>
            <p:nvPr/>
          </p:nvSpPr>
          <p:spPr bwMode="auto">
            <a:xfrm>
              <a:off x="2203681" y="586676"/>
              <a:ext cx="69850" cy="107950"/>
            </a:xfrm>
            <a:custGeom>
              <a:avLst/>
              <a:gdLst>
                <a:gd name="T0" fmla="*/ 20 w 54"/>
                <a:gd name="T1" fmla="*/ 60 h 83"/>
                <a:gd name="T2" fmla="*/ 21 w 54"/>
                <a:gd name="T3" fmla="*/ 54 h 83"/>
                <a:gd name="T4" fmla="*/ 27 w 54"/>
                <a:gd name="T5" fmla="*/ 55 h 83"/>
                <a:gd name="T6" fmla="*/ 30 w 54"/>
                <a:gd name="T7" fmla="*/ 55 h 83"/>
                <a:gd name="T8" fmla="*/ 29 w 54"/>
                <a:gd name="T9" fmla="*/ 66 h 83"/>
                <a:gd name="T10" fmla="*/ 30 w 54"/>
                <a:gd name="T11" fmla="*/ 83 h 83"/>
                <a:gd name="T12" fmla="*/ 36 w 54"/>
                <a:gd name="T13" fmla="*/ 83 h 83"/>
                <a:gd name="T14" fmla="*/ 34 w 54"/>
                <a:gd name="T15" fmla="*/ 66 h 83"/>
                <a:gd name="T16" fmla="*/ 36 w 54"/>
                <a:gd name="T17" fmla="*/ 54 h 83"/>
                <a:gd name="T18" fmla="*/ 54 w 54"/>
                <a:gd name="T19" fmla="*/ 28 h 83"/>
                <a:gd name="T20" fmla="*/ 27 w 54"/>
                <a:gd name="T21" fmla="*/ 0 h 83"/>
                <a:gd name="T22" fmla="*/ 0 w 54"/>
                <a:gd name="T23" fmla="*/ 28 h 83"/>
                <a:gd name="T24" fmla="*/ 15 w 54"/>
                <a:gd name="T25" fmla="*/ 53 h 83"/>
                <a:gd name="T26" fmla="*/ 15 w 54"/>
                <a:gd name="T27" fmla="*/ 60 h 83"/>
                <a:gd name="T28" fmla="*/ 17 w 54"/>
                <a:gd name="T29" fmla="*/ 83 h 83"/>
                <a:gd name="T30" fmla="*/ 23 w 54"/>
                <a:gd name="T31" fmla="*/ 83 h 83"/>
                <a:gd name="T32" fmla="*/ 20 w 54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3">
                  <a:moveTo>
                    <a:pt x="20" y="60"/>
                  </a:moveTo>
                  <a:cubicBezTo>
                    <a:pt x="20" y="58"/>
                    <a:pt x="20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0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4" y="40"/>
                    <a:pt x="54" y="28"/>
                  </a:cubicBezTo>
                  <a:cubicBezTo>
                    <a:pt x="54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5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0" y="68"/>
                    <a:pt x="20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53" name="Freeform 477"/>
            <p:cNvSpPr>
              <a:spLocks noChangeAspect="1"/>
            </p:cNvSpPr>
            <p:nvPr/>
          </p:nvSpPr>
          <p:spPr bwMode="auto">
            <a:xfrm>
              <a:off x="2203681" y="700976"/>
              <a:ext cx="69850" cy="106363"/>
            </a:xfrm>
            <a:custGeom>
              <a:avLst/>
              <a:gdLst>
                <a:gd name="T0" fmla="*/ 39 w 54"/>
                <a:gd name="T1" fmla="*/ 30 h 82"/>
                <a:gd name="T2" fmla="*/ 39 w 54"/>
                <a:gd name="T3" fmla="*/ 26 h 82"/>
                <a:gd name="T4" fmla="*/ 36 w 54"/>
                <a:gd name="T5" fmla="*/ 0 h 82"/>
                <a:gd name="T6" fmla="*/ 30 w 54"/>
                <a:gd name="T7" fmla="*/ 0 h 82"/>
                <a:gd name="T8" fmla="*/ 34 w 54"/>
                <a:gd name="T9" fmla="*/ 26 h 82"/>
                <a:gd name="T10" fmla="*/ 34 w 54"/>
                <a:gd name="T11" fmla="*/ 28 h 82"/>
                <a:gd name="T12" fmla="*/ 27 w 54"/>
                <a:gd name="T13" fmla="*/ 27 h 82"/>
                <a:gd name="T14" fmla="*/ 25 w 54"/>
                <a:gd name="T15" fmla="*/ 28 h 82"/>
                <a:gd name="T16" fmla="*/ 25 w 54"/>
                <a:gd name="T17" fmla="*/ 20 h 82"/>
                <a:gd name="T18" fmla="*/ 23 w 54"/>
                <a:gd name="T19" fmla="*/ 0 h 82"/>
                <a:gd name="T20" fmla="*/ 17 w 54"/>
                <a:gd name="T21" fmla="*/ 0 h 82"/>
                <a:gd name="T22" fmla="*/ 20 w 54"/>
                <a:gd name="T23" fmla="*/ 20 h 82"/>
                <a:gd name="T24" fmla="*/ 19 w 54"/>
                <a:gd name="T25" fmla="*/ 29 h 82"/>
                <a:gd name="T26" fmla="*/ 0 w 54"/>
                <a:gd name="T27" fmla="*/ 55 h 82"/>
                <a:gd name="T28" fmla="*/ 27 w 54"/>
                <a:gd name="T29" fmla="*/ 82 h 82"/>
                <a:gd name="T30" fmla="*/ 54 w 54"/>
                <a:gd name="T31" fmla="*/ 55 h 82"/>
                <a:gd name="T32" fmla="*/ 39 w 54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7" y="8"/>
                    <a:pt x="3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1" y="28"/>
                    <a:pt x="29" y="27"/>
                    <a:pt x="27" y="27"/>
                  </a:cubicBezTo>
                  <a:cubicBezTo>
                    <a:pt x="26" y="27"/>
                    <a:pt x="25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7"/>
                    <a:pt x="20" y="14"/>
                    <a:pt x="20" y="20"/>
                  </a:cubicBezTo>
                  <a:cubicBezTo>
                    <a:pt x="20" y="23"/>
                    <a:pt x="19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4" y="70"/>
                    <a:pt x="54" y="55"/>
                  </a:cubicBezTo>
                  <a:cubicBezTo>
                    <a:pt x="54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</p:grpSp>
      <p:sp>
        <p:nvSpPr>
          <p:cNvPr id="654" name="Textfeld 653"/>
          <p:cNvSpPr txBox="1"/>
          <p:nvPr/>
        </p:nvSpPr>
        <p:spPr>
          <a:xfrm>
            <a:off x="191165" y="4405025"/>
            <a:ext cx="2466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/>
              <a:t>cSCC</a:t>
            </a:r>
            <a:r>
              <a:rPr lang="de-DE" sz="1200" b="1" dirty="0"/>
              <a:t>-Zellen</a:t>
            </a:r>
            <a:endParaRPr lang="en-GB" sz="1200" b="1" dirty="0"/>
          </a:p>
        </p:txBody>
      </p:sp>
      <p:grpSp>
        <p:nvGrpSpPr>
          <p:cNvPr id="655" name="Gruppieren 654"/>
          <p:cNvGrpSpPr/>
          <p:nvPr/>
        </p:nvGrpSpPr>
        <p:grpSpPr>
          <a:xfrm>
            <a:off x="415225" y="5823288"/>
            <a:ext cx="1800000" cy="211449"/>
            <a:chOff x="406737" y="2495396"/>
            <a:chExt cx="1805115" cy="84194"/>
          </a:xfrm>
        </p:grpSpPr>
        <p:grpSp>
          <p:nvGrpSpPr>
            <p:cNvPr id="657" name="Group 2"/>
            <p:cNvGrpSpPr>
              <a:grpSpLocks noChangeAspect="1"/>
            </p:cNvGrpSpPr>
            <p:nvPr/>
          </p:nvGrpSpPr>
          <p:grpSpPr bwMode="auto">
            <a:xfrm rot="16200000" flipH="1">
              <a:off x="1265621" y="2213960"/>
              <a:ext cx="83851" cy="647237"/>
              <a:chOff x="2304" y="312"/>
              <a:chExt cx="979" cy="3484"/>
            </a:xfrm>
          </p:grpSpPr>
          <p:sp>
            <p:nvSpPr>
              <p:cNvPr id="685" name="Freeform 3"/>
              <p:cNvSpPr>
                <a:spLocks noChangeAspect="1"/>
              </p:cNvSpPr>
              <p:nvPr/>
            </p:nvSpPr>
            <p:spPr bwMode="auto">
              <a:xfrm>
                <a:off x="2304" y="3132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86" name="Freeform 4"/>
              <p:cNvSpPr>
                <a:spLocks noChangeAspect="1"/>
              </p:cNvSpPr>
              <p:nvPr/>
            </p:nvSpPr>
            <p:spPr bwMode="auto">
              <a:xfrm>
                <a:off x="2305" y="2099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87" name="Freeform 5"/>
              <p:cNvSpPr>
                <a:spLocks noChangeAspect="1"/>
              </p:cNvSpPr>
              <p:nvPr/>
            </p:nvSpPr>
            <p:spPr bwMode="auto">
              <a:xfrm>
                <a:off x="2305" y="2383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 flip="none" rotWithShape="1"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  <a:tileRect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88" name="Freeform 6"/>
              <p:cNvSpPr>
                <a:spLocks noChangeAspect="1"/>
              </p:cNvSpPr>
              <p:nvPr/>
            </p:nvSpPr>
            <p:spPr bwMode="auto">
              <a:xfrm>
                <a:off x="2304" y="1058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89" name="Freeform 7"/>
              <p:cNvSpPr>
                <a:spLocks noChangeAspect="1"/>
              </p:cNvSpPr>
              <p:nvPr/>
            </p:nvSpPr>
            <p:spPr bwMode="auto">
              <a:xfrm>
                <a:off x="2304" y="1342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 flip="none" rotWithShape="1"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  <a:tileRect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90" name="Freeform 8"/>
              <p:cNvSpPr>
                <a:spLocks noChangeAspect="1"/>
              </p:cNvSpPr>
              <p:nvPr/>
            </p:nvSpPr>
            <p:spPr bwMode="auto">
              <a:xfrm>
                <a:off x="2304" y="2602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91" name="Freeform 9"/>
              <p:cNvSpPr>
                <a:spLocks noChangeAspect="1"/>
              </p:cNvSpPr>
              <p:nvPr/>
            </p:nvSpPr>
            <p:spPr bwMode="auto">
              <a:xfrm>
                <a:off x="2304" y="2887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92" name="Freeform 10"/>
              <p:cNvSpPr>
                <a:spLocks noChangeAspect="1"/>
              </p:cNvSpPr>
              <p:nvPr/>
            </p:nvSpPr>
            <p:spPr bwMode="auto">
              <a:xfrm>
                <a:off x="2305" y="1569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93" name="Freeform 11"/>
              <p:cNvSpPr>
                <a:spLocks noChangeAspect="1"/>
              </p:cNvSpPr>
              <p:nvPr/>
            </p:nvSpPr>
            <p:spPr bwMode="auto">
              <a:xfrm>
                <a:off x="2304" y="312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 flip="none" rotWithShape="1"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  <a:tileRect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94" name="Freeform 12"/>
              <p:cNvSpPr>
                <a:spLocks noChangeAspect="1"/>
              </p:cNvSpPr>
              <p:nvPr/>
            </p:nvSpPr>
            <p:spPr bwMode="auto">
              <a:xfrm>
                <a:off x="2304" y="528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95" name="Freeform 13"/>
              <p:cNvSpPr>
                <a:spLocks noChangeAspect="1"/>
              </p:cNvSpPr>
              <p:nvPr/>
            </p:nvSpPr>
            <p:spPr bwMode="auto">
              <a:xfrm>
                <a:off x="2304" y="813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96" name="Freeform 14"/>
              <p:cNvSpPr>
                <a:spLocks noChangeAspect="1"/>
              </p:cNvSpPr>
              <p:nvPr/>
            </p:nvSpPr>
            <p:spPr bwMode="auto">
              <a:xfrm>
                <a:off x="2305" y="1854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</p:grpSp>
        <p:grpSp>
          <p:nvGrpSpPr>
            <p:cNvPr id="659" name="Group 2"/>
            <p:cNvGrpSpPr>
              <a:grpSpLocks noChangeAspect="1"/>
            </p:cNvGrpSpPr>
            <p:nvPr/>
          </p:nvGrpSpPr>
          <p:grpSpPr bwMode="auto">
            <a:xfrm rot="16200000" flipH="1">
              <a:off x="688430" y="2213703"/>
              <a:ext cx="83851" cy="647237"/>
              <a:chOff x="2304" y="312"/>
              <a:chExt cx="979" cy="3484"/>
            </a:xfrm>
          </p:grpSpPr>
          <p:sp>
            <p:nvSpPr>
              <p:cNvPr id="673" name="Freeform 3"/>
              <p:cNvSpPr>
                <a:spLocks noChangeAspect="1"/>
              </p:cNvSpPr>
              <p:nvPr/>
            </p:nvSpPr>
            <p:spPr bwMode="auto">
              <a:xfrm>
                <a:off x="2304" y="3132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74" name="Freeform 4"/>
              <p:cNvSpPr>
                <a:spLocks noChangeAspect="1"/>
              </p:cNvSpPr>
              <p:nvPr/>
            </p:nvSpPr>
            <p:spPr bwMode="auto">
              <a:xfrm>
                <a:off x="2305" y="2099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75" name="Freeform 5"/>
              <p:cNvSpPr>
                <a:spLocks noChangeAspect="1"/>
              </p:cNvSpPr>
              <p:nvPr/>
            </p:nvSpPr>
            <p:spPr bwMode="auto">
              <a:xfrm>
                <a:off x="2305" y="2383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 flip="none" rotWithShape="1"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  <a:tileRect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76" name="Freeform 6"/>
              <p:cNvSpPr>
                <a:spLocks noChangeAspect="1"/>
              </p:cNvSpPr>
              <p:nvPr/>
            </p:nvSpPr>
            <p:spPr bwMode="auto">
              <a:xfrm>
                <a:off x="2304" y="1058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77" name="Freeform 7"/>
              <p:cNvSpPr>
                <a:spLocks noChangeAspect="1"/>
              </p:cNvSpPr>
              <p:nvPr/>
            </p:nvSpPr>
            <p:spPr bwMode="auto">
              <a:xfrm>
                <a:off x="2304" y="1342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 flip="none" rotWithShape="1"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  <a:tileRect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78" name="Freeform 8"/>
              <p:cNvSpPr>
                <a:spLocks noChangeAspect="1"/>
              </p:cNvSpPr>
              <p:nvPr/>
            </p:nvSpPr>
            <p:spPr bwMode="auto">
              <a:xfrm>
                <a:off x="2304" y="2602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79" name="Freeform 9"/>
              <p:cNvSpPr>
                <a:spLocks noChangeAspect="1"/>
              </p:cNvSpPr>
              <p:nvPr/>
            </p:nvSpPr>
            <p:spPr bwMode="auto">
              <a:xfrm>
                <a:off x="2304" y="2887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80" name="Freeform 10"/>
              <p:cNvSpPr>
                <a:spLocks noChangeAspect="1"/>
              </p:cNvSpPr>
              <p:nvPr/>
            </p:nvSpPr>
            <p:spPr bwMode="auto">
              <a:xfrm>
                <a:off x="2305" y="1569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81" name="Freeform 11"/>
              <p:cNvSpPr>
                <a:spLocks noChangeAspect="1"/>
              </p:cNvSpPr>
              <p:nvPr/>
            </p:nvSpPr>
            <p:spPr bwMode="auto">
              <a:xfrm>
                <a:off x="2304" y="312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 flip="none" rotWithShape="1"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  <a:tileRect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82" name="Freeform 12"/>
              <p:cNvSpPr>
                <a:spLocks noChangeAspect="1"/>
              </p:cNvSpPr>
              <p:nvPr/>
            </p:nvSpPr>
            <p:spPr bwMode="auto">
              <a:xfrm>
                <a:off x="2304" y="528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83" name="Freeform 13"/>
              <p:cNvSpPr>
                <a:spLocks noChangeAspect="1"/>
              </p:cNvSpPr>
              <p:nvPr/>
            </p:nvSpPr>
            <p:spPr bwMode="auto">
              <a:xfrm>
                <a:off x="2304" y="813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84" name="Freeform 14"/>
              <p:cNvSpPr>
                <a:spLocks noChangeAspect="1"/>
              </p:cNvSpPr>
              <p:nvPr/>
            </p:nvSpPr>
            <p:spPr bwMode="auto">
              <a:xfrm>
                <a:off x="2305" y="1854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</p:grpSp>
        <p:grpSp>
          <p:nvGrpSpPr>
            <p:cNvPr id="660" name="Group 2"/>
            <p:cNvGrpSpPr>
              <a:grpSpLocks noChangeAspect="1"/>
            </p:cNvGrpSpPr>
            <p:nvPr/>
          </p:nvGrpSpPr>
          <p:grpSpPr bwMode="auto">
            <a:xfrm rot="16200000" flipH="1">
              <a:off x="1846308" y="2214046"/>
              <a:ext cx="83851" cy="647237"/>
              <a:chOff x="2304" y="312"/>
              <a:chExt cx="979" cy="3484"/>
            </a:xfrm>
          </p:grpSpPr>
          <p:sp>
            <p:nvSpPr>
              <p:cNvPr id="661" name="Freeform 3"/>
              <p:cNvSpPr>
                <a:spLocks noChangeAspect="1"/>
              </p:cNvSpPr>
              <p:nvPr/>
            </p:nvSpPr>
            <p:spPr bwMode="auto">
              <a:xfrm>
                <a:off x="2304" y="3132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62" name="Freeform 4"/>
              <p:cNvSpPr>
                <a:spLocks noChangeAspect="1"/>
              </p:cNvSpPr>
              <p:nvPr/>
            </p:nvSpPr>
            <p:spPr bwMode="auto">
              <a:xfrm>
                <a:off x="2305" y="2099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63" name="Freeform 5"/>
              <p:cNvSpPr>
                <a:spLocks noChangeAspect="1"/>
              </p:cNvSpPr>
              <p:nvPr/>
            </p:nvSpPr>
            <p:spPr bwMode="auto">
              <a:xfrm>
                <a:off x="2305" y="2383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 flip="none" rotWithShape="1"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  <a:tileRect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64" name="Freeform 6"/>
              <p:cNvSpPr>
                <a:spLocks noChangeAspect="1"/>
              </p:cNvSpPr>
              <p:nvPr/>
            </p:nvSpPr>
            <p:spPr bwMode="auto">
              <a:xfrm>
                <a:off x="2304" y="1058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65" name="Freeform 7"/>
              <p:cNvSpPr>
                <a:spLocks noChangeAspect="1"/>
              </p:cNvSpPr>
              <p:nvPr/>
            </p:nvSpPr>
            <p:spPr bwMode="auto">
              <a:xfrm>
                <a:off x="2304" y="1342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 flip="none" rotWithShape="1"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  <a:tileRect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66" name="Freeform 8"/>
              <p:cNvSpPr>
                <a:spLocks noChangeAspect="1"/>
              </p:cNvSpPr>
              <p:nvPr/>
            </p:nvSpPr>
            <p:spPr bwMode="auto">
              <a:xfrm>
                <a:off x="2304" y="2602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67" name="Freeform 9"/>
              <p:cNvSpPr>
                <a:spLocks noChangeAspect="1"/>
              </p:cNvSpPr>
              <p:nvPr/>
            </p:nvSpPr>
            <p:spPr bwMode="auto">
              <a:xfrm>
                <a:off x="2304" y="2887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68" name="Freeform 10"/>
              <p:cNvSpPr>
                <a:spLocks noChangeAspect="1"/>
              </p:cNvSpPr>
              <p:nvPr/>
            </p:nvSpPr>
            <p:spPr bwMode="auto">
              <a:xfrm>
                <a:off x="2305" y="1569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69" name="Freeform 11"/>
              <p:cNvSpPr>
                <a:spLocks noChangeAspect="1"/>
              </p:cNvSpPr>
              <p:nvPr/>
            </p:nvSpPr>
            <p:spPr bwMode="auto">
              <a:xfrm>
                <a:off x="2304" y="312"/>
                <a:ext cx="978" cy="664"/>
              </a:xfrm>
              <a:custGeom>
                <a:avLst/>
                <a:gdLst>
                  <a:gd name="T0" fmla="*/ 175 w 330"/>
                  <a:gd name="T1" fmla="*/ 132 h 326"/>
                  <a:gd name="T2" fmla="*/ 0 w 330"/>
                  <a:gd name="T3" fmla="*/ 0 h 326"/>
                  <a:gd name="T4" fmla="*/ 0 w 330"/>
                  <a:gd name="T5" fmla="*/ 66 h 326"/>
                  <a:gd name="T6" fmla="*/ 1 w 330"/>
                  <a:gd name="T7" fmla="*/ 68 h 326"/>
                  <a:gd name="T8" fmla="*/ 168 w 330"/>
                  <a:gd name="T9" fmla="*/ 192 h 326"/>
                  <a:gd name="T10" fmla="*/ 330 w 330"/>
                  <a:gd name="T11" fmla="*/ 326 h 326"/>
                  <a:gd name="T12" fmla="*/ 330 w 330"/>
                  <a:gd name="T13" fmla="*/ 249 h 326"/>
                  <a:gd name="T14" fmla="*/ 175 w 330"/>
                  <a:gd name="T15" fmla="*/ 13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0" h="326">
                    <a:moveTo>
                      <a:pt x="175" y="132"/>
                    </a:moveTo>
                    <a:cubicBezTo>
                      <a:pt x="72" y="69"/>
                      <a:pt x="13" y="37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1" y="68"/>
                    </a:cubicBezTo>
                    <a:cubicBezTo>
                      <a:pt x="21" y="111"/>
                      <a:pt x="100" y="153"/>
                      <a:pt x="168" y="192"/>
                    </a:cubicBezTo>
                    <a:cubicBezTo>
                      <a:pt x="238" y="232"/>
                      <a:pt x="308" y="269"/>
                      <a:pt x="330" y="326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10" y="218"/>
                      <a:pt x="250" y="178"/>
                      <a:pt x="175" y="132"/>
                    </a:cubicBezTo>
                    <a:close/>
                  </a:path>
                </a:pathLst>
              </a:custGeom>
              <a:gradFill flip="none" rotWithShape="1"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  <a:tileRect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70" name="Freeform 12"/>
              <p:cNvSpPr>
                <a:spLocks noChangeAspect="1"/>
              </p:cNvSpPr>
              <p:nvPr/>
            </p:nvSpPr>
            <p:spPr bwMode="auto">
              <a:xfrm>
                <a:off x="2304" y="528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tx2">
                      <a:lumMod val="75000"/>
                    </a:schemeClr>
                  </a:gs>
                  <a:gs pos="68000">
                    <a:schemeClr val="tx2">
                      <a:lumMod val="75000"/>
                    </a:schemeClr>
                  </a:gs>
                  <a:gs pos="98000">
                    <a:schemeClr val="tx2">
                      <a:lumMod val="50000"/>
                    </a:schemeClr>
                  </a:gs>
                  <a:gs pos="0">
                    <a:schemeClr val="tx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3366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71" name="Freeform 13"/>
              <p:cNvSpPr>
                <a:spLocks noChangeAspect="1"/>
              </p:cNvSpPr>
              <p:nvPr/>
            </p:nvSpPr>
            <p:spPr bwMode="auto">
              <a:xfrm>
                <a:off x="2304" y="813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  <p:sp>
            <p:nvSpPr>
              <p:cNvPr id="672" name="Freeform 14"/>
              <p:cNvSpPr>
                <a:spLocks noChangeAspect="1"/>
              </p:cNvSpPr>
              <p:nvPr/>
            </p:nvSpPr>
            <p:spPr bwMode="auto">
              <a:xfrm>
                <a:off x="2305" y="1854"/>
                <a:ext cx="978" cy="660"/>
              </a:xfrm>
              <a:custGeom>
                <a:avLst/>
                <a:gdLst>
                  <a:gd name="T0" fmla="*/ 149 w 330"/>
                  <a:gd name="T1" fmla="*/ 136 h 324"/>
                  <a:gd name="T2" fmla="*/ 0 w 330"/>
                  <a:gd name="T3" fmla="*/ 253 h 324"/>
                  <a:gd name="T4" fmla="*/ 0 w 330"/>
                  <a:gd name="T5" fmla="*/ 324 h 324"/>
                  <a:gd name="T6" fmla="*/ 172 w 330"/>
                  <a:gd name="T7" fmla="*/ 188 h 324"/>
                  <a:gd name="T8" fmla="*/ 330 w 330"/>
                  <a:gd name="T9" fmla="*/ 84 h 324"/>
                  <a:gd name="T10" fmla="*/ 330 w 330"/>
                  <a:gd name="T11" fmla="*/ 0 h 324"/>
                  <a:gd name="T12" fmla="*/ 149 w 330"/>
                  <a:gd name="T13" fmla="*/ 13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24">
                    <a:moveTo>
                      <a:pt x="149" y="136"/>
                    </a:moveTo>
                    <a:cubicBezTo>
                      <a:pt x="77" y="179"/>
                      <a:pt x="11" y="217"/>
                      <a:pt x="0" y="253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16" y="283"/>
                      <a:pt x="95" y="234"/>
                      <a:pt x="172" y="188"/>
                    </a:cubicBezTo>
                    <a:cubicBezTo>
                      <a:pt x="240" y="148"/>
                      <a:pt x="309" y="110"/>
                      <a:pt x="330" y="84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07" y="43"/>
                      <a:pt x="228" y="90"/>
                      <a:pt x="149" y="136"/>
                    </a:cubicBezTo>
                    <a:close/>
                  </a:path>
                </a:pathLst>
              </a:custGeom>
              <a:gradFill>
                <a:gsLst>
                  <a:gs pos="33000">
                    <a:schemeClr val="accent2">
                      <a:lumMod val="75000"/>
                    </a:schemeClr>
                  </a:gs>
                  <a:gs pos="68000">
                    <a:schemeClr val="accent2">
                      <a:lumMod val="75000"/>
                    </a:schemeClr>
                  </a:gs>
                  <a:gs pos="98000">
                    <a:schemeClr val="accent2">
                      <a:lumMod val="50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48000">
                    <a:schemeClr val="bg1"/>
                  </a:gs>
                </a:gsLst>
                <a:lin ang="5400000" scaled="1"/>
              </a:gradFill>
              <a:ln w="63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 sz="1200"/>
              </a:p>
            </p:txBody>
          </p:sp>
        </p:grpSp>
      </p:grpSp>
      <p:grpSp>
        <p:nvGrpSpPr>
          <p:cNvPr id="697" name="Gruppieren 696"/>
          <p:cNvGrpSpPr/>
          <p:nvPr/>
        </p:nvGrpSpPr>
        <p:grpSpPr>
          <a:xfrm>
            <a:off x="1107258" y="5552964"/>
            <a:ext cx="540000" cy="180000"/>
            <a:chOff x="5445533" y="451879"/>
            <a:chExt cx="540000" cy="180000"/>
          </a:xfrm>
        </p:grpSpPr>
        <p:cxnSp>
          <p:nvCxnSpPr>
            <p:cNvPr id="698" name="Gerade Verbindung 471"/>
            <p:cNvCxnSpPr/>
            <p:nvPr/>
          </p:nvCxnSpPr>
          <p:spPr>
            <a:xfrm flipH="1" flipV="1">
              <a:off x="5456952" y="451879"/>
              <a:ext cx="0" cy="1800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Gerade Verbindung mit Pfeil 698"/>
            <p:cNvCxnSpPr/>
            <p:nvPr/>
          </p:nvCxnSpPr>
          <p:spPr>
            <a:xfrm>
              <a:off x="5445533" y="451879"/>
              <a:ext cx="5400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0" name="Gruppieren 699"/>
          <p:cNvGrpSpPr/>
          <p:nvPr/>
        </p:nvGrpSpPr>
        <p:grpSpPr>
          <a:xfrm>
            <a:off x="1608947" y="5412630"/>
            <a:ext cx="1068361" cy="337224"/>
            <a:chOff x="512423" y="2678540"/>
            <a:chExt cx="893117" cy="276999"/>
          </a:xfrm>
        </p:grpSpPr>
        <p:grpSp>
          <p:nvGrpSpPr>
            <p:cNvPr id="701" name="Gruppieren 700"/>
            <p:cNvGrpSpPr/>
            <p:nvPr/>
          </p:nvGrpSpPr>
          <p:grpSpPr>
            <a:xfrm>
              <a:off x="574718" y="2726517"/>
              <a:ext cx="346221" cy="143792"/>
              <a:chOff x="574718" y="2726517"/>
              <a:chExt cx="346221" cy="143792"/>
            </a:xfrm>
          </p:grpSpPr>
          <p:sp>
            <p:nvSpPr>
              <p:cNvPr id="703" name="Ellipse 702"/>
              <p:cNvSpPr/>
              <p:nvPr/>
            </p:nvSpPr>
            <p:spPr>
              <a:xfrm>
                <a:off x="720837" y="2726517"/>
                <a:ext cx="200102" cy="143792"/>
              </a:xfrm>
              <a:prstGeom prst="ellipse">
                <a:avLst/>
              </a:prstGeom>
              <a:gradFill flip="none" rotWithShape="1">
                <a:gsLst>
                  <a:gs pos="79000">
                    <a:srgbClr val="B7131F"/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/>
              </a:p>
            </p:txBody>
          </p:sp>
          <p:sp>
            <p:nvSpPr>
              <p:cNvPr id="704" name="Ellipse 703"/>
              <p:cNvSpPr/>
              <p:nvPr/>
            </p:nvSpPr>
            <p:spPr>
              <a:xfrm>
                <a:off x="574718" y="2726517"/>
                <a:ext cx="200102" cy="143792"/>
              </a:xfrm>
              <a:prstGeom prst="ellipse">
                <a:avLst/>
              </a:prstGeom>
              <a:gradFill flip="none" rotWithShape="1">
                <a:gsLst>
                  <a:gs pos="79000">
                    <a:srgbClr val="B7131F"/>
                  </a:gs>
                  <a:gs pos="3000">
                    <a:schemeClr val="bg1">
                      <a:lumMod val="76000"/>
                      <a:lumOff val="24000"/>
                      <a:alpha val="27000"/>
                    </a:schemeClr>
                  </a:gs>
                  <a:gs pos="21000">
                    <a:schemeClr val="accent2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/>
              </a:p>
            </p:txBody>
          </p:sp>
        </p:grpSp>
        <p:sp>
          <p:nvSpPr>
            <p:cNvPr id="702" name="Textfeld 701"/>
            <p:cNvSpPr txBox="1"/>
            <p:nvPr/>
          </p:nvSpPr>
          <p:spPr>
            <a:xfrm>
              <a:off x="512423" y="2678540"/>
              <a:ext cx="8931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TGF</a:t>
              </a:r>
              <a:r>
                <a:rPr lang="el-GR" sz="1200" dirty="0"/>
                <a:t>β</a:t>
              </a:r>
              <a:r>
                <a:rPr lang="de-DE" sz="1200" dirty="0"/>
                <a:t>1</a:t>
              </a:r>
            </a:p>
          </p:txBody>
        </p:sp>
      </p:grpSp>
      <p:grpSp>
        <p:nvGrpSpPr>
          <p:cNvPr id="330" name="Gruppieren 329"/>
          <p:cNvGrpSpPr/>
          <p:nvPr/>
        </p:nvGrpSpPr>
        <p:grpSpPr>
          <a:xfrm>
            <a:off x="3766168" y="962034"/>
            <a:ext cx="4849812" cy="222251"/>
            <a:chOff x="4194886" y="597648"/>
            <a:chExt cx="4849812" cy="222251"/>
          </a:xfrm>
        </p:grpSpPr>
        <p:sp>
          <p:nvSpPr>
            <p:cNvPr id="18" name="Freeform 307"/>
            <p:cNvSpPr>
              <a:spLocks noChangeAspect="1"/>
            </p:cNvSpPr>
            <p:nvPr/>
          </p:nvSpPr>
          <p:spPr bwMode="auto">
            <a:xfrm>
              <a:off x="6658686" y="597648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2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30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2" y="54"/>
                  </a:cubicBezTo>
                  <a:cubicBezTo>
                    <a:pt x="24" y="55"/>
                    <a:pt x="26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30" y="62"/>
                    <a:pt x="30" y="66"/>
                  </a:cubicBezTo>
                  <a:cubicBezTo>
                    <a:pt x="30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6" y="58"/>
                    <a:pt x="37" y="54"/>
                  </a:cubicBezTo>
                  <a:cubicBezTo>
                    <a:pt x="48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9" name="Freeform 308"/>
            <p:cNvSpPr>
              <a:spLocks noChangeAspect="1"/>
            </p:cNvSpPr>
            <p:nvPr/>
          </p:nvSpPr>
          <p:spPr bwMode="auto">
            <a:xfrm>
              <a:off x="6658686" y="711948"/>
              <a:ext cx="73025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5 w 55"/>
                <a:gd name="T9" fmla="*/ 26 h 82"/>
                <a:gd name="T10" fmla="*/ 34 w 55"/>
                <a:gd name="T11" fmla="*/ 28 h 82"/>
                <a:gd name="T12" fmla="*/ 28 w 55"/>
                <a:gd name="T13" fmla="*/ 28 h 82"/>
                <a:gd name="T14" fmla="*/ 26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1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5" y="17"/>
                    <a:pt x="35" y="26"/>
                  </a:cubicBezTo>
                  <a:cubicBezTo>
                    <a:pt x="35" y="27"/>
                    <a:pt x="34" y="28"/>
                    <a:pt x="34" y="28"/>
                  </a:cubicBezTo>
                  <a:cubicBezTo>
                    <a:pt x="32" y="28"/>
                    <a:pt x="30" y="28"/>
                    <a:pt x="28" y="28"/>
                  </a:cubicBezTo>
                  <a:cubicBezTo>
                    <a:pt x="27" y="28"/>
                    <a:pt x="26" y="28"/>
                    <a:pt x="26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1" y="14"/>
                    <a:pt x="21" y="20"/>
                  </a:cubicBezTo>
                  <a:cubicBezTo>
                    <a:pt x="21" y="23"/>
                    <a:pt x="20" y="26"/>
                    <a:pt x="20" y="29"/>
                  </a:cubicBezTo>
                  <a:cubicBezTo>
                    <a:pt x="9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20" name="Freeform 309"/>
            <p:cNvSpPr>
              <a:spLocks noChangeAspect="1"/>
            </p:cNvSpPr>
            <p:nvPr/>
          </p:nvSpPr>
          <p:spPr bwMode="auto">
            <a:xfrm>
              <a:off x="6734886" y="597648"/>
              <a:ext cx="69850" cy="107950"/>
            </a:xfrm>
            <a:custGeom>
              <a:avLst/>
              <a:gdLst>
                <a:gd name="T0" fmla="*/ 20 w 54"/>
                <a:gd name="T1" fmla="*/ 60 h 83"/>
                <a:gd name="T2" fmla="*/ 21 w 54"/>
                <a:gd name="T3" fmla="*/ 54 h 83"/>
                <a:gd name="T4" fmla="*/ 27 w 54"/>
                <a:gd name="T5" fmla="*/ 55 h 83"/>
                <a:gd name="T6" fmla="*/ 30 w 54"/>
                <a:gd name="T7" fmla="*/ 55 h 83"/>
                <a:gd name="T8" fmla="*/ 29 w 54"/>
                <a:gd name="T9" fmla="*/ 66 h 83"/>
                <a:gd name="T10" fmla="*/ 31 w 54"/>
                <a:gd name="T11" fmla="*/ 83 h 83"/>
                <a:gd name="T12" fmla="*/ 36 w 54"/>
                <a:gd name="T13" fmla="*/ 83 h 83"/>
                <a:gd name="T14" fmla="*/ 34 w 54"/>
                <a:gd name="T15" fmla="*/ 66 h 83"/>
                <a:gd name="T16" fmla="*/ 36 w 54"/>
                <a:gd name="T17" fmla="*/ 54 h 83"/>
                <a:gd name="T18" fmla="*/ 54 w 54"/>
                <a:gd name="T19" fmla="*/ 28 h 83"/>
                <a:gd name="T20" fmla="*/ 27 w 54"/>
                <a:gd name="T21" fmla="*/ 0 h 83"/>
                <a:gd name="T22" fmla="*/ 0 w 54"/>
                <a:gd name="T23" fmla="*/ 28 h 83"/>
                <a:gd name="T24" fmla="*/ 15 w 54"/>
                <a:gd name="T25" fmla="*/ 53 h 83"/>
                <a:gd name="T26" fmla="*/ 15 w 54"/>
                <a:gd name="T27" fmla="*/ 60 h 83"/>
                <a:gd name="T28" fmla="*/ 17 w 54"/>
                <a:gd name="T29" fmla="*/ 83 h 83"/>
                <a:gd name="T30" fmla="*/ 23 w 54"/>
                <a:gd name="T31" fmla="*/ 83 h 83"/>
                <a:gd name="T32" fmla="*/ 20 w 54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3">
                  <a:moveTo>
                    <a:pt x="20" y="60"/>
                  </a:moveTo>
                  <a:cubicBezTo>
                    <a:pt x="20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4" y="40"/>
                    <a:pt x="54" y="28"/>
                  </a:cubicBezTo>
                  <a:cubicBezTo>
                    <a:pt x="54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5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0" y="68"/>
                    <a:pt x="20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21" name="Freeform 310"/>
            <p:cNvSpPr>
              <a:spLocks noChangeAspect="1"/>
            </p:cNvSpPr>
            <p:nvPr/>
          </p:nvSpPr>
          <p:spPr bwMode="auto">
            <a:xfrm>
              <a:off x="6734886" y="711948"/>
              <a:ext cx="69850" cy="106363"/>
            </a:xfrm>
            <a:custGeom>
              <a:avLst/>
              <a:gdLst>
                <a:gd name="T0" fmla="*/ 39 w 54"/>
                <a:gd name="T1" fmla="*/ 30 h 82"/>
                <a:gd name="T2" fmla="*/ 39 w 54"/>
                <a:gd name="T3" fmla="*/ 26 h 82"/>
                <a:gd name="T4" fmla="*/ 36 w 54"/>
                <a:gd name="T5" fmla="*/ 0 h 82"/>
                <a:gd name="T6" fmla="*/ 31 w 54"/>
                <a:gd name="T7" fmla="*/ 0 h 82"/>
                <a:gd name="T8" fmla="*/ 34 w 54"/>
                <a:gd name="T9" fmla="*/ 26 h 82"/>
                <a:gd name="T10" fmla="*/ 34 w 54"/>
                <a:gd name="T11" fmla="*/ 28 h 82"/>
                <a:gd name="T12" fmla="*/ 27 w 54"/>
                <a:gd name="T13" fmla="*/ 28 h 82"/>
                <a:gd name="T14" fmla="*/ 25 w 54"/>
                <a:gd name="T15" fmla="*/ 28 h 82"/>
                <a:gd name="T16" fmla="*/ 25 w 54"/>
                <a:gd name="T17" fmla="*/ 20 h 82"/>
                <a:gd name="T18" fmla="*/ 23 w 54"/>
                <a:gd name="T19" fmla="*/ 0 h 82"/>
                <a:gd name="T20" fmla="*/ 17 w 54"/>
                <a:gd name="T21" fmla="*/ 0 h 82"/>
                <a:gd name="T22" fmla="*/ 20 w 54"/>
                <a:gd name="T23" fmla="*/ 20 h 82"/>
                <a:gd name="T24" fmla="*/ 19 w 54"/>
                <a:gd name="T25" fmla="*/ 29 h 82"/>
                <a:gd name="T26" fmla="*/ 0 w 54"/>
                <a:gd name="T27" fmla="*/ 55 h 82"/>
                <a:gd name="T28" fmla="*/ 27 w 54"/>
                <a:gd name="T29" fmla="*/ 82 h 82"/>
                <a:gd name="T30" fmla="*/ 54 w 54"/>
                <a:gd name="T31" fmla="*/ 55 h 82"/>
                <a:gd name="T32" fmla="*/ 39 w 54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29" y="28"/>
                    <a:pt x="27" y="28"/>
                  </a:cubicBezTo>
                  <a:cubicBezTo>
                    <a:pt x="26" y="28"/>
                    <a:pt x="25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4" y="70"/>
                    <a:pt x="54" y="55"/>
                  </a:cubicBezTo>
                  <a:cubicBezTo>
                    <a:pt x="54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22" name="Freeform 311"/>
            <p:cNvSpPr>
              <a:spLocks noChangeAspect="1"/>
            </p:cNvSpPr>
            <p:nvPr/>
          </p:nvSpPr>
          <p:spPr bwMode="auto">
            <a:xfrm>
              <a:off x="6809498" y="59764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5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5" y="66"/>
                  </a:cubicBezTo>
                  <a:cubicBezTo>
                    <a:pt x="35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23" name="Freeform 312"/>
            <p:cNvSpPr>
              <a:spLocks noChangeAspect="1"/>
            </p:cNvSpPr>
            <p:nvPr/>
          </p:nvSpPr>
          <p:spPr bwMode="auto">
            <a:xfrm>
              <a:off x="6809498" y="711948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8 h 82"/>
                <a:gd name="T14" fmla="*/ 25 w 55"/>
                <a:gd name="T15" fmla="*/ 28 h 82"/>
                <a:gd name="T16" fmla="*/ 25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8"/>
                    <a:pt x="27" y="28"/>
                  </a:cubicBezTo>
                  <a:cubicBezTo>
                    <a:pt x="26" y="28"/>
                    <a:pt x="26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24" name="Freeform 313"/>
            <p:cNvSpPr>
              <a:spLocks noChangeAspect="1"/>
            </p:cNvSpPr>
            <p:nvPr/>
          </p:nvSpPr>
          <p:spPr bwMode="auto">
            <a:xfrm>
              <a:off x="6436436" y="59764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5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5" y="71"/>
                    <a:pt x="35" y="66"/>
                  </a:cubicBezTo>
                  <a:cubicBezTo>
                    <a:pt x="35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25" name="Freeform 314"/>
            <p:cNvSpPr>
              <a:spLocks noChangeAspect="1"/>
            </p:cNvSpPr>
            <p:nvPr/>
          </p:nvSpPr>
          <p:spPr bwMode="auto">
            <a:xfrm>
              <a:off x="6436436" y="711948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8 h 82"/>
                <a:gd name="T14" fmla="*/ 25 w 55"/>
                <a:gd name="T15" fmla="*/ 28 h 82"/>
                <a:gd name="T16" fmla="*/ 25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8"/>
                    <a:pt x="27" y="28"/>
                  </a:cubicBezTo>
                  <a:cubicBezTo>
                    <a:pt x="27" y="28"/>
                    <a:pt x="26" y="28"/>
                    <a:pt x="25" y="28"/>
                  </a:cubicBezTo>
                  <a:cubicBezTo>
                    <a:pt x="25" y="25"/>
                    <a:pt x="26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26" name="Freeform 315"/>
            <p:cNvSpPr>
              <a:spLocks noChangeAspect="1"/>
            </p:cNvSpPr>
            <p:nvPr/>
          </p:nvSpPr>
          <p:spPr bwMode="auto">
            <a:xfrm>
              <a:off x="6509461" y="59764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9" y="55"/>
                    <a:pt x="30" y="55"/>
                    <a:pt x="30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5" y="58"/>
                    <a:pt x="15" y="60"/>
                  </a:cubicBezTo>
                  <a:cubicBezTo>
                    <a:pt x="15" y="68"/>
                    <a:pt x="17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27" name="Freeform 316"/>
            <p:cNvSpPr>
              <a:spLocks noChangeAspect="1"/>
            </p:cNvSpPr>
            <p:nvPr/>
          </p:nvSpPr>
          <p:spPr bwMode="auto">
            <a:xfrm>
              <a:off x="6509461" y="711948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8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8"/>
                    <a:pt x="27" y="28"/>
                  </a:cubicBezTo>
                  <a:cubicBezTo>
                    <a:pt x="27" y="28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28" name="Freeform 317"/>
            <p:cNvSpPr>
              <a:spLocks noChangeAspect="1"/>
            </p:cNvSpPr>
            <p:nvPr/>
          </p:nvSpPr>
          <p:spPr bwMode="auto">
            <a:xfrm>
              <a:off x="6584073" y="597648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29" name="Freeform 318"/>
            <p:cNvSpPr>
              <a:spLocks noChangeAspect="1"/>
            </p:cNvSpPr>
            <p:nvPr/>
          </p:nvSpPr>
          <p:spPr bwMode="auto">
            <a:xfrm>
              <a:off x="6584073" y="711948"/>
              <a:ext cx="73025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8 h 82"/>
                <a:gd name="T14" fmla="*/ 25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8"/>
                    <a:pt x="28" y="28"/>
                  </a:cubicBezTo>
                  <a:cubicBezTo>
                    <a:pt x="27" y="28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20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30" name="Freeform 319"/>
            <p:cNvSpPr>
              <a:spLocks noChangeAspect="1"/>
            </p:cNvSpPr>
            <p:nvPr/>
          </p:nvSpPr>
          <p:spPr bwMode="auto">
            <a:xfrm>
              <a:off x="6211011" y="597648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30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6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29" y="62"/>
                    <a:pt x="30" y="66"/>
                  </a:cubicBezTo>
                  <a:cubicBezTo>
                    <a:pt x="30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6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31" name="Freeform 320"/>
            <p:cNvSpPr>
              <a:spLocks noChangeAspect="1"/>
            </p:cNvSpPr>
            <p:nvPr/>
          </p:nvSpPr>
          <p:spPr bwMode="auto">
            <a:xfrm>
              <a:off x="6211011" y="711948"/>
              <a:ext cx="73025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8 h 82"/>
                <a:gd name="T14" fmla="*/ 25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8"/>
                    <a:pt x="28" y="28"/>
                  </a:cubicBezTo>
                  <a:cubicBezTo>
                    <a:pt x="27" y="28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20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32" name="Freeform 321"/>
            <p:cNvSpPr>
              <a:spLocks noChangeAspect="1"/>
            </p:cNvSpPr>
            <p:nvPr/>
          </p:nvSpPr>
          <p:spPr bwMode="auto">
            <a:xfrm>
              <a:off x="6285623" y="59764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2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30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2" y="54"/>
                  </a:cubicBezTo>
                  <a:cubicBezTo>
                    <a:pt x="24" y="55"/>
                    <a:pt x="26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30" y="62"/>
                    <a:pt x="30" y="66"/>
                  </a:cubicBezTo>
                  <a:cubicBezTo>
                    <a:pt x="30" y="71"/>
                    <a:pt x="31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6" y="58"/>
                    <a:pt x="37" y="54"/>
                  </a:cubicBezTo>
                  <a:cubicBezTo>
                    <a:pt x="48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3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33" name="Freeform 322"/>
            <p:cNvSpPr>
              <a:spLocks noChangeAspect="1"/>
            </p:cNvSpPr>
            <p:nvPr/>
          </p:nvSpPr>
          <p:spPr bwMode="auto">
            <a:xfrm>
              <a:off x="6285623" y="711948"/>
              <a:ext cx="71437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5 w 55"/>
                <a:gd name="T9" fmla="*/ 26 h 82"/>
                <a:gd name="T10" fmla="*/ 34 w 55"/>
                <a:gd name="T11" fmla="*/ 28 h 82"/>
                <a:gd name="T12" fmla="*/ 28 w 55"/>
                <a:gd name="T13" fmla="*/ 28 h 82"/>
                <a:gd name="T14" fmla="*/ 26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1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5" y="17"/>
                    <a:pt x="35" y="26"/>
                  </a:cubicBezTo>
                  <a:cubicBezTo>
                    <a:pt x="35" y="27"/>
                    <a:pt x="35" y="28"/>
                    <a:pt x="34" y="28"/>
                  </a:cubicBezTo>
                  <a:cubicBezTo>
                    <a:pt x="32" y="28"/>
                    <a:pt x="30" y="28"/>
                    <a:pt x="28" y="28"/>
                  </a:cubicBezTo>
                  <a:cubicBezTo>
                    <a:pt x="27" y="28"/>
                    <a:pt x="26" y="28"/>
                    <a:pt x="26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1" y="14"/>
                    <a:pt x="21" y="20"/>
                  </a:cubicBezTo>
                  <a:cubicBezTo>
                    <a:pt x="21" y="23"/>
                    <a:pt x="20" y="26"/>
                    <a:pt x="20" y="29"/>
                  </a:cubicBezTo>
                  <a:cubicBezTo>
                    <a:pt x="9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34" name="Freeform 323"/>
            <p:cNvSpPr>
              <a:spLocks noChangeAspect="1"/>
            </p:cNvSpPr>
            <p:nvPr/>
          </p:nvSpPr>
          <p:spPr bwMode="auto">
            <a:xfrm>
              <a:off x="6361823" y="597648"/>
              <a:ext cx="71437" cy="107950"/>
            </a:xfrm>
            <a:custGeom>
              <a:avLst/>
              <a:gdLst>
                <a:gd name="T0" fmla="*/ 20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4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5 w 55"/>
                <a:gd name="T25" fmla="*/ 53 h 83"/>
                <a:gd name="T26" fmla="*/ 15 w 55"/>
                <a:gd name="T27" fmla="*/ 60 h 83"/>
                <a:gd name="T28" fmla="*/ 17 w 55"/>
                <a:gd name="T29" fmla="*/ 83 h 83"/>
                <a:gd name="T30" fmla="*/ 23 w 55"/>
                <a:gd name="T31" fmla="*/ 83 h 83"/>
                <a:gd name="T32" fmla="*/ 20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0" y="60"/>
                  </a:moveTo>
                  <a:cubicBezTo>
                    <a:pt x="20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5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0" y="68"/>
                    <a:pt x="20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35" name="Freeform 324"/>
            <p:cNvSpPr>
              <a:spLocks noChangeAspect="1"/>
            </p:cNvSpPr>
            <p:nvPr/>
          </p:nvSpPr>
          <p:spPr bwMode="auto">
            <a:xfrm>
              <a:off x="6361823" y="711948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8 h 82"/>
                <a:gd name="T14" fmla="*/ 25 w 55"/>
                <a:gd name="T15" fmla="*/ 28 h 82"/>
                <a:gd name="T16" fmla="*/ 25 w 55"/>
                <a:gd name="T17" fmla="*/ 20 h 82"/>
                <a:gd name="T18" fmla="*/ 23 w 55"/>
                <a:gd name="T19" fmla="*/ 0 h 82"/>
                <a:gd name="T20" fmla="*/ 17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29" y="28"/>
                    <a:pt x="27" y="28"/>
                  </a:cubicBezTo>
                  <a:cubicBezTo>
                    <a:pt x="26" y="28"/>
                    <a:pt x="26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36" name="Freeform 325"/>
            <p:cNvSpPr>
              <a:spLocks noChangeAspect="1"/>
            </p:cNvSpPr>
            <p:nvPr/>
          </p:nvSpPr>
          <p:spPr bwMode="auto">
            <a:xfrm>
              <a:off x="5988761" y="597648"/>
              <a:ext cx="71437" cy="107950"/>
            </a:xfrm>
            <a:custGeom>
              <a:avLst/>
              <a:gdLst>
                <a:gd name="T0" fmla="*/ 20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4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5 w 55"/>
                <a:gd name="T25" fmla="*/ 53 h 83"/>
                <a:gd name="T26" fmla="*/ 15 w 55"/>
                <a:gd name="T27" fmla="*/ 60 h 83"/>
                <a:gd name="T28" fmla="*/ 17 w 55"/>
                <a:gd name="T29" fmla="*/ 83 h 83"/>
                <a:gd name="T30" fmla="*/ 23 w 55"/>
                <a:gd name="T31" fmla="*/ 83 h 83"/>
                <a:gd name="T32" fmla="*/ 20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0" y="60"/>
                  </a:moveTo>
                  <a:cubicBezTo>
                    <a:pt x="20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5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0" y="68"/>
                    <a:pt x="20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37" name="Freeform 326"/>
            <p:cNvSpPr>
              <a:spLocks noChangeAspect="1"/>
            </p:cNvSpPr>
            <p:nvPr/>
          </p:nvSpPr>
          <p:spPr bwMode="auto">
            <a:xfrm>
              <a:off x="5988761" y="711948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5 w 55"/>
                <a:gd name="T17" fmla="*/ 20 h 82"/>
                <a:gd name="T18" fmla="*/ 23 w 55"/>
                <a:gd name="T19" fmla="*/ 0 h 82"/>
                <a:gd name="T20" fmla="*/ 17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29" y="27"/>
                    <a:pt x="27" y="27"/>
                  </a:cubicBezTo>
                  <a:cubicBezTo>
                    <a:pt x="26" y="27"/>
                    <a:pt x="26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38" name="Freeform 327"/>
            <p:cNvSpPr>
              <a:spLocks noChangeAspect="1"/>
            </p:cNvSpPr>
            <p:nvPr/>
          </p:nvSpPr>
          <p:spPr bwMode="auto">
            <a:xfrm>
              <a:off x="6061786" y="59764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5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5" y="71"/>
                    <a:pt x="35" y="66"/>
                  </a:cubicBezTo>
                  <a:cubicBezTo>
                    <a:pt x="35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39" name="Freeform 328"/>
            <p:cNvSpPr>
              <a:spLocks noChangeAspect="1"/>
            </p:cNvSpPr>
            <p:nvPr/>
          </p:nvSpPr>
          <p:spPr bwMode="auto">
            <a:xfrm>
              <a:off x="6061786" y="711948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7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5" y="25"/>
                    <a:pt x="26" y="23"/>
                    <a:pt x="26" y="20"/>
                  </a:cubicBezTo>
                  <a:cubicBezTo>
                    <a:pt x="26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0" name="Freeform 329"/>
            <p:cNvSpPr>
              <a:spLocks noChangeAspect="1"/>
            </p:cNvSpPr>
            <p:nvPr/>
          </p:nvSpPr>
          <p:spPr bwMode="auto">
            <a:xfrm>
              <a:off x="6136398" y="59764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5" y="58"/>
                    <a:pt x="15" y="60"/>
                  </a:cubicBezTo>
                  <a:cubicBezTo>
                    <a:pt x="15" y="68"/>
                    <a:pt x="17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1" name="Freeform 330"/>
            <p:cNvSpPr>
              <a:spLocks noChangeAspect="1"/>
            </p:cNvSpPr>
            <p:nvPr/>
          </p:nvSpPr>
          <p:spPr bwMode="auto">
            <a:xfrm>
              <a:off x="6136398" y="711948"/>
              <a:ext cx="71437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2" name="Freeform 331"/>
            <p:cNvSpPr>
              <a:spLocks noChangeAspect="1"/>
            </p:cNvSpPr>
            <p:nvPr/>
          </p:nvSpPr>
          <p:spPr bwMode="auto">
            <a:xfrm>
              <a:off x="5763336" y="59764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5" y="58"/>
                    <a:pt x="15" y="60"/>
                  </a:cubicBezTo>
                  <a:cubicBezTo>
                    <a:pt x="15" y="68"/>
                    <a:pt x="17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3" name="Freeform 332"/>
            <p:cNvSpPr>
              <a:spLocks noChangeAspect="1"/>
            </p:cNvSpPr>
            <p:nvPr/>
          </p:nvSpPr>
          <p:spPr bwMode="auto">
            <a:xfrm>
              <a:off x="5763336" y="711948"/>
              <a:ext cx="71437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4" name="Freeform 333"/>
            <p:cNvSpPr>
              <a:spLocks noChangeAspect="1"/>
            </p:cNvSpPr>
            <p:nvPr/>
          </p:nvSpPr>
          <p:spPr bwMode="auto">
            <a:xfrm>
              <a:off x="5837948" y="59764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30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6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30" y="62"/>
                    <a:pt x="30" y="66"/>
                  </a:cubicBezTo>
                  <a:cubicBezTo>
                    <a:pt x="30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6" y="58"/>
                    <a:pt x="37" y="54"/>
                  </a:cubicBezTo>
                  <a:cubicBezTo>
                    <a:pt x="48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5" name="Freeform 334"/>
            <p:cNvSpPr>
              <a:spLocks noChangeAspect="1"/>
            </p:cNvSpPr>
            <p:nvPr/>
          </p:nvSpPr>
          <p:spPr bwMode="auto">
            <a:xfrm>
              <a:off x="5837948" y="711948"/>
              <a:ext cx="71437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1" y="14"/>
                    <a:pt x="20" y="20"/>
                  </a:cubicBezTo>
                  <a:cubicBezTo>
                    <a:pt x="20" y="23"/>
                    <a:pt x="20" y="26"/>
                    <a:pt x="20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6" name="Freeform 335"/>
            <p:cNvSpPr>
              <a:spLocks noChangeAspect="1"/>
            </p:cNvSpPr>
            <p:nvPr/>
          </p:nvSpPr>
          <p:spPr bwMode="auto">
            <a:xfrm>
              <a:off x="5912561" y="597648"/>
              <a:ext cx="71437" cy="107950"/>
            </a:xfrm>
            <a:custGeom>
              <a:avLst/>
              <a:gdLst>
                <a:gd name="T0" fmla="*/ 20 w 54"/>
                <a:gd name="T1" fmla="*/ 60 h 83"/>
                <a:gd name="T2" fmla="*/ 21 w 54"/>
                <a:gd name="T3" fmla="*/ 54 h 83"/>
                <a:gd name="T4" fmla="*/ 27 w 54"/>
                <a:gd name="T5" fmla="*/ 55 h 83"/>
                <a:gd name="T6" fmla="*/ 30 w 54"/>
                <a:gd name="T7" fmla="*/ 55 h 83"/>
                <a:gd name="T8" fmla="*/ 29 w 54"/>
                <a:gd name="T9" fmla="*/ 66 h 83"/>
                <a:gd name="T10" fmla="*/ 30 w 54"/>
                <a:gd name="T11" fmla="*/ 83 h 83"/>
                <a:gd name="T12" fmla="*/ 36 w 54"/>
                <a:gd name="T13" fmla="*/ 83 h 83"/>
                <a:gd name="T14" fmla="*/ 34 w 54"/>
                <a:gd name="T15" fmla="*/ 66 h 83"/>
                <a:gd name="T16" fmla="*/ 36 w 54"/>
                <a:gd name="T17" fmla="*/ 54 h 83"/>
                <a:gd name="T18" fmla="*/ 54 w 54"/>
                <a:gd name="T19" fmla="*/ 28 h 83"/>
                <a:gd name="T20" fmla="*/ 27 w 54"/>
                <a:gd name="T21" fmla="*/ 0 h 83"/>
                <a:gd name="T22" fmla="*/ 0 w 54"/>
                <a:gd name="T23" fmla="*/ 28 h 83"/>
                <a:gd name="T24" fmla="*/ 15 w 54"/>
                <a:gd name="T25" fmla="*/ 53 h 83"/>
                <a:gd name="T26" fmla="*/ 15 w 54"/>
                <a:gd name="T27" fmla="*/ 60 h 83"/>
                <a:gd name="T28" fmla="*/ 17 w 54"/>
                <a:gd name="T29" fmla="*/ 83 h 83"/>
                <a:gd name="T30" fmla="*/ 23 w 54"/>
                <a:gd name="T31" fmla="*/ 83 h 83"/>
                <a:gd name="T32" fmla="*/ 20 w 54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3">
                  <a:moveTo>
                    <a:pt x="20" y="60"/>
                  </a:moveTo>
                  <a:cubicBezTo>
                    <a:pt x="20" y="58"/>
                    <a:pt x="20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0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4" y="40"/>
                    <a:pt x="54" y="28"/>
                  </a:cubicBezTo>
                  <a:cubicBezTo>
                    <a:pt x="54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5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0" y="68"/>
                    <a:pt x="20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7" name="Freeform 336"/>
            <p:cNvSpPr>
              <a:spLocks noChangeAspect="1"/>
            </p:cNvSpPr>
            <p:nvPr/>
          </p:nvSpPr>
          <p:spPr bwMode="auto">
            <a:xfrm>
              <a:off x="5912561" y="711948"/>
              <a:ext cx="71437" cy="106363"/>
            </a:xfrm>
            <a:custGeom>
              <a:avLst/>
              <a:gdLst>
                <a:gd name="T0" fmla="*/ 39 w 54"/>
                <a:gd name="T1" fmla="*/ 30 h 82"/>
                <a:gd name="T2" fmla="*/ 39 w 54"/>
                <a:gd name="T3" fmla="*/ 26 h 82"/>
                <a:gd name="T4" fmla="*/ 36 w 54"/>
                <a:gd name="T5" fmla="*/ 0 h 82"/>
                <a:gd name="T6" fmla="*/ 30 w 54"/>
                <a:gd name="T7" fmla="*/ 0 h 82"/>
                <a:gd name="T8" fmla="*/ 34 w 54"/>
                <a:gd name="T9" fmla="*/ 26 h 82"/>
                <a:gd name="T10" fmla="*/ 34 w 54"/>
                <a:gd name="T11" fmla="*/ 28 h 82"/>
                <a:gd name="T12" fmla="*/ 27 w 54"/>
                <a:gd name="T13" fmla="*/ 27 h 82"/>
                <a:gd name="T14" fmla="*/ 25 w 54"/>
                <a:gd name="T15" fmla="*/ 28 h 82"/>
                <a:gd name="T16" fmla="*/ 25 w 54"/>
                <a:gd name="T17" fmla="*/ 20 h 82"/>
                <a:gd name="T18" fmla="*/ 23 w 54"/>
                <a:gd name="T19" fmla="*/ 0 h 82"/>
                <a:gd name="T20" fmla="*/ 17 w 54"/>
                <a:gd name="T21" fmla="*/ 0 h 82"/>
                <a:gd name="T22" fmla="*/ 20 w 54"/>
                <a:gd name="T23" fmla="*/ 20 h 82"/>
                <a:gd name="T24" fmla="*/ 19 w 54"/>
                <a:gd name="T25" fmla="*/ 29 h 82"/>
                <a:gd name="T26" fmla="*/ 0 w 54"/>
                <a:gd name="T27" fmla="*/ 55 h 82"/>
                <a:gd name="T28" fmla="*/ 27 w 54"/>
                <a:gd name="T29" fmla="*/ 82 h 82"/>
                <a:gd name="T30" fmla="*/ 54 w 54"/>
                <a:gd name="T31" fmla="*/ 55 h 82"/>
                <a:gd name="T32" fmla="*/ 39 w 54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7" y="8"/>
                    <a:pt x="3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1" y="28"/>
                    <a:pt x="29" y="27"/>
                    <a:pt x="27" y="27"/>
                  </a:cubicBezTo>
                  <a:cubicBezTo>
                    <a:pt x="26" y="27"/>
                    <a:pt x="25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7"/>
                    <a:pt x="20" y="14"/>
                    <a:pt x="20" y="20"/>
                  </a:cubicBezTo>
                  <a:cubicBezTo>
                    <a:pt x="20" y="23"/>
                    <a:pt x="19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4" y="70"/>
                    <a:pt x="54" y="55"/>
                  </a:cubicBezTo>
                  <a:cubicBezTo>
                    <a:pt x="54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8" name="Freeform 337"/>
            <p:cNvSpPr>
              <a:spLocks noChangeAspect="1"/>
            </p:cNvSpPr>
            <p:nvPr/>
          </p:nvSpPr>
          <p:spPr bwMode="auto">
            <a:xfrm>
              <a:off x="5539498" y="597648"/>
              <a:ext cx="69850" cy="107950"/>
            </a:xfrm>
            <a:custGeom>
              <a:avLst/>
              <a:gdLst>
                <a:gd name="T0" fmla="*/ 20 w 54"/>
                <a:gd name="T1" fmla="*/ 60 h 83"/>
                <a:gd name="T2" fmla="*/ 21 w 54"/>
                <a:gd name="T3" fmla="*/ 54 h 83"/>
                <a:gd name="T4" fmla="*/ 27 w 54"/>
                <a:gd name="T5" fmla="*/ 55 h 83"/>
                <a:gd name="T6" fmla="*/ 30 w 54"/>
                <a:gd name="T7" fmla="*/ 55 h 83"/>
                <a:gd name="T8" fmla="*/ 29 w 54"/>
                <a:gd name="T9" fmla="*/ 66 h 83"/>
                <a:gd name="T10" fmla="*/ 31 w 54"/>
                <a:gd name="T11" fmla="*/ 83 h 83"/>
                <a:gd name="T12" fmla="*/ 36 w 54"/>
                <a:gd name="T13" fmla="*/ 83 h 83"/>
                <a:gd name="T14" fmla="*/ 34 w 54"/>
                <a:gd name="T15" fmla="*/ 66 h 83"/>
                <a:gd name="T16" fmla="*/ 36 w 54"/>
                <a:gd name="T17" fmla="*/ 54 h 83"/>
                <a:gd name="T18" fmla="*/ 54 w 54"/>
                <a:gd name="T19" fmla="*/ 28 h 83"/>
                <a:gd name="T20" fmla="*/ 27 w 54"/>
                <a:gd name="T21" fmla="*/ 0 h 83"/>
                <a:gd name="T22" fmla="*/ 0 w 54"/>
                <a:gd name="T23" fmla="*/ 28 h 83"/>
                <a:gd name="T24" fmla="*/ 15 w 54"/>
                <a:gd name="T25" fmla="*/ 53 h 83"/>
                <a:gd name="T26" fmla="*/ 15 w 54"/>
                <a:gd name="T27" fmla="*/ 60 h 83"/>
                <a:gd name="T28" fmla="*/ 17 w 54"/>
                <a:gd name="T29" fmla="*/ 83 h 83"/>
                <a:gd name="T30" fmla="*/ 23 w 54"/>
                <a:gd name="T31" fmla="*/ 83 h 83"/>
                <a:gd name="T32" fmla="*/ 20 w 54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3">
                  <a:moveTo>
                    <a:pt x="20" y="60"/>
                  </a:moveTo>
                  <a:cubicBezTo>
                    <a:pt x="20" y="58"/>
                    <a:pt x="20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4" y="40"/>
                    <a:pt x="54" y="28"/>
                  </a:cubicBezTo>
                  <a:cubicBezTo>
                    <a:pt x="54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5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0" y="68"/>
                    <a:pt x="20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9" name="Freeform 338"/>
            <p:cNvSpPr>
              <a:spLocks noChangeAspect="1"/>
            </p:cNvSpPr>
            <p:nvPr/>
          </p:nvSpPr>
          <p:spPr bwMode="auto">
            <a:xfrm>
              <a:off x="5539498" y="711948"/>
              <a:ext cx="69850" cy="106363"/>
            </a:xfrm>
            <a:custGeom>
              <a:avLst/>
              <a:gdLst>
                <a:gd name="T0" fmla="*/ 39 w 54"/>
                <a:gd name="T1" fmla="*/ 30 h 82"/>
                <a:gd name="T2" fmla="*/ 39 w 54"/>
                <a:gd name="T3" fmla="*/ 26 h 82"/>
                <a:gd name="T4" fmla="*/ 36 w 54"/>
                <a:gd name="T5" fmla="*/ 0 h 82"/>
                <a:gd name="T6" fmla="*/ 31 w 54"/>
                <a:gd name="T7" fmla="*/ 0 h 82"/>
                <a:gd name="T8" fmla="*/ 34 w 54"/>
                <a:gd name="T9" fmla="*/ 26 h 82"/>
                <a:gd name="T10" fmla="*/ 34 w 54"/>
                <a:gd name="T11" fmla="*/ 28 h 82"/>
                <a:gd name="T12" fmla="*/ 27 w 54"/>
                <a:gd name="T13" fmla="*/ 27 h 82"/>
                <a:gd name="T14" fmla="*/ 25 w 54"/>
                <a:gd name="T15" fmla="*/ 28 h 82"/>
                <a:gd name="T16" fmla="*/ 25 w 54"/>
                <a:gd name="T17" fmla="*/ 20 h 82"/>
                <a:gd name="T18" fmla="*/ 23 w 54"/>
                <a:gd name="T19" fmla="*/ 0 h 82"/>
                <a:gd name="T20" fmla="*/ 17 w 54"/>
                <a:gd name="T21" fmla="*/ 0 h 82"/>
                <a:gd name="T22" fmla="*/ 20 w 54"/>
                <a:gd name="T23" fmla="*/ 20 h 82"/>
                <a:gd name="T24" fmla="*/ 19 w 54"/>
                <a:gd name="T25" fmla="*/ 29 h 82"/>
                <a:gd name="T26" fmla="*/ 0 w 54"/>
                <a:gd name="T27" fmla="*/ 55 h 82"/>
                <a:gd name="T28" fmla="*/ 27 w 54"/>
                <a:gd name="T29" fmla="*/ 82 h 82"/>
                <a:gd name="T30" fmla="*/ 54 w 54"/>
                <a:gd name="T31" fmla="*/ 55 h 82"/>
                <a:gd name="T32" fmla="*/ 39 w 54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7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1" y="28"/>
                    <a:pt x="29" y="27"/>
                    <a:pt x="27" y="27"/>
                  </a:cubicBezTo>
                  <a:cubicBezTo>
                    <a:pt x="26" y="27"/>
                    <a:pt x="25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19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4" y="70"/>
                    <a:pt x="54" y="55"/>
                  </a:cubicBezTo>
                  <a:cubicBezTo>
                    <a:pt x="54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0" name="Freeform 339"/>
            <p:cNvSpPr>
              <a:spLocks noChangeAspect="1"/>
            </p:cNvSpPr>
            <p:nvPr/>
          </p:nvSpPr>
          <p:spPr bwMode="auto">
            <a:xfrm>
              <a:off x="5614111" y="59764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4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1" name="Freeform 340"/>
            <p:cNvSpPr>
              <a:spLocks noChangeAspect="1"/>
            </p:cNvSpPr>
            <p:nvPr/>
          </p:nvSpPr>
          <p:spPr bwMode="auto">
            <a:xfrm>
              <a:off x="5614111" y="711948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5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29" y="27"/>
                    <a:pt x="27" y="27"/>
                  </a:cubicBezTo>
                  <a:cubicBezTo>
                    <a:pt x="26" y="27"/>
                    <a:pt x="26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2" name="Freeform 341"/>
            <p:cNvSpPr>
              <a:spLocks noChangeAspect="1"/>
            </p:cNvSpPr>
            <p:nvPr/>
          </p:nvSpPr>
          <p:spPr bwMode="auto">
            <a:xfrm>
              <a:off x="5688723" y="59764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5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5" y="71"/>
                    <a:pt x="35" y="66"/>
                  </a:cubicBezTo>
                  <a:cubicBezTo>
                    <a:pt x="35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3" name="Freeform 342"/>
            <p:cNvSpPr>
              <a:spLocks noChangeAspect="1"/>
            </p:cNvSpPr>
            <p:nvPr/>
          </p:nvSpPr>
          <p:spPr bwMode="auto">
            <a:xfrm>
              <a:off x="5688723" y="711948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40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40" y="27"/>
                    <a:pt x="40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7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5" y="25"/>
                    <a:pt x="26" y="23"/>
                    <a:pt x="26" y="20"/>
                  </a:cubicBezTo>
                  <a:cubicBezTo>
                    <a:pt x="26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4" name="Freeform 343"/>
            <p:cNvSpPr>
              <a:spLocks noChangeAspect="1"/>
            </p:cNvSpPr>
            <p:nvPr/>
          </p:nvSpPr>
          <p:spPr bwMode="auto">
            <a:xfrm>
              <a:off x="5314073" y="597648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7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5" name="Freeform 344"/>
            <p:cNvSpPr>
              <a:spLocks noChangeAspect="1"/>
            </p:cNvSpPr>
            <p:nvPr/>
          </p:nvSpPr>
          <p:spPr bwMode="auto">
            <a:xfrm>
              <a:off x="5314073" y="711948"/>
              <a:ext cx="73025" cy="106363"/>
            </a:xfrm>
            <a:custGeom>
              <a:avLst/>
              <a:gdLst>
                <a:gd name="T0" fmla="*/ 39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7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5" y="25"/>
                    <a:pt x="26" y="23"/>
                    <a:pt x="26" y="20"/>
                  </a:cubicBezTo>
                  <a:cubicBezTo>
                    <a:pt x="26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6" name="Freeform 345"/>
            <p:cNvSpPr>
              <a:spLocks noChangeAspect="1"/>
            </p:cNvSpPr>
            <p:nvPr/>
          </p:nvSpPr>
          <p:spPr bwMode="auto">
            <a:xfrm>
              <a:off x="5390273" y="59764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5" y="58"/>
                    <a:pt x="15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7" name="Freeform 346"/>
            <p:cNvSpPr>
              <a:spLocks noChangeAspect="1"/>
            </p:cNvSpPr>
            <p:nvPr/>
          </p:nvSpPr>
          <p:spPr bwMode="auto">
            <a:xfrm>
              <a:off x="5390273" y="711948"/>
              <a:ext cx="71437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20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8" name="Freeform 347"/>
            <p:cNvSpPr>
              <a:spLocks noChangeAspect="1"/>
            </p:cNvSpPr>
            <p:nvPr/>
          </p:nvSpPr>
          <p:spPr bwMode="auto">
            <a:xfrm>
              <a:off x="5464886" y="59764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30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4" y="55"/>
                    <a:pt x="26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30" y="62"/>
                    <a:pt x="30" y="66"/>
                  </a:cubicBezTo>
                  <a:cubicBezTo>
                    <a:pt x="30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6" y="58"/>
                    <a:pt x="37" y="54"/>
                  </a:cubicBezTo>
                  <a:cubicBezTo>
                    <a:pt x="48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9" name="Freeform 348"/>
            <p:cNvSpPr>
              <a:spLocks noChangeAspect="1"/>
            </p:cNvSpPr>
            <p:nvPr/>
          </p:nvSpPr>
          <p:spPr bwMode="auto">
            <a:xfrm>
              <a:off x="5464886" y="711948"/>
              <a:ext cx="71437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1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1" y="14"/>
                    <a:pt x="21" y="20"/>
                  </a:cubicBezTo>
                  <a:cubicBezTo>
                    <a:pt x="21" y="23"/>
                    <a:pt x="20" y="26"/>
                    <a:pt x="20" y="29"/>
                  </a:cubicBezTo>
                  <a:cubicBezTo>
                    <a:pt x="9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0" name="Freeform 349"/>
            <p:cNvSpPr>
              <a:spLocks noChangeAspect="1"/>
            </p:cNvSpPr>
            <p:nvPr/>
          </p:nvSpPr>
          <p:spPr bwMode="auto">
            <a:xfrm>
              <a:off x="5091823" y="597648"/>
              <a:ext cx="69850" cy="107950"/>
            </a:xfrm>
            <a:custGeom>
              <a:avLst/>
              <a:gdLst>
                <a:gd name="T0" fmla="*/ 21 w 55"/>
                <a:gd name="T1" fmla="*/ 60 h 83"/>
                <a:gd name="T2" fmla="*/ 22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30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2" y="54"/>
                  </a:cubicBezTo>
                  <a:cubicBezTo>
                    <a:pt x="24" y="55"/>
                    <a:pt x="26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30" y="62"/>
                    <a:pt x="30" y="66"/>
                  </a:cubicBezTo>
                  <a:cubicBezTo>
                    <a:pt x="30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6" y="58"/>
                    <a:pt x="37" y="54"/>
                  </a:cubicBezTo>
                  <a:cubicBezTo>
                    <a:pt x="48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1" name="Freeform 350"/>
            <p:cNvSpPr>
              <a:spLocks noChangeAspect="1"/>
            </p:cNvSpPr>
            <p:nvPr/>
          </p:nvSpPr>
          <p:spPr bwMode="auto">
            <a:xfrm>
              <a:off x="5091823" y="711948"/>
              <a:ext cx="69850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5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6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1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5" y="17"/>
                    <a:pt x="35" y="26"/>
                  </a:cubicBezTo>
                  <a:cubicBezTo>
                    <a:pt x="35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6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1" y="14"/>
                    <a:pt x="21" y="20"/>
                  </a:cubicBezTo>
                  <a:cubicBezTo>
                    <a:pt x="21" y="23"/>
                    <a:pt x="20" y="26"/>
                    <a:pt x="20" y="29"/>
                  </a:cubicBezTo>
                  <a:cubicBezTo>
                    <a:pt x="9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2" name="Freeform 351"/>
            <p:cNvSpPr>
              <a:spLocks noChangeAspect="1"/>
            </p:cNvSpPr>
            <p:nvPr/>
          </p:nvSpPr>
          <p:spPr bwMode="auto">
            <a:xfrm>
              <a:off x="5166436" y="597648"/>
              <a:ext cx="69850" cy="107950"/>
            </a:xfrm>
            <a:custGeom>
              <a:avLst/>
              <a:gdLst>
                <a:gd name="T0" fmla="*/ 20 w 54"/>
                <a:gd name="T1" fmla="*/ 60 h 83"/>
                <a:gd name="T2" fmla="*/ 21 w 54"/>
                <a:gd name="T3" fmla="*/ 54 h 83"/>
                <a:gd name="T4" fmla="*/ 27 w 54"/>
                <a:gd name="T5" fmla="*/ 55 h 83"/>
                <a:gd name="T6" fmla="*/ 30 w 54"/>
                <a:gd name="T7" fmla="*/ 55 h 83"/>
                <a:gd name="T8" fmla="*/ 29 w 54"/>
                <a:gd name="T9" fmla="*/ 66 h 83"/>
                <a:gd name="T10" fmla="*/ 31 w 54"/>
                <a:gd name="T11" fmla="*/ 83 h 83"/>
                <a:gd name="T12" fmla="*/ 36 w 54"/>
                <a:gd name="T13" fmla="*/ 83 h 83"/>
                <a:gd name="T14" fmla="*/ 34 w 54"/>
                <a:gd name="T15" fmla="*/ 66 h 83"/>
                <a:gd name="T16" fmla="*/ 36 w 54"/>
                <a:gd name="T17" fmla="*/ 54 h 83"/>
                <a:gd name="T18" fmla="*/ 54 w 54"/>
                <a:gd name="T19" fmla="*/ 28 h 83"/>
                <a:gd name="T20" fmla="*/ 27 w 54"/>
                <a:gd name="T21" fmla="*/ 0 h 83"/>
                <a:gd name="T22" fmla="*/ 0 w 54"/>
                <a:gd name="T23" fmla="*/ 28 h 83"/>
                <a:gd name="T24" fmla="*/ 15 w 54"/>
                <a:gd name="T25" fmla="*/ 53 h 83"/>
                <a:gd name="T26" fmla="*/ 15 w 54"/>
                <a:gd name="T27" fmla="*/ 60 h 83"/>
                <a:gd name="T28" fmla="*/ 17 w 54"/>
                <a:gd name="T29" fmla="*/ 83 h 83"/>
                <a:gd name="T30" fmla="*/ 23 w 54"/>
                <a:gd name="T31" fmla="*/ 83 h 83"/>
                <a:gd name="T32" fmla="*/ 20 w 54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3">
                  <a:moveTo>
                    <a:pt x="20" y="60"/>
                  </a:moveTo>
                  <a:cubicBezTo>
                    <a:pt x="20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4" y="40"/>
                    <a:pt x="54" y="28"/>
                  </a:cubicBezTo>
                  <a:cubicBezTo>
                    <a:pt x="54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5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0" y="68"/>
                    <a:pt x="20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3" name="Freeform 352"/>
            <p:cNvSpPr>
              <a:spLocks noChangeAspect="1"/>
            </p:cNvSpPr>
            <p:nvPr/>
          </p:nvSpPr>
          <p:spPr bwMode="auto">
            <a:xfrm>
              <a:off x="5166436" y="711948"/>
              <a:ext cx="69850" cy="106363"/>
            </a:xfrm>
            <a:custGeom>
              <a:avLst/>
              <a:gdLst>
                <a:gd name="T0" fmla="*/ 39 w 54"/>
                <a:gd name="T1" fmla="*/ 30 h 82"/>
                <a:gd name="T2" fmla="*/ 39 w 54"/>
                <a:gd name="T3" fmla="*/ 26 h 82"/>
                <a:gd name="T4" fmla="*/ 36 w 54"/>
                <a:gd name="T5" fmla="*/ 0 h 82"/>
                <a:gd name="T6" fmla="*/ 31 w 54"/>
                <a:gd name="T7" fmla="*/ 0 h 82"/>
                <a:gd name="T8" fmla="*/ 34 w 54"/>
                <a:gd name="T9" fmla="*/ 26 h 82"/>
                <a:gd name="T10" fmla="*/ 34 w 54"/>
                <a:gd name="T11" fmla="*/ 28 h 82"/>
                <a:gd name="T12" fmla="*/ 27 w 54"/>
                <a:gd name="T13" fmla="*/ 27 h 82"/>
                <a:gd name="T14" fmla="*/ 25 w 54"/>
                <a:gd name="T15" fmla="*/ 28 h 82"/>
                <a:gd name="T16" fmla="*/ 25 w 54"/>
                <a:gd name="T17" fmla="*/ 20 h 82"/>
                <a:gd name="T18" fmla="*/ 23 w 54"/>
                <a:gd name="T19" fmla="*/ 0 h 82"/>
                <a:gd name="T20" fmla="*/ 17 w 54"/>
                <a:gd name="T21" fmla="*/ 0 h 82"/>
                <a:gd name="T22" fmla="*/ 20 w 54"/>
                <a:gd name="T23" fmla="*/ 20 h 82"/>
                <a:gd name="T24" fmla="*/ 19 w 54"/>
                <a:gd name="T25" fmla="*/ 29 h 82"/>
                <a:gd name="T26" fmla="*/ 0 w 54"/>
                <a:gd name="T27" fmla="*/ 55 h 82"/>
                <a:gd name="T28" fmla="*/ 27 w 54"/>
                <a:gd name="T29" fmla="*/ 82 h 82"/>
                <a:gd name="T30" fmla="*/ 54 w 54"/>
                <a:gd name="T31" fmla="*/ 55 h 82"/>
                <a:gd name="T32" fmla="*/ 39 w 54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29" y="27"/>
                    <a:pt x="27" y="27"/>
                  </a:cubicBezTo>
                  <a:cubicBezTo>
                    <a:pt x="26" y="27"/>
                    <a:pt x="25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4" y="70"/>
                    <a:pt x="54" y="55"/>
                  </a:cubicBezTo>
                  <a:cubicBezTo>
                    <a:pt x="54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4" name="Freeform 353"/>
            <p:cNvSpPr>
              <a:spLocks noChangeAspect="1"/>
            </p:cNvSpPr>
            <p:nvPr/>
          </p:nvSpPr>
          <p:spPr bwMode="auto">
            <a:xfrm>
              <a:off x="5241048" y="59764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5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5" y="66"/>
                  </a:cubicBezTo>
                  <a:cubicBezTo>
                    <a:pt x="35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5" name="Freeform 354"/>
            <p:cNvSpPr>
              <a:spLocks noChangeAspect="1"/>
            </p:cNvSpPr>
            <p:nvPr/>
          </p:nvSpPr>
          <p:spPr bwMode="auto">
            <a:xfrm>
              <a:off x="5241048" y="711948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5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7" y="27"/>
                  </a:cubicBezTo>
                  <a:cubicBezTo>
                    <a:pt x="26" y="27"/>
                    <a:pt x="26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6" name="Freeform 355"/>
            <p:cNvSpPr>
              <a:spLocks noChangeAspect="1"/>
            </p:cNvSpPr>
            <p:nvPr/>
          </p:nvSpPr>
          <p:spPr bwMode="auto">
            <a:xfrm>
              <a:off x="4867986" y="59764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5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5" y="71"/>
                    <a:pt x="35" y="66"/>
                  </a:cubicBezTo>
                  <a:cubicBezTo>
                    <a:pt x="35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7" name="Freeform 356"/>
            <p:cNvSpPr>
              <a:spLocks noChangeAspect="1"/>
            </p:cNvSpPr>
            <p:nvPr/>
          </p:nvSpPr>
          <p:spPr bwMode="auto">
            <a:xfrm>
              <a:off x="4867986" y="711948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5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7" y="27"/>
                  </a:cubicBezTo>
                  <a:cubicBezTo>
                    <a:pt x="26" y="27"/>
                    <a:pt x="26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8" name="Freeform 357"/>
            <p:cNvSpPr>
              <a:spLocks noChangeAspect="1"/>
            </p:cNvSpPr>
            <p:nvPr/>
          </p:nvSpPr>
          <p:spPr bwMode="auto">
            <a:xfrm>
              <a:off x="4941011" y="597648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30" y="55"/>
                    <a:pt x="30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7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69" name="Freeform 358"/>
            <p:cNvSpPr>
              <a:spLocks noChangeAspect="1"/>
            </p:cNvSpPr>
            <p:nvPr/>
          </p:nvSpPr>
          <p:spPr bwMode="auto">
            <a:xfrm>
              <a:off x="4941011" y="711948"/>
              <a:ext cx="73025" cy="106363"/>
            </a:xfrm>
            <a:custGeom>
              <a:avLst/>
              <a:gdLst>
                <a:gd name="T0" fmla="*/ 39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7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70" name="Freeform 359"/>
            <p:cNvSpPr>
              <a:spLocks noChangeAspect="1"/>
            </p:cNvSpPr>
            <p:nvPr/>
          </p:nvSpPr>
          <p:spPr bwMode="auto">
            <a:xfrm>
              <a:off x="5015623" y="597648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71" name="Freeform 360"/>
            <p:cNvSpPr>
              <a:spLocks noChangeAspect="1"/>
            </p:cNvSpPr>
            <p:nvPr/>
          </p:nvSpPr>
          <p:spPr bwMode="auto">
            <a:xfrm>
              <a:off x="5015623" y="711948"/>
              <a:ext cx="73025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20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72" name="Freeform 361"/>
            <p:cNvSpPr>
              <a:spLocks noChangeAspect="1"/>
            </p:cNvSpPr>
            <p:nvPr/>
          </p:nvSpPr>
          <p:spPr bwMode="auto">
            <a:xfrm>
              <a:off x="4642561" y="597648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6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30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73" name="Freeform 362"/>
            <p:cNvSpPr>
              <a:spLocks noChangeAspect="1"/>
            </p:cNvSpPr>
            <p:nvPr/>
          </p:nvSpPr>
          <p:spPr bwMode="auto">
            <a:xfrm>
              <a:off x="4642561" y="711948"/>
              <a:ext cx="73025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20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74" name="Freeform 363"/>
            <p:cNvSpPr>
              <a:spLocks noChangeAspect="1"/>
            </p:cNvSpPr>
            <p:nvPr/>
          </p:nvSpPr>
          <p:spPr bwMode="auto">
            <a:xfrm>
              <a:off x="4717173" y="59764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2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30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2" y="54"/>
                  </a:cubicBezTo>
                  <a:cubicBezTo>
                    <a:pt x="24" y="55"/>
                    <a:pt x="26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30" y="62"/>
                    <a:pt x="30" y="66"/>
                  </a:cubicBezTo>
                  <a:cubicBezTo>
                    <a:pt x="30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6" y="58"/>
                    <a:pt x="37" y="54"/>
                  </a:cubicBezTo>
                  <a:cubicBezTo>
                    <a:pt x="48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3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75" name="Freeform 364"/>
            <p:cNvSpPr>
              <a:spLocks noChangeAspect="1"/>
            </p:cNvSpPr>
            <p:nvPr/>
          </p:nvSpPr>
          <p:spPr bwMode="auto">
            <a:xfrm>
              <a:off x="4717173" y="711948"/>
              <a:ext cx="71437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5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6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1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5" y="17"/>
                    <a:pt x="35" y="26"/>
                  </a:cubicBezTo>
                  <a:cubicBezTo>
                    <a:pt x="35" y="27"/>
                    <a:pt x="35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6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1" y="14"/>
                    <a:pt x="21" y="20"/>
                  </a:cubicBezTo>
                  <a:cubicBezTo>
                    <a:pt x="21" y="23"/>
                    <a:pt x="20" y="26"/>
                    <a:pt x="20" y="29"/>
                  </a:cubicBezTo>
                  <a:cubicBezTo>
                    <a:pt x="9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76" name="Freeform 365"/>
            <p:cNvSpPr>
              <a:spLocks noChangeAspect="1"/>
            </p:cNvSpPr>
            <p:nvPr/>
          </p:nvSpPr>
          <p:spPr bwMode="auto">
            <a:xfrm>
              <a:off x="4793373" y="597648"/>
              <a:ext cx="71437" cy="107950"/>
            </a:xfrm>
            <a:custGeom>
              <a:avLst/>
              <a:gdLst>
                <a:gd name="T0" fmla="*/ 20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4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5 w 55"/>
                <a:gd name="T25" fmla="*/ 53 h 83"/>
                <a:gd name="T26" fmla="*/ 15 w 55"/>
                <a:gd name="T27" fmla="*/ 60 h 83"/>
                <a:gd name="T28" fmla="*/ 17 w 55"/>
                <a:gd name="T29" fmla="*/ 83 h 83"/>
                <a:gd name="T30" fmla="*/ 23 w 55"/>
                <a:gd name="T31" fmla="*/ 83 h 83"/>
                <a:gd name="T32" fmla="*/ 20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0" y="60"/>
                  </a:moveTo>
                  <a:cubicBezTo>
                    <a:pt x="20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5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0" y="68"/>
                    <a:pt x="20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77" name="Freeform 366"/>
            <p:cNvSpPr>
              <a:spLocks noChangeAspect="1"/>
            </p:cNvSpPr>
            <p:nvPr/>
          </p:nvSpPr>
          <p:spPr bwMode="auto">
            <a:xfrm>
              <a:off x="4793373" y="711948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5 w 55"/>
                <a:gd name="T17" fmla="*/ 20 h 82"/>
                <a:gd name="T18" fmla="*/ 23 w 55"/>
                <a:gd name="T19" fmla="*/ 0 h 82"/>
                <a:gd name="T20" fmla="*/ 17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29" y="27"/>
                    <a:pt x="27" y="27"/>
                  </a:cubicBezTo>
                  <a:cubicBezTo>
                    <a:pt x="26" y="27"/>
                    <a:pt x="26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78" name="Freeform 367"/>
            <p:cNvSpPr>
              <a:spLocks noChangeAspect="1"/>
            </p:cNvSpPr>
            <p:nvPr/>
          </p:nvSpPr>
          <p:spPr bwMode="auto">
            <a:xfrm>
              <a:off x="4420311" y="597648"/>
              <a:ext cx="71437" cy="107950"/>
            </a:xfrm>
            <a:custGeom>
              <a:avLst/>
              <a:gdLst>
                <a:gd name="T0" fmla="*/ 20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4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5 w 55"/>
                <a:gd name="T25" fmla="*/ 53 h 83"/>
                <a:gd name="T26" fmla="*/ 15 w 55"/>
                <a:gd name="T27" fmla="*/ 60 h 83"/>
                <a:gd name="T28" fmla="*/ 17 w 55"/>
                <a:gd name="T29" fmla="*/ 83 h 83"/>
                <a:gd name="T30" fmla="*/ 23 w 55"/>
                <a:gd name="T31" fmla="*/ 83 h 83"/>
                <a:gd name="T32" fmla="*/ 20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0" y="60"/>
                  </a:moveTo>
                  <a:cubicBezTo>
                    <a:pt x="20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5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0" y="68"/>
                    <a:pt x="20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79" name="Freeform 368"/>
            <p:cNvSpPr>
              <a:spLocks noChangeAspect="1"/>
            </p:cNvSpPr>
            <p:nvPr/>
          </p:nvSpPr>
          <p:spPr bwMode="auto">
            <a:xfrm>
              <a:off x="4420311" y="711948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5 w 55"/>
                <a:gd name="T17" fmla="*/ 20 h 82"/>
                <a:gd name="T18" fmla="*/ 23 w 55"/>
                <a:gd name="T19" fmla="*/ 0 h 82"/>
                <a:gd name="T20" fmla="*/ 17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29" y="27"/>
                    <a:pt x="27" y="27"/>
                  </a:cubicBezTo>
                  <a:cubicBezTo>
                    <a:pt x="26" y="27"/>
                    <a:pt x="26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80" name="Freeform 369"/>
            <p:cNvSpPr>
              <a:spLocks noChangeAspect="1"/>
            </p:cNvSpPr>
            <p:nvPr/>
          </p:nvSpPr>
          <p:spPr bwMode="auto">
            <a:xfrm>
              <a:off x="4493336" y="59764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5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5" y="71"/>
                    <a:pt x="35" y="66"/>
                  </a:cubicBezTo>
                  <a:cubicBezTo>
                    <a:pt x="35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81" name="Freeform 370"/>
            <p:cNvSpPr>
              <a:spLocks noChangeAspect="1"/>
            </p:cNvSpPr>
            <p:nvPr/>
          </p:nvSpPr>
          <p:spPr bwMode="auto">
            <a:xfrm>
              <a:off x="4493336" y="711948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7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5" y="25"/>
                    <a:pt x="26" y="23"/>
                    <a:pt x="26" y="20"/>
                  </a:cubicBezTo>
                  <a:cubicBezTo>
                    <a:pt x="26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82" name="Freeform 371"/>
            <p:cNvSpPr>
              <a:spLocks noChangeAspect="1"/>
            </p:cNvSpPr>
            <p:nvPr/>
          </p:nvSpPr>
          <p:spPr bwMode="auto">
            <a:xfrm>
              <a:off x="4567948" y="597648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5" y="58"/>
                    <a:pt x="15" y="60"/>
                  </a:cubicBezTo>
                  <a:cubicBezTo>
                    <a:pt x="15" y="68"/>
                    <a:pt x="17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83" name="Freeform 372"/>
            <p:cNvSpPr>
              <a:spLocks noChangeAspect="1"/>
            </p:cNvSpPr>
            <p:nvPr/>
          </p:nvSpPr>
          <p:spPr bwMode="auto">
            <a:xfrm>
              <a:off x="4567948" y="711948"/>
              <a:ext cx="73025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84" name="Freeform 373"/>
            <p:cNvSpPr>
              <a:spLocks noChangeAspect="1"/>
            </p:cNvSpPr>
            <p:nvPr/>
          </p:nvSpPr>
          <p:spPr bwMode="auto">
            <a:xfrm>
              <a:off x="4194886" y="597648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5" y="58"/>
                    <a:pt x="15" y="60"/>
                  </a:cubicBezTo>
                  <a:cubicBezTo>
                    <a:pt x="15" y="68"/>
                    <a:pt x="17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85" name="Freeform 374"/>
            <p:cNvSpPr>
              <a:spLocks noChangeAspect="1"/>
            </p:cNvSpPr>
            <p:nvPr/>
          </p:nvSpPr>
          <p:spPr bwMode="auto">
            <a:xfrm>
              <a:off x="4194886" y="711948"/>
              <a:ext cx="73025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86" name="Freeform 375"/>
            <p:cNvSpPr>
              <a:spLocks noChangeAspect="1"/>
            </p:cNvSpPr>
            <p:nvPr/>
          </p:nvSpPr>
          <p:spPr bwMode="auto">
            <a:xfrm>
              <a:off x="4269498" y="59764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30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6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30" y="62"/>
                    <a:pt x="30" y="66"/>
                  </a:cubicBezTo>
                  <a:cubicBezTo>
                    <a:pt x="30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6" y="58"/>
                    <a:pt x="37" y="54"/>
                  </a:cubicBezTo>
                  <a:cubicBezTo>
                    <a:pt x="48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87" name="Freeform 376"/>
            <p:cNvSpPr>
              <a:spLocks noChangeAspect="1"/>
            </p:cNvSpPr>
            <p:nvPr/>
          </p:nvSpPr>
          <p:spPr bwMode="auto">
            <a:xfrm>
              <a:off x="4269498" y="711948"/>
              <a:ext cx="71437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1" y="14"/>
                    <a:pt x="20" y="20"/>
                  </a:cubicBezTo>
                  <a:cubicBezTo>
                    <a:pt x="20" y="23"/>
                    <a:pt x="20" y="26"/>
                    <a:pt x="20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88" name="Freeform 377"/>
            <p:cNvSpPr>
              <a:spLocks noChangeAspect="1"/>
            </p:cNvSpPr>
            <p:nvPr/>
          </p:nvSpPr>
          <p:spPr bwMode="auto">
            <a:xfrm>
              <a:off x="4345698" y="597648"/>
              <a:ext cx="69850" cy="107950"/>
            </a:xfrm>
            <a:custGeom>
              <a:avLst/>
              <a:gdLst>
                <a:gd name="T0" fmla="*/ 20 w 54"/>
                <a:gd name="T1" fmla="*/ 60 h 83"/>
                <a:gd name="T2" fmla="*/ 21 w 54"/>
                <a:gd name="T3" fmla="*/ 54 h 83"/>
                <a:gd name="T4" fmla="*/ 27 w 54"/>
                <a:gd name="T5" fmla="*/ 55 h 83"/>
                <a:gd name="T6" fmla="*/ 30 w 54"/>
                <a:gd name="T7" fmla="*/ 55 h 83"/>
                <a:gd name="T8" fmla="*/ 29 w 54"/>
                <a:gd name="T9" fmla="*/ 66 h 83"/>
                <a:gd name="T10" fmla="*/ 30 w 54"/>
                <a:gd name="T11" fmla="*/ 83 h 83"/>
                <a:gd name="T12" fmla="*/ 36 w 54"/>
                <a:gd name="T13" fmla="*/ 83 h 83"/>
                <a:gd name="T14" fmla="*/ 34 w 54"/>
                <a:gd name="T15" fmla="*/ 66 h 83"/>
                <a:gd name="T16" fmla="*/ 36 w 54"/>
                <a:gd name="T17" fmla="*/ 54 h 83"/>
                <a:gd name="T18" fmla="*/ 54 w 54"/>
                <a:gd name="T19" fmla="*/ 28 h 83"/>
                <a:gd name="T20" fmla="*/ 27 w 54"/>
                <a:gd name="T21" fmla="*/ 0 h 83"/>
                <a:gd name="T22" fmla="*/ 0 w 54"/>
                <a:gd name="T23" fmla="*/ 28 h 83"/>
                <a:gd name="T24" fmla="*/ 15 w 54"/>
                <a:gd name="T25" fmla="*/ 53 h 83"/>
                <a:gd name="T26" fmla="*/ 15 w 54"/>
                <a:gd name="T27" fmla="*/ 60 h 83"/>
                <a:gd name="T28" fmla="*/ 17 w 54"/>
                <a:gd name="T29" fmla="*/ 83 h 83"/>
                <a:gd name="T30" fmla="*/ 23 w 54"/>
                <a:gd name="T31" fmla="*/ 83 h 83"/>
                <a:gd name="T32" fmla="*/ 20 w 54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3">
                  <a:moveTo>
                    <a:pt x="20" y="60"/>
                  </a:moveTo>
                  <a:cubicBezTo>
                    <a:pt x="20" y="58"/>
                    <a:pt x="20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0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4" y="40"/>
                    <a:pt x="54" y="28"/>
                  </a:cubicBezTo>
                  <a:cubicBezTo>
                    <a:pt x="54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5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0" y="68"/>
                    <a:pt x="20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89" name="Freeform 378"/>
            <p:cNvSpPr>
              <a:spLocks noChangeAspect="1"/>
            </p:cNvSpPr>
            <p:nvPr/>
          </p:nvSpPr>
          <p:spPr bwMode="auto">
            <a:xfrm>
              <a:off x="4345698" y="711948"/>
              <a:ext cx="69850" cy="106363"/>
            </a:xfrm>
            <a:custGeom>
              <a:avLst/>
              <a:gdLst>
                <a:gd name="T0" fmla="*/ 39 w 54"/>
                <a:gd name="T1" fmla="*/ 30 h 82"/>
                <a:gd name="T2" fmla="*/ 39 w 54"/>
                <a:gd name="T3" fmla="*/ 26 h 82"/>
                <a:gd name="T4" fmla="*/ 36 w 54"/>
                <a:gd name="T5" fmla="*/ 0 h 82"/>
                <a:gd name="T6" fmla="*/ 30 w 54"/>
                <a:gd name="T7" fmla="*/ 0 h 82"/>
                <a:gd name="T8" fmla="*/ 34 w 54"/>
                <a:gd name="T9" fmla="*/ 26 h 82"/>
                <a:gd name="T10" fmla="*/ 34 w 54"/>
                <a:gd name="T11" fmla="*/ 28 h 82"/>
                <a:gd name="T12" fmla="*/ 27 w 54"/>
                <a:gd name="T13" fmla="*/ 27 h 82"/>
                <a:gd name="T14" fmla="*/ 25 w 54"/>
                <a:gd name="T15" fmla="*/ 28 h 82"/>
                <a:gd name="T16" fmla="*/ 25 w 54"/>
                <a:gd name="T17" fmla="*/ 20 h 82"/>
                <a:gd name="T18" fmla="*/ 23 w 54"/>
                <a:gd name="T19" fmla="*/ 0 h 82"/>
                <a:gd name="T20" fmla="*/ 17 w 54"/>
                <a:gd name="T21" fmla="*/ 0 h 82"/>
                <a:gd name="T22" fmla="*/ 20 w 54"/>
                <a:gd name="T23" fmla="*/ 20 h 82"/>
                <a:gd name="T24" fmla="*/ 19 w 54"/>
                <a:gd name="T25" fmla="*/ 29 h 82"/>
                <a:gd name="T26" fmla="*/ 0 w 54"/>
                <a:gd name="T27" fmla="*/ 55 h 82"/>
                <a:gd name="T28" fmla="*/ 27 w 54"/>
                <a:gd name="T29" fmla="*/ 82 h 82"/>
                <a:gd name="T30" fmla="*/ 54 w 54"/>
                <a:gd name="T31" fmla="*/ 55 h 82"/>
                <a:gd name="T32" fmla="*/ 39 w 54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7" y="8"/>
                    <a:pt x="3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1" y="28"/>
                    <a:pt x="29" y="27"/>
                    <a:pt x="27" y="27"/>
                  </a:cubicBezTo>
                  <a:cubicBezTo>
                    <a:pt x="26" y="27"/>
                    <a:pt x="25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7"/>
                    <a:pt x="20" y="14"/>
                    <a:pt x="20" y="20"/>
                  </a:cubicBezTo>
                  <a:cubicBezTo>
                    <a:pt x="20" y="23"/>
                    <a:pt x="19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4" y="70"/>
                    <a:pt x="54" y="55"/>
                  </a:cubicBezTo>
                  <a:cubicBezTo>
                    <a:pt x="54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90" name="Freeform 379"/>
            <p:cNvSpPr>
              <a:spLocks noChangeAspect="1"/>
            </p:cNvSpPr>
            <p:nvPr/>
          </p:nvSpPr>
          <p:spPr bwMode="auto">
            <a:xfrm>
              <a:off x="7630236" y="59764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5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5" y="71"/>
                    <a:pt x="35" y="66"/>
                  </a:cubicBezTo>
                  <a:cubicBezTo>
                    <a:pt x="35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91" name="Freeform 380"/>
            <p:cNvSpPr>
              <a:spLocks noChangeAspect="1"/>
            </p:cNvSpPr>
            <p:nvPr/>
          </p:nvSpPr>
          <p:spPr bwMode="auto">
            <a:xfrm>
              <a:off x="7630236" y="711948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8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8"/>
                    <a:pt x="27" y="28"/>
                  </a:cubicBezTo>
                  <a:cubicBezTo>
                    <a:pt x="27" y="28"/>
                    <a:pt x="26" y="28"/>
                    <a:pt x="25" y="28"/>
                  </a:cubicBezTo>
                  <a:cubicBezTo>
                    <a:pt x="25" y="25"/>
                    <a:pt x="26" y="23"/>
                    <a:pt x="26" y="20"/>
                  </a:cubicBezTo>
                  <a:cubicBezTo>
                    <a:pt x="26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92" name="Freeform 381"/>
            <p:cNvSpPr>
              <a:spLocks noChangeAspect="1"/>
            </p:cNvSpPr>
            <p:nvPr/>
          </p:nvSpPr>
          <p:spPr bwMode="auto">
            <a:xfrm>
              <a:off x="7704848" y="59764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5" y="58"/>
                    <a:pt x="15" y="60"/>
                  </a:cubicBezTo>
                  <a:cubicBezTo>
                    <a:pt x="15" y="68"/>
                    <a:pt x="17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93" name="Freeform 382"/>
            <p:cNvSpPr>
              <a:spLocks noChangeAspect="1"/>
            </p:cNvSpPr>
            <p:nvPr/>
          </p:nvSpPr>
          <p:spPr bwMode="auto">
            <a:xfrm>
              <a:off x="7704848" y="711948"/>
              <a:ext cx="71437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8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8"/>
                    <a:pt x="28" y="28"/>
                  </a:cubicBezTo>
                  <a:cubicBezTo>
                    <a:pt x="27" y="28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94" name="Freeform 383"/>
            <p:cNvSpPr>
              <a:spLocks noChangeAspect="1"/>
            </p:cNvSpPr>
            <p:nvPr/>
          </p:nvSpPr>
          <p:spPr bwMode="auto">
            <a:xfrm>
              <a:off x="7779461" y="59764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30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6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30" y="62"/>
                    <a:pt x="30" y="66"/>
                  </a:cubicBezTo>
                  <a:cubicBezTo>
                    <a:pt x="30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6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95" name="Freeform 384"/>
            <p:cNvSpPr>
              <a:spLocks noChangeAspect="1"/>
            </p:cNvSpPr>
            <p:nvPr/>
          </p:nvSpPr>
          <p:spPr bwMode="auto">
            <a:xfrm>
              <a:off x="7779461" y="711948"/>
              <a:ext cx="71437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8 h 82"/>
                <a:gd name="T14" fmla="*/ 25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8"/>
                    <a:pt x="28" y="28"/>
                  </a:cubicBezTo>
                  <a:cubicBezTo>
                    <a:pt x="27" y="28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20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96" name="Freeform 385"/>
            <p:cNvSpPr>
              <a:spLocks noChangeAspect="1"/>
            </p:cNvSpPr>
            <p:nvPr/>
          </p:nvSpPr>
          <p:spPr bwMode="auto">
            <a:xfrm>
              <a:off x="7406398" y="59764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30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6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30" y="62"/>
                    <a:pt x="30" y="66"/>
                  </a:cubicBezTo>
                  <a:cubicBezTo>
                    <a:pt x="30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6" y="58"/>
                    <a:pt x="37" y="54"/>
                  </a:cubicBezTo>
                  <a:cubicBezTo>
                    <a:pt x="48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97" name="Freeform 386"/>
            <p:cNvSpPr>
              <a:spLocks noChangeAspect="1"/>
            </p:cNvSpPr>
            <p:nvPr/>
          </p:nvSpPr>
          <p:spPr bwMode="auto">
            <a:xfrm>
              <a:off x="7406398" y="711948"/>
              <a:ext cx="71437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8 h 82"/>
                <a:gd name="T14" fmla="*/ 25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8"/>
                    <a:pt x="28" y="28"/>
                  </a:cubicBezTo>
                  <a:cubicBezTo>
                    <a:pt x="27" y="28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1" y="14"/>
                    <a:pt x="20" y="20"/>
                  </a:cubicBezTo>
                  <a:cubicBezTo>
                    <a:pt x="20" y="23"/>
                    <a:pt x="20" y="26"/>
                    <a:pt x="20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98" name="Freeform 387"/>
            <p:cNvSpPr>
              <a:spLocks noChangeAspect="1"/>
            </p:cNvSpPr>
            <p:nvPr/>
          </p:nvSpPr>
          <p:spPr bwMode="auto">
            <a:xfrm>
              <a:off x="7481011" y="597648"/>
              <a:ext cx="71437" cy="107950"/>
            </a:xfrm>
            <a:custGeom>
              <a:avLst/>
              <a:gdLst>
                <a:gd name="T0" fmla="*/ 20 w 54"/>
                <a:gd name="T1" fmla="*/ 60 h 83"/>
                <a:gd name="T2" fmla="*/ 21 w 54"/>
                <a:gd name="T3" fmla="*/ 54 h 83"/>
                <a:gd name="T4" fmla="*/ 27 w 54"/>
                <a:gd name="T5" fmla="*/ 55 h 83"/>
                <a:gd name="T6" fmla="*/ 30 w 54"/>
                <a:gd name="T7" fmla="*/ 55 h 83"/>
                <a:gd name="T8" fmla="*/ 29 w 54"/>
                <a:gd name="T9" fmla="*/ 66 h 83"/>
                <a:gd name="T10" fmla="*/ 30 w 54"/>
                <a:gd name="T11" fmla="*/ 83 h 83"/>
                <a:gd name="T12" fmla="*/ 36 w 54"/>
                <a:gd name="T13" fmla="*/ 83 h 83"/>
                <a:gd name="T14" fmla="*/ 34 w 54"/>
                <a:gd name="T15" fmla="*/ 66 h 83"/>
                <a:gd name="T16" fmla="*/ 36 w 54"/>
                <a:gd name="T17" fmla="*/ 54 h 83"/>
                <a:gd name="T18" fmla="*/ 54 w 54"/>
                <a:gd name="T19" fmla="*/ 28 h 83"/>
                <a:gd name="T20" fmla="*/ 27 w 54"/>
                <a:gd name="T21" fmla="*/ 0 h 83"/>
                <a:gd name="T22" fmla="*/ 0 w 54"/>
                <a:gd name="T23" fmla="*/ 28 h 83"/>
                <a:gd name="T24" fmla="*/ 15 w 54"/>
                <a:gd name="T25" fmla="*/ 53 h 83"/>
                <a:gd name="T26" fmla="*/ 15 w 54"/>
                <a:gd name="T27" fmla="*/ 60 h 83"/>
                <a:gd name="T28" fmla="*/ 17 w 54"/>
                <a:gd name="T29" fmla="*/ 83 h 83"/>
                <a:gd name="T30" fmla="*/ 23 w 54"/>
                <a:gd name="T31" fmla="*/ 83 h 83"/>
                <a:gd name="T32" fmla="*/ 20 w 54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3">
                  <a:moveTo>
                    <a:pt x="20" y="60"/>
                  </a:moveTo>
                  <a:cubicBezTo>
                    <a:pt x="20" y="58"/>
                    <a:pt x="20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0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4" y="40"/>
                    <a:pt x="54" y="28"/>
                  </a:cubicBezTo>
                  <a:cubicBezTo>
                    <a:pt x="54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5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0" y="68"/>
                    <a:pt x="20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99" name="Freeform 388"/>
            <p:cNvSpPr>
              <a:spLocks noChangeAspect="1"/>
            </p:cNvSpPr>
            <p:nvPr/>
          </p:nvSpPr>
          <p:spPr bwMode="auto">
            <a:xfrm>
              <a:off x="7481011" y="711948"/>
              <a:ext cx="71437" cy="106363"/>
            </a:xfrm>
            <a:custGeom>
              <a:avLst/>
              <a:gdLst>
                <a:gd name="T0" fmla="*/ 39 w 54"/>
                <a:gd name="T1" fmla="*/ 30 h 82"/>
                <a:gd name="T2" fmla="*/ 39 w 54"/>
                <a:gd name="T3" fmla="*/ 26 h 82"/>
                <a:gd name="T4" fmla="*/ 36 w 54"/>
                <a:gd name="T5" fmla="*/ 0 h 82"/>
                <a:gd name="T6" fmla="*/ 30 w 54"/>
                <a:gd name="T7" fmla="*/ 0 h 82"/>
                <a:gd name="T8" fmla="*/ 34 w 54"/>
                <a:gd name="T9" fmla="*/ 26 h 82"/>
                <a:gd name="T10" fmla="*/ 34 w 54"/>
                <a:gd name="T11" fmla="*/ 28 h 82"/>
                <a:gd name="T12" fmla="*/ 27 w 54"/>
                <a:gd name="T13" fmla="*/ 28 h 82"/>
                <a:gd name="T14" fmla="*/ 25 w 54"/>
                <a:gd name="T15" fmla="*/ 28 h 82"/>
                <a:gd name="T16" fmla="*/ 25 w 54"/>
                <a:gd name="T17" fmla="*/ 20 h 82"/>
                <a:gd name="T18" fmla="*/ 23 w 54"/>
                <a:gd name="T19" fmla="*/ 0 h 82"/>
                <a:gd name="T20" fmla="*/ 17 w 54"/>
                <a:gd name="T21" fmla="*/ 0 h 82"/>
                <a:gd name="T22" fmla="*/ 20 w 54"/>
                <a:gd name="T23" fmla="*/ 20 h 82"/>
                <a:gd name="T24" fmla="*/ 19 w 54"/>
                <a:gd name="T25" fmla="*/ 29 h 82"/>
                <a:gd name="T26" fmla="*/ 0 w 54"/>
                <a:gd name="T27" fmla="*/ 55 h 82"/>
                <a:gd name="T28" fmla="*/ 27 w 54"/>
                <a:gd name="T29" fmla="*/ 82 h 82"/>
                <a:gd name="T30" fmla="*/ 54 w 54"/>
                <a:gd name="T31" fmla="*/ 55 h 82"/>
                <a:gd name="T32" fmla="*/ 39 w 54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7" y="8"/>
                    <a:pt x="3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1" y="28"/>
                    <a:pt x="29" y="28"/>
                    <a:pt x="27" y="28"/>
                  </a:cubicBezTo>
                  <a:cubicBezTo>
                    <a:pt x="26" y="28"/>
                    <a:pt x="25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19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4" y="70"/>
                    <a:pt x="54" y="55"/>
                  </a:cubicBezTo>
                  <a:cubicBezTo>
                    <a:pt x="54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00" name="Freeform 389"/>
            <p:cNvSpPr>
              <a:spLocks noChangeAspect="1"/>
            </p:cNvSpPr>
            <p:nvPr/>
          </p:nvSpPr>
          <p:spPr bwMode="auto">
            <a:xfrm>
              <a:off x="7555623" y="597648"/>
              <a:ext cx="73025" cy="107950"/>
            </a:xfrm>
            <a:custGeom>
              <a:avLst/>
              <a:gdLst>
                <a:gd name="T0" fmla="*/ 20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4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5 w 55"/>
                <a:gd name="T25" fmla="*/ 53 h 83"/>
                <a:gd name="T26" fmla="*/ 15 w 55"/>
                <a:gd name="T27" fmla="*/ 60 h 83"/>
                <a:gd name="T28" fmla="*/ 17 w 55"/>
                <a:gd name="T29" fmla="*/ 83 h 83"/>
                <a:gd name="T30" fmla="*/ 23 w 55"/>
                <a:gd name="T31" fmla="*/ 83 h 83"/>
                <a:gd name="T32" fmla="*/ 20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0" y="60"/>
                  </a:moveTo>
                  <a:cubicBezTo>
                    <a:pt x="20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5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0" y="68"/>
                    <a:pt x="20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01" name="Freeform 390"/>
            <p:cNvSpPr>
              <a:spLocks noChangeAspect="1"/>
            </p:cNvSpPr>
            <p:nvPr/>
          </p:nvSpPr>
          <p:spPr bwMode="auto">
            <a:xfrm>
              <a:off x="7555623" y="711948"/>
              <a:ext cx="73025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8 h 82"/>
                <a:gd name="T14" fmla="*/ 25 w 55"/>
                <a:gd name="T15" fmla="*/ 28 h 82"/>
                <a:gd name="T16" fmla="*/ 25 w 55"/>
                <a:gd name="T17" fmla="*/ 20 h 82"/>
                <a:gd name="T18" fmla="*/ 23 w 55"/>
                <a:gd name="T19" fmla="*/ 0 h 82"/>
                <a:gd name="T20" fmla="*/ 17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29" y="28"/>
                    <a:pt x="27" y="28"/>
                  </a:cubicBezTo>
                  <a:cubicBezTo>
                    <a:pt x="26" y="28"/>
                    <a:pt x="26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02" name="Freeform 391"/>
            <p:cNvSpPr>
              <a:spLocks noChangeAspect="1"/>
            </p:cNvSpPr>
            <p:nvPr/>
          </p:nvSpPr>
          <p:spPr bwMode="auto">
            <a:xfrm>
              <a:off x="7182561" y="59764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4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03" name="Freeform 392"/>
            <p:cNvSpPr>
              <a:spLocks noChangeAspect="1"/>
            </p:cNvSpPr>
            <p:nvPr/>
          </p:nvSpPr>
          <p:spPr bwMode="auto">
            <a:xfrm>
              <a:off x="7182561" y="711948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8 h 82"/>
                <a:gd name="T14" fmla="*/ 25 w 55"/>
                <a:gd name="T15" fmla="*/ 28 h 82"/>
                <a:gd name="T16" fmla="*/ 25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29" y="28"/>
                    <a:pt x="27" y="28"/>
                  </a:cubicBezTo>
                  <a:cubicBezTo>
                    <a:pt x="26" y="28"/>
                    <a:pt x="26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04" name="Freeform 393"/>
            <p:cNvSpPr>
              <a:spLocks noChangeAspect="1"/>
            </p:cNvSpPr>
            <p:nvPr/>
          </p:nvSpPr>
          <p:spPr bwMode="auto">
            <a:xfrm>
              <a:off x="7257173" y="59764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5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5" y="71"/>
                    <a:pt x="35" y="66"/>
                  </a:cubicBezTo>
                  <a:cubicBezTo>
                    <a:pt x="35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05" name="Freeform 394"/>
            <p:cNvSpPr>
              <a:spLocks noChangeAspect="1"/>
            </p:cNvSpPr>
            <p:nvPr/>
          </p:nvSpPr>
          <p:spPr bwMode="auto">
            <a:xfrm>
              <a:off x="7257173" y="711948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40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8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40" y="27"/>
                    <a:pt x="40" y="26"/>
                  </a:cubicBezTo>
                  <a:cubicBezTo>
                    <a:pt x="40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8"/>
                    <a:pt x="27" y="28"/>
                  </a:cubicBezTo>
                  <a:cubicBezTo>
                    <a:pt x="27" y="28"/>
                    <a:pt x="26" y="28"/>
                    <a:pt x="25" y="28"/>
                  </a:cubicBezTo>
                  <a:cubicBezTo>
                    <a:pt x="25" y="25"/>
                    <a:pt x="26" y="23"/>
                    <a:pt x="26" y="20"/>
                  </a:cubicBezTo>
                  <a:cubicBezTo>
                    <a:pt x="26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06" name="Freeform 395"/>
            <p:cNvSpPr>
              <a:spLocks noChangeAspect="1"/>
            </p:cNvSpPr>
            <p:nvPr/>
          </p:nvSpPr>
          <p:spPr bwMode="auto">
            <a:xfrm>
              <a:off x="7330198" y="597648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5" y="58"/>
                    <a:pt x="15" y="60"/>
                  </a:cubicBezTo>
                  <a:cubicBezTo>
                    <a:pt x="15" y="68"/>
                    <a:pt x="17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07" name="Freeform 396"/>
            <p:cNvSpPr>
              <a:spLocks noChangeAspect="1"/>
            </p:cNvSpPr>
            <p:nvPr/>
          </p:nvSpPr>
          <p:spPr bwMode="auto">
            <a:xfrm>
              <a:off x="7330198" y="711948"/>
              <a:ext cx="73025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8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8"/>
                    <a:pt x="28" y="28"/>
                  </a:cubicBezTo>
                  <a:cubicBezTo>
                    <a:pt x="27" y="28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08" name="Freeform 397"/>
            <p:cNvSpPr>
              <a:spLocks noChangeAspect="1"/>
            </p:cNvSpPr>
            <p:nvPr/>
          </p:nvSpPr>
          <p:spPr bwMode="auto">
            <a:xfrm>
              <a:off x="6957136" y="597648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5" y="58"/>
                    <a:pt x="15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09" name="Freeform 398"/>
            <p:cNvSpPr>
              <a:spLocks noChangeAspect="1"/>
            </p:cNvSpPr>
            <p:nvPr/>
          </p:nvSpPr>
          <p:spPr bwMode="auto">
            <a:xfrm>
              <a:off x="6957136" y="711948"/>
              <a:ext cx="73025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20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10" name="Freeform 399"/>
            <p:cNvSpPr>
              <a:spLocks noChangeAspect="1"/>
            </p:cNvSpPr>
            <p:nvPr/>
          </p:nvSpPr>
          <p:spPr bwMode="auto">
            <a:xfrm>
              <a:off x="7031748" y="597648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30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4" y="55"/>
                    <a:pt x="26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30" y="62"/>
                    <a:pt x="30" y="66"/>
                  </a:cubicBezTo>
                  <a:cubicBezTo>
                    <a:pt x="30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6" y="58"/>
                    <a:pt x="37" y="54"/>
                  </a:cubicBezTo>
                  <a:cubicBezTo>
                    <a:pt x="48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11" name="Freeform 400"/>
            <p:cNvSpPr>
              <a:spLocks noChangeAspect="1"/>
            </p:cNvSpPr>
            <p:nvPr/>
          </p:nvSpPr>
          <p:spPr bwMode="auto">
            <a:xfrm>
              <a:off x="7031748" y="711948"/>
              <a:ext cx="73025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1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1" y="14"/>
                    <a:pt x="21" y="20"/>
                  </a:cubicBezTo>
                  <a:cubicBezTo>
                    <a:pt x="21" y="23"/>
                    <a:pt x="20" y="26"/>
                    <a:pt x="20" y="29"/>
                  </a:cubicBezTo>
                  <a:cubicBezTo>
                    <a:pt x="9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12" name="Freeform 401"/>
            <p:cNvSpPr>
              <a:spLocks noChangeAspect="1"/>
            </p:cNvSpPr>
            <p:nvPr/>
          </p:nvSpPr>
          <p:spPr bwMode="auto">
            <a:xfrm>
              <a:off x="7107948" y="597648"/>
              <a:ext cx="69850" cy="107950"/>
            </a:xfrm>
            <a:custGeom>
              <a:avLst/>
              <a:gdLst>
                <a:gd name="T0" fmla="*/ 20 w 54"/>
                <a:gd name="T1" fmla="*/ 60 h 83"/>
                <a:gd name="T2" fmla="*/ 21 w 54"/>
                <a:gd name="T3" fmla="*/ 54 h 83"/>
                <a:gd name="T4" fmla="*/ 27 w 54"/>
                <a:gd name="T5" fmla="*/ 55 h 83"/>
                <a:gd name="T6" fmla="*/ 30 w 54"/>
                <a:gd name="T7" fmla="*/ 55 h 83"/>
                <a:gd name="T8" fmla="*/ 29 w 54"/>
                <a:gd name="T9" fmla="*/ 66 h 83"/>
                <a:gd name="T10" fmla="*/ 31 w 54"/>
                <a:gd name="T11" fmla="*/ 83 h 83"/>
                <a:gd name="T12" fmla="*/ 36 w 54"/>
                <a:gd name="T13" fmla="*/ 83 h 83"/>
                <a:gd name="T14" fmla="*/ 34 w 54"/>
                <a:gd name="T15" fmla="*/ 66 h 83"/>
                <a:gd name="T16" fmla="*/ 36 w 54"/>
                <a:gd name="T17" fmla="*/ 54 h 83"/>
                <a:gd name="T18" fmla="*/ 54 w 54"/>
                <a:gd name="T19" fmla="*/ 28 h 83"/>
                <a:gd name="T20" fmla="*/ 27 w 54"/>
                <a:gd name="T21" fmla="*/ 0 h 83"/>
                <a:gd name="T22" fmla="*/ 0 w 54"/>
                <a:gd name="T23" fmla="*/ 28 h 83"/>
                <a:gd name="T24" fmla="*/ 15 w 54"/>
                <a:gd name="T25" fmla="*/ 53 h 83"/>
                <a:gd name="T26" fmla="*/ 15 w 54"/>
                <a:gd name="T27" fmla="*/ 60 h 83"/>
                <a:gd name="T28" fmla="*/ 17 w 54"/>
                <a:gd name="T29" fmla="*/ 83 h 83"/>
                <a:gd name="T30" fmla="*/ 23 w 54"/>
                <a:gd name="T31" fmla="*/ 83 h 83"/>
                <a:gd name="T32" fmla="*/ 20 w 54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3">
                  <a:moveTo>
                    <a:pt x="20" y="60"/>
                  </a:moveTo>
                  <a:cubicBezTo>
                    <a:pt x="20" y="58"/>
                    <a:pt x="20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4" y="40"/>
                    <a:pt x="54" y="28"/>
                  </a:cubicBezTo>
                  <a:cubicBezTo>
                    <a:pt x="54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5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0" y="68"/>
                    <a:pt x="20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13" name="Freeform 402"/>
            <p:cNvSpPr>
              <a:spLocks noChangeAspect="1"/>
            </p:cNvSpPr>
            <p:nvPr/>
          </p:nvSpPr>
          <p:spPr bwMode="auto">
            <a:xfrm>
              <a:off x="7107948" y="711948"/>
              <a:ext cx="69850" cy="106363"/>
            </a:xfrm>
            <a:custGeom>
              <a:avLst/>
              <a:gdLst>
                <a:gd name="T0" fmla="*/ 39 w 54"/>
                <a:gd name="T1" fmla="*/ 30 h 82"/>
                <a:gd name="T2" fmla="*/ 39 w 54"/>
                <a:gd name="T3" fmla="*/ 26 h 82"/>
                <a:gd name="T4" fmla="*/ 36 w 54"/>
                <a:gd name="T5" fmla="*/ 0 h 82"/>
                <a:gd name="T6" fmla="*/ 31 w 54"/>
                <a:gd name="T7" fmla="*/ 0 h 82"/>
                <a:gd name="T8" fmla="*/ 34 w 54"/>
                <a:gd name="T9" fmla="*/ 26 h 82"/>
                <a:gd name="T10" fmla="*/ 34 w 54"/>
                <a:gd name="T11" fmla="*/ 28 h 82"/>
                <a:gd name="T12" fmla="*/ 27 w 54"/>
                <a:gd name="T13" fmla="*/ 27 h 82"/>
                <a:gd name="T14" fmla="*/ 25 w 54"/>
                <a:gd name="T15" fmla="*/ 28 h 82"/>
                <a:gd name="T16" fmla="*/ 25 w 54"/>
                <a:gd name="T17" fmla="*/ 20 h 82"/>
                <a:gd name="T18" fmla="*/ 23 w 54"/>
                <a:gd name="T19" fmla="*/ 0 h 82"/>
                <a:gd name="T20" fmla="*/ 17 w 54"/>
                <a:gd name="T21" fmla="*/ 0 h 82"/>
                <a:gd name="T22" fmla="*/ 20 w 54"/>
                <a:gd name="T23" fmla="*/ 20 h 82"/>
                <a:gd name="T24" fmla="*/ 19 w 54"/>
                <a:gd name="T25" fmla="*/ 29 h 82"/>
                <a:gd name="T26" fmla="*/ 0 w 54"/>
                <a:gd name="T27" fmla="*/ 55 h 82"/>
                <a:gd name="T28" fmla="*/ 27 w 54"/>
                <a:gd name="T29" fmla="*/ 82 h 82"/>
                <a:gd name="T30" fmla="*/ 54 w 54"/>
                <a:gd name="T31" fmla="*/ 55 h 82"/>
                <a:gd name="T32" fmla="*/ 39 w 54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7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1" y="28"/>
                    <a:pt x="29" y="27"/>
                    <a:pt x="27" y="27"/>
                  </a:cubicBezTo>
                  <a:cubicBezTo>
                    <a:pt x="26" y="27"/>
                    <a:pt x="25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19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4" y="70"/>
                    <a:pt x="54" y="55"/>
                  </a:cubicBezTo>
                  <a:cubicBezTo>
                    <a:pt x="54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14" name="Freeform 403"/>
            <p:cNvSpPr>
              <a:spLocks noChangeAspect="1"/>
            </p:cNvSpPr>
            <p:nvPr/>
          </p:nvSpPr>
          <p:spPr bwMode="auto">
            <a:xfrm>
              <a:off x="6884111" y="597648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7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15" name="Freeform 404"/>
            <p:cNvSpPr>
              <a:spLocks noChangeAspect="1"/>
            </p:cNvSpPr>
            <p:nvPr/>
          </p:nvSpPr>
          <p:spPr bwMode="auto">
            <a:xfrm>
              <a:off x="6884111" y="711948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7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5" y="25"/>
                    <a:pt x="26" y="23"/>
                    <a:pt x="26" y="20"/>
                  </a:cubicBezTo>
                  <a:cubicBezTo>
                    <a:pt x="26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52" name="Freeform 442"/>
            <p:cNvSpPr>
              <a:spLocks noChangeAspect="1"/>
            </p:cNvSpPr>
            <p:nvPr/>
          </p:nvSpPr>
          <p:spPr bwMode="auto">
            <a:xfrm>
              <a:off x="8971673" y="599236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7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53" name="Freeform 443"/>
            <p:cNvSpPr>
              <a:spLocks noChangeAspect="1"/>
            </p:cNvSpPr>
            <p:nvPr/>
          </p:nvSpPr>
          <p:spPr bwMode="auto">
            <a:xfrm>
              <a:off x="8971673" y="713536"/>
              <a:ext cx="73025" cy="106363"/>
            </a:xfrm>
            <a:custGeom>
              <a:avLst/>
              <a:gdLst>
                <a:gd name="T0" fmla="*/ 39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7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5" y="25"/>
                    <a:pt x="26" y="23"/>
                    <a:pt x="26" y="20"/>
                  </a:cubicBezTo>
                  <a:cubicBezTo>
                    <a:pt x="26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58" name="Freeform 448"/>
            <p:cNvSpPr>
              <a:spLocks noChangeAspect="1"/>
            </p:cNvSpPr>
            <p:nvPr/>
          </p:nvSpPr>
          <p:spPr bwMode="auto">
            <a:xfrm>
              <a:off x="8749423" y="599236"/>
              <a:ext cx="69850" cy="107950"/>
            </a:xfrm>
            <a:custGeom>
              <a:avLst/>
              <a:gdLst>
                <a:gd name="T0" fmla="*/ 21 w 55"/>
                <a:gd name="T1" fmla="*/ 60 h 83"/>
                <a:gd name="T2" fmla="*/ 22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30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2" y="54"/>
                  </a:cubicBezTo>
                  <a:cubicBezTo>
                    <a:pt x="24" y="55"/>
                    <a:pt x="26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30" y="62"/>
                    <a:pt x="30" y="66"/>
                  </a:cubicBezTo>
                  <a:cubicBezTo>
                    <a:pt x="30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6" y="58"/>
                    <a:pt x="37" y="54"/>
                  </a:cubicBezTo>
                  <a:cubicBezTo>
                    <a:pt x="48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59" name="Freeform 449"/>
            <p:cNvSpPr>
              <a:spLocks noChangeAspect="1"/>
            </p:cNvSpPr>
            <p:nvPr/>
          </p:nvSpPr>
          <p:spPr bwMode="auto">
            <a:xfrm>
              <a:off x="8749423" y="713536"/>
              <a:ext cx="69850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5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6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1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5" y="17"/>
                    <a:pt x="35" y="26"/>
                  </a:cubicBezTo>
                  <a:cubicBezTo>
                    <a:pt x="35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6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1" y="14"/>
                    <a:pt x="21" y="20"/>
                  </a:cubicBezTo>
                  <a:cubicBezTo>
                    <a:pt x="21" y="23"/>
                    <a:pt x="20" y="26"/>
                    <a:pt x="20" y="29"/>
                  </a:cubicBezTo>
                  <a:cubicBezTo>
                    <a:pt x="9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60" name="Freeform 450"/>
            <p:cNvSpPr>
              <a:spLocks noChangeAspect="1"/>
            </p:cNvSpPr>
            <p:nvPr/>
          </p:nvSpPr>
          <p:spPr bwMode="auto">
            <a:xfrm>
              <a:off x="8824036" y="599236"/>
              <a:ext cx="69850" cy="107950"/>
            </a:xfrm>
            <a:custGeom>
              <a:avLst/>
              <a:gdLst>
                <a:gd name="T0" fmla="*/ 20 w 54"/>
                <a:gd name="T1" fmla="*/ 60 h 83"/>
                <a:gd name="T2" fmla="*/ 21 w 54"/>
                <a:gd name="T3" fmla="*/ 54 h 83"/>
                <a:gd name="T4" fmla="*/ 27 w 54"/>
                <a:gd name="T5" fmla="*/ 55 h 83"/>
                <a:gd name="T6" fmla="*/ 30 w 54"/>
                <a:gd name="T7" fmla="*/ 55 h 83"/>
                <a:gd name="T8" fmla="*/ 29 w 54"/>
                <a:gd name="T9" fmla="*/ 66 h 83"/>
                <a:gd name="T10" fmla="*/ 31 w 54"/>
                <a:gd name="T11" fmla="*/ 83 h 83"/>
                <a:gd name="T12" fmla="*/ 36 w 54"/>
                <a:gd name="T13" fmla="*/ 83 h 83"/>
                <a:gd name="T14" fmla="*/ 34 w 54"/>
                <a:gd name="T15" fmla="*/ 66 h 83"/>
                <a:gd name="T16" fmla="*/ 36 w 54"/>
                <a:gd name="T17" fmla="*/ 54 h 83"/>
                <a:gd name="T18" fmla="*/ 54 w 54"/>
                <a:gd name="T19" fmla="*/ 28 h 83"/>
                <a:gd name="T20" fmla="*/ 27 w 54"/>
                <a:gd name="T21" fmla="*/ 0 h 83"/>
                <a:gd name="T22" fmla="*/ 0 w 54"/>
                <a:gd name="T23" fmla="*/ 28 h 83"/>
                <a:gd name="T24" fmla="*/ 15 w 54"/>
                <a:gd name="T25" fmla="*/ 53 h 83"/>
                <a:gd name="T26" fmla="*/ 15 w 54"/>
                <a:gd name="T27" fmla="*/ 60 h 83"/>
                <a:gd name="T28" fmla="*/ 17 w 54"/>
                <a:gd name="T29" fmla="*/ 83 h 83"/>
                <a:gd name="T30" fmla="*/ 23 w 54"/>
                <a:gd name="T31" fmla="*/ 83 h 83"/>
                <a:gd name="T32" fmla="*/ 20 w 54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3">
                  <a:moveTo>
                    <a:pt x="20" y="60"/>
                  </a:moveTo>
                  <a:cubicBezTo>
                    <a:pt x="20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4" y="40"/>
                    <a:pt x="54" y="28"/>
                  </a:cubicBezTo>
                  <a:cubicBezTo>
                    <a:pt x="54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5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0" y="68"/>
                    <a:pt x="20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61" name="Freeform 451"/>
            <p:cNvSpPr>
              <a:spLocks noChangeAspect="1"/>
            </p:cNvSpPr>
            <p:nvPr/>
          </p:nvSpPr>
          <p:spPr bwMode="auto">
            <a:xfrm>
              <a:off x="8824036" y="713536"/>
              <a:ext cx="69850" cy="106363"/>
            </a:xfrm>
            <a:custGeom>
              <a:avLst/>
              <a:gdLst>
                <a:gd name="T0" fmla="*/ 39 w 54"/>
                <a:gd name="T1" fmla="*/ 30 h 82"/>
                <a:gd name="T2" fmla="*/ 39 w 54"/>
                <a:gd name="T3" fmla="*/ 26 h 82"/>
                <a:gd name="T4" fmla="*/ 36 w 54"/>
                <a:gd name="T5" fmla="*/ 0 h 82"/>
                <a:gd name="T6" fmla="*/ 31 w 54"/>
                <a:gd name="T7" fmla="*/ 0 h 82"/>
                <a:gd name="T8" fmla="*/ 34 w 54"/>
                <a:gd name="T9" fmla="*/ 26 h 82"/>
                <a:gd name="T10" fmla="*/ 34 w 54"/>
                <a:gd name="T11" fmla="*/ 28 h 82"/>
                <a:gd name="T12" fmla="*/ 27 w 54"/>
                <a:gd name="T13" fmla="*/ 27 h 82"/>
                <a:gd name="T14" fmla="*/ 25 w 54"/>
                <a:gd name="T15" fmla="*/ 28 h 82"/>
                <a:gd name="T16" fmla="*/ 25 w 54"/>
                <a:gd name="T17" fmla="*/ 20 h 82"/>
                <a:gd name="T18" fmla="*/ 23 w 54"/>
                <a:gd name="T19" fmla="*/ 0 h 82"/>
                <a:gd name="T20" fmla="*/ 17 w 54"/>
                <a:gd name="T21" fmla="*/ 0 h 82"/>
                <a:gd name="T22" fmla="*/ 20 w 54"/>
                <a:gd name="T23" fmla="*/ 20 h 82"/>
                <a:gd name="T24" fmla="*/ 19 w 54"/>
                <a:gd name="T25" fmla="*/ 29 h 82"/>
                <a:gd name="T26" fmla="*/ 0 w 54"/>
                <a:gd name="T27" fmla="*/ 55 h 82"/>
                <a:gd name="T28" fmla="*/ 27 w 54"/>
                <a:gd name="T29" fmla="*/ 82 h 82"/>
                <a:gd name="T30" fmla="*/ 54 w 54"/>
                <a:gd name="T31" fmla="*/ 55 h 82"/>
                <a:gd name="T32" fmla="*/ 39 w 54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29" y="27"/>
                    <a:pt x="27" y="27"/>
                  </a:cubicBezTo>
                  <a:cubicBezTo>
                    <a:pt x="26" y="27"/>
                    <a:pt x="25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4" y="70"/>
                    <a:pt x="54" y="55"/>
                  </a:cubicBezTo>
                  <a:cubicBezTo>
                    <a:pt x="54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62" name="Freeform 452"/>
            <p:cNvSpPr>
              <a:spLocks noChangeAspect="1"/>
            </p:cNvSpPr>
            <p:nvPr/>
          </p:nvSpPr>
          <p:spPr bwMode="auto">
            <a:xfrm>
              <a:off x="8898648" y="599236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5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5" y="66"/>
                  </a:cubicBezTo>
                  <a:cubicBezTo>
                    <a:pt x="35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63" name="Freeform 453"/>
            <p:cNvSpPr>
              <a:spLocks noChangeAspect="1"/>
            </p:cNvSpPr>
            <p:nvPr/>
          </p:nvSpPr>
          <p:spPr bwMode="auto">
            <a:xfrm>
              <a:off x="8898648" y="713536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5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7" y="27"/>
                  </a:cubicBezTo>
                  <a:cubicBezTo>
                    <a:pt x="26" y="27"/>
                    <a:pt x="26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64" name="Freeform 454"/>
            <p:cNvSpPr>
              <a:spLocks noChangeAspect="1"/>
            </p:cNvSpPr>
            <p:nvPr/>
          </p:nvSpPr>
          <p:spPr bwMode="auto">
            <a:xfrm>
              <a:off x="8525586" y="599236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5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5" y="71"/>
                    <a:pt x="35" y="66"/>
                  </a:cubicBezTo>
                  <a:cubicBezTo>
                    <a:pt x="35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65" name="Freeform 455"/>
            <p:cNvSpPr>
              <a:spLocks noChangeAspect="1"/>
            </p:cNvSpPr>
            <p:nvPr/>
          </p:nvSpPr>
          <p:spPr bwMode="auto">
            <a:xfrm>
              <a:off x="8525586" y="713536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5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7" y="27"/>
                  </a:cubicBezTo>
                  <a:cubicBezTo>
                    <a:pt x="26" y="27"/>
                    <a:pt x="26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66" name="Freeform 456"/>
            <p:cNvSpPr>
              <a:spLocks noChangeAspect="1"/>
            </p:cNvSpPr>
            <p:nvPr/>
          </p:nvSpPr>
          <p:spPr bwMode="auto">
            <a:xfrm>
              <a:off x="8598611" y="599236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30" y="55"/>
                    <a:pt x="30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7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67" name="Freeform 457"/>
            <p:cNvSpPr>
              <a:spLocks noChangeAspect="1"/>
            </p:cNvSpPr>
            <p:nvPr/>
          </p:nvSpPr>
          <p:spPr bwMode="auto">
            <a:xfrm>
              <a:off x="8598611" y="713536"/>
              <a:ext cx="73025" cy="106363"/>
            </a:xfrm>
            <a:custGeom>
              <a:avLst/>
              <a:gdLst>
                <a:gd name="T0" fmla="*/ 39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7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68" name="Freeform 458"/>
            <p:cNvSpPr>
              <a:spLocks noChangeAspect="1"/>
            </p:cNvSpPr>
            <p:nvPr/>
          </p:nvSpPr>
          <p:spPr bwMode="auto">
            <a:xfrm>
              <a:off x="8673223" y="599236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69" name="Freeform 459"/>
            <p:cNvSpPr>
              <a:spLocks noChangeAspect="1"/>
            </p:cNvSpPr>
            <p:nvPr/>
          </p:nvSpPr>
          <p:spPr bwMode="auto">
            <a:xfrm>
              <a:off x="8673223" y="713536"/>
              <a:ext cx="73025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20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70" name="Freeform 460"/>
            <p:cNvSpPr>
              <a:spLocks noChangeAspect="1"/>
            </p:cNvSpPr>
            <p:nvPr/>
          </p:nvSpPr>
          <p:spPr bwMode="auto">
            <a:xfrm>
              <a:off x="8300161" y="599236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6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30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71" name="Freeform 461"/>
            <p:cNvSpPr>
              <a:spLocks noChangeAspect="1"/>
            </p:cNvSpPr>
            <p:nvPr/>
          </p:nvSpPr>
          <p:spPr bwMode="auto">
            <a:xfrm>
              <a:off x="8300161" y="713536"/>
              <a:ext cx="73025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20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72" name="Freeform 462"/>
            <p:cNvSpPr>
              <a:spLocks noChangeAspect="1"/>
            </p:cNvSpPr>
            <p:nvPr/>
          </p:nvSpPr>
          <p:spPr bwMode="auto">
            <a:xfrm>
              <a:off x="8374773" y="599236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2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30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2" y="54"/>
                  </a:cubicBezTo>
                  <a:cubicBezTo>
                    <a:pt x="24" y="55"/>
                    <a:pt x="26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30" y="62"/>
                    <a:pt x="30" y="66"/>
                  </a:cubicBezTo>
                  <a:cubicBezTo>
                    <a:pt x="30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6" y="58"/>
                    <a:pt x="37" y="54"/>
                  </a:cubicBezTo>
                  <a:cubicBezTo>
                    <a:pt x="48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3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73" name="Freeform 463"/>
            <p:cNvSpPr>
              <a:spLocks noChangeAspect="1"/>
            </p:cNvSpPr>
            <p:nvPr/>
          </p:nvSpPr>
          <p:spPr bwMode="auto">
            <a:xfrm>
              <a:off x="8374773" y="713536"/>
              <a:ext cx="71437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5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6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1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5" y="17"/>
                    <a:pt x="35" y="26"/>
                  </a:cubicBezTo>
                  <a:cubicBezTo>
                    <a:pt x="35" y="27"/>
                    <a:pt x="35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6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1" y="14"/>
                    <a:pt x="21" y="20"/>
                  </a:cubicBezTo>
                  <a:cubicBezTo>
                    <a:pt x="21" y="23"/>
                    <a:pt x="20" y="26"/>
                    <a:pt x="20" y="29"/>
                  </a:cubicBezTo>
                  <a:cubicBezTo>
                    <a:pt x="9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74" name="Freeform 464"/>
            <p:cNvSpPr>
              <a:spLocks noChangeAspect="1"/>
            </p:cNvSpPr>
            <p:nvPr/>
          </p:nvSpPr>
          <p:spPr bwMode="auto">
            <a:xfrm>
              <a:off x="8450973" y="599236"/>
              <a:ext cx="71437" cy="107950"/>
            </a:xfrm>
            <a:custGeom>
              <a:avLst/>
              <a:gdLst>
                <a:gd name="T0" fmla="*/ 20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4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5 w 55"/>
                <a:gd name="T25" fmla="*/ 53 h 83"/>
                <a:gd name="T26" fmla="*/ 15 w 55"/>
                <a:gd name="T27" fmla="*/ 60 h 83"/>
                <a:gd name="T28" fmla="*/ 17 w 55"/>
                <a:gd name="T29" fmla="*/ 83 h 83"/>
                <a:gd name="T30" fmla="*/ 23 w 55"/>
                <a:gd name="T31" fmla="*/ 83 h 83"/>
                <a:gd name="T32" fmla="*/ 20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0" y="60"/>
                  </a:moveTo>
                  <a:cubicBezTo>
                    <a:pt x="20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5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0" y="68"/>
                    <a:pt x="20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75" name="Freeform 465"/>
            <p:cNvSpPr>
              <a:spLocks noChangeAspect="1"/>
            </p:cNvSpPr>
            <p:nvPr/>
          </p:nvSpPr>
          <p:spPr bwMode="auto">
            <a:xfrm>
              <a:off x="8450973" y="713536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5 w 55"/>
                <a:gd name="T17" fmla="*/ 20 h 82"/>
                <a:gd name="T18" fmla="*/ 23 w 55"/>
                <a:gd name="T19" fmla="*/ 0 h 82"/>
                <a:gd name="T20" fmla="*/ 17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29" y="27"/>
                    <a:pt x="27" y="27"/>
                  </a:cubicBezTo>
                  <a:cubicBezTo>
                    <a:pt x="26" y="27"/>
                    <a:pt x="26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76" name="Freeform 466"/>
            <p:cNvSpPr>
              <a:spLocks noChangeAspect="1"/>
            </p:cNvSpPr>
            <p:nvPr/>
          </p:nvSpPr>
          <p:spPr bwMode="auto">
            <a:xfrm>
              <a:off x="8077911" y="599236"/>
              <a:ext cx="71437" cy="107950"/>
            </a:xfrm>
            <a:custGeom>
              <a:avLst/>
              <a:gdLst>
                <a:gd name="T0" fmla="*/ 20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4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5 w 55"/>
                <a:gd name="T25" fmla="*/ 53 h 83"/>
                <a:gd name="T26" fmla="*/ 15 w 55"/>
                <a:gd name="T27" fmla="*/ 60 h 83"/>
                <a:gd name="T28" fmla="*/ 17 w 55"/>
                <a:gd name="T29" fmla="*/ 83 h 83"/>
                <a:gd name="T30" fmla="*/ 23 w 55"/>
                <a:gd name="T31" fmla="*/ 83 h 83"/>
                <a:gd name="T32" fmla="*/ 20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0" y="60"/>
                  </a:moveTo>
                  <a:cubicBezTo>
                    <a:pt x="20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5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0" y="68"/>
                    <a:pt x="20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77" name="Freeform 467"/>
            <p:cNvSpPr>
              <a:spLocks noChangeAspect="1"/>
            </p:cNvSpPr>
            <p:nvPr/>
          </p:nvSpPr>
          <p:spPr bwMode="auto">
            <a:xfrm>
              <a:off x="8077911" y="713536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5 w 55"/>
                <a:gd name="T17" fmla="*/ 20 h 82"/>
                <a:gd name="T18" fmla="*/ 23 w 55"/>
                <a:gd name="T19" fmla="*/ 0 h 82"/>
                <a:gd name="T20" fmla="*/ 17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29" y="27"/>
                    <a:pt x="27" y="27"/>
                  </a:cubicBezTo>
                  <a:cubicBezTo>
                    <a:pt x="26" y="27"/>
                    <a:pt x="26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78" name="Freeform 468"/>
            <p:cNvSpPr>
              <a:spLocks noChangeAspect="1"/>
            </p:cNvSpPr>
            <p:nvPr/>
          </p:nvSpPr>
          <p:spPr bwMode="auto">
            <a:xfrm>
              <a:off x="8150936" y="599236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7 w 55"/>
                <a:gd name="T5" fmla="*/ 55 h 83"/>
                <a:gd name="T6" fmla="*/ 30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6 w 55"/>
                <a:gd name="T13" fmla="*/ 83 h 83"/>
                <a:gd name="T14" fmla="*/ 35 w 55"/>
                <a:gd name="T15" fmla="*/ 66 h 83"/>
                <a:gd name="T16" fmla="*/ 36 w 55"/>
                <a:gd name="T17" fmla="*/ 54 h 83"/>
                <a:gd name="T18" fmla="*/ 55 w 55"/>
                <a:gd name="T19" fmla="*/ 28 h 83"/>
                <a:gd name="T20" fmla="*/ 27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5" y="71"/>
                    <a:pt x="35" y="66"/>
                  </a:cubicBezTo>
                  <a:cubicBezTo>
                    <a:pt x="35" y="62"/>
                    <a:pt x="35" y="58"/>
                    <a:pt x="36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6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79" name="Freeform 469"/>
            <p:cNvSpPr>
              <a:spLocks noChangeAspect="1"/>
            </p:cNvSpPr>
            <p:nvPr/>
          </p:nvSpPr>
          <p:spPr bwMode="auto">
            <a:xfrm>
              <a:off x="8150936" y="713536"/>
              <a:ext cx="71437" cy="106363"/>
            </a:xfrm>
            <a:custGeom>
              <a:avLst/>
              <a:gdLst>
                <a:gd name="T0" fmla="*/ 39 w 55"/>
                <a:gd name="T1" fmla="*/ 30 h 82"/>
                <a:gd name="T2" fmla="*/ 39 w 55"/>
                <a:gd name="T3" fmla="*/ 26 h 82"/>
                <a:gd name="T4" fmla="*/ 36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7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7 w 55"/>
                <a:gd name="T29" fmla="*/ 82 h 82"/>
                <a:gd name="T30" fmla="*/ 55 w 55"/>
                <a:gd name="T31" fmla="*/ 55 h 82"/>
                <a:gd name="T32" fmla="*/ 39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8" y="8"/>
                    <a:pt x="3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7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5" y="25"/>
                    <a:pt x="26" y="23"/>
                    <a:pt x="26" y="20"/>
                  </a:cubicBezTo>
                  <a:cubicBezTo>
                    <a:pt x="26" y="14"/>
                    <a:pt x="24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5" y="70"/>
                    <a:pt x="55" y="55"/>
                  </a:cubicBezTo>
                  <a:cubicBezTo>
                    <a:pt x="55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80" name="Freeform 470"/>
            <p:cNvSpPr>
              <a:spLocks noChangeAspect="1"/>
            </p:cNvSpPr>
            <p:nvPr/>
          </p:nvSpPr>
          <p:spPr bwMode="auto">
            <a:xfrm>
              <a:off x="8225548" y="599236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5" y="58"/>
                    <a:pt x="15" y="60"/>
                  </a:cubicBezTo>
                  <a:cubicBezTo>
                    <a:pt x="15" y="68"/>
                    <a:pt x="17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81" name="Freeform 471"/>
            <p:cNvSpPr>
              <a:spLocks noChangeAspect="1"/>
            </p:cNvSpPr>
            <p:nvPr/>
          </p:nvSpPr>
          <p:spPr bwMode="auto">
            <a:xfrm>
              <a:off x="8225548" y="713536"/>
              <a:ext cx="73025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82" name="Freeform 472"/>
            <p:cNvSpPr>
              <a:spLocks noChangeAspect="1"/>
            </p:cNvSpPr>
            <p:nvPr/>
          </p:nvSpPr>
          <p:spPr bwMode="auto">
            <a:xfrm>
              <a:off x="7852486" y="599236"/>
              <a:ext cx="73025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29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5 w 55"/>
                <a:gd name="T27" fmla="*/ 60 h 83"/>
                <a:gd name="T28" fmla="*/ 18 w 55"/>
                <a:gd name="T29" fmla="*/ 83 h 83"/>
                <a:gd name="T30" fmla="*/ 23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5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29" y="62"/>
                    <a:pt x="29" y="66"/>
                  </a:cubicBezTo>
                  <a:cubicBezTo>
                    <a:pt x="29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5" y="58"/>
                    <a:pt x="37" y="54"/>
                  </a:cubicBezTo>
                  <a:cubicBezTo>
                    <a:pt x="47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5" y="58"/>
                    <a:pt x="15" y="60"/>
                  </a:cubicBezTo>
                  <a:cubicBezTo>
                    <a:pt x="15" y="68"/>
                    <a:pt x="17" y="76"/>
                    <a:pt x="18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83" name="Freeform 473"/>
            <p:cNvSpPr>
              <a:spLocks noChangeAspect="1"/>
            </p:cNvSpPr>
            <p:nvPr/>
          </p:nvSpPr>
          <p:spPr bwMode="auto">
            <a:xfrm>
              <a:off x="7852486" y="713536"/>
              <a:ext cx="73025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3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19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0" y="14"/>
                    <a:pt x="20" y="20"/>
                  </a:cubicBezTo>
                  <a:cubicBezTo>
                    <a:pt x="20" y="23"/>
                    <a:pt x="20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84" name="Freeform 474"/>
            <p:cNvSpPr>
              <a:spLocks noChangeAspect="1"/>
            </p:cNvSpPr>
            <p:nvPr/>
          </p:nvSpPr>
          <p:spPr bwMode="auto">
            <a:xfrm>
              <a:off x="7927098" y="599236"/>
              <a:ext cx="71437" cy="107950"/>
            </a:xfrm>
            <a:custGeom>
              <a:avLst/>
              <a:gdLst>
                <a:gd name="T0" fmla="*/ 21 w 55"/>
                <a:gd name="T1" fmla="*/ 60 h 83"/>
                <a:gd name="T2" fmla="*/ 21 w 55"/>
                <a:gd name="T3" fmla="*/ 54 h 83"/>
                <a:gd name="T4" fmla="*/ 28 w 55"/>
                <a:gd name="T5" fmla="*/ 55 h 83"/>
                <a:gd name="T6" fmla="*/ 31 w 55"/>
                <a:gd name="T7" fmla="*/ 55 h 83"/>
                <a:gd name="T8" fmla="*/ 30 w 55"/>
                <a:gd name="T9" fmla="*/ 66 h 83"/>
                <a:gd name="T10" fmla="*/ 31 w 55"/>
                <a:gd name="T11" fmla="*/ 83 h 83"/>
                <a:gd name="T12" fmla="*/ 37 w 55"/>
                <a:gd name="T13" fmla="*/ 83 h 83"/>
                <a:gd name="T14" fmla="*/ 35 w 55"/>
                <a:gd name="T15" fmla="*/ 66 h 83"/>
                <a:gd name="T16" fmla="*/ 37 w 55"/>
                <a:gd name="T17" fmla="*/ 54 h 83"/>
                <a:gd name="T18" fmla="*/ 55 w 55"/>
                <a:gd name="T19" fmla="*/ 28 h 83"/>
                <a:gd name="T20" fmla="*/ 28 w 55"/>
                <a:gd name="T21" fmla="*/ 0 h 83"/>
                <a:gd name="T22" fmla="*/ 0 w 55"/>
                <a:gd name="T23" fmla="*/ 28 h 83"/>
                <a:gd name="T24" fmla="*/ 16 w 55"/>
                <a:gd name="T25" fmla="*/ 53 h 83"/>
                <a:gd name="T26" fmla="*/ 16 w 55"/>
                <a:gd name="T27" fmla="*/ 60 h 83"/>
                <a:gd name="T28" fmla="*/ 18 w 55"/>
                <a:gd name="T29" fmla="*/ 83 h 83"/>
                <a:gd name="T30" fmla="*/ 24 w 55"/>
                <a:gd name="T31" fmla="*/ 83 h 83"/>
                <a:gd name="T32" fmla="*/ 21 w 55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21" y="60"/>
                  </a:moveTo>
                  <a:cubicBezTo>
                    <a:pt x="21" y="58"/>
                    <a:pt x="21" y="56"/>
                    <a:pt x="21" y="54"/>
                  </a:cubicBezTo>
                  <a:cubicBezTo>
                    <a:pt x="23" y="55"/>
                    <a:pt x="26" y="55"/>
                    <a:pt x="28" y="55"/>
                  </a:cubicBezTo>
                  <a:cubicBezTo>
                    <a:pt x="29" y="55"/>
                    <a:pt x="30" y="55"/>
                    <a:pt x="31" y="55"/>
                  </a:cubicBezTo>
                  <a:cubicBezTo>
                    <a:pt x="30" y="59"/>
                    <a:pt x="30" y="62"/>
                    <a:pt x="30" y="66"/>
                  </a:cubicBezTo>
                  <a:cubicBezTo>
                    <a:pt x="30" y="71"/>
                    <a:pt x="30" y="77"/>
                    <a:pt x="31" y="83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6" y="77"/>
                    <a:pt x="35" y="71"/>
                    <a:pt x="35" y="66"/>
                  </a:cubicBezTo>
                  <a:cubicBezTo>
                    <a:pt x="35" y="62"/>
                    <a:pt x="36" y="58"/>
                    <a:pt x="37" y="54"/>
                  </a:cubicBezTo>
                  <a:cubicBezTo>
                    <a:pt x="48" y="50"/>
                    <a:pt x="55" y="40"/>
                    <a:pt x="55" y="28"/>
                  </a:cubicBezTo>
                  <a:cubicBezTo>
                    <a:pt x="55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9"/>
                    <a:pt x="7" y="48"/>
                    <a:pt x="16" y="53"/>
                  </a:cubicBezTo>
                  <a:cubicBezTo>
                    <a:pt x="16" y="55"/>
                    <a:pt x="16" y="58"/>
                    <a:pt x="16" y="60"/>
                  </a:cubicBezTo>
                  <a:cubicBezTo>
                    <a:pt x="16" y="68"/>
                    <a:pt x="17" y="76"/>
                    <a:pt x="18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2" y="75"/>
                    <a:pt x="21" y="68"/>
                    <a:pt x="21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85" name="Freeform 475"/>
            <p:cNvSpPr>
              <a:spLocks noChangeAspect="1"/>
            </p:cNvSpPr>
            <p:nvPr/>
          </p:nvSpPr>
          <p:spPr bwMode="auto">
            <a:xfrm>
              <a:off x="7927098" y="713536"/>
              <a:ext cx="71437" cy="106363"/>
            </a:xfrm>
            <a:custGeom>
              <a:avLst/>
              <a:gdLst>
                <a:gd name="T0" fmla="*/ 40 w 55"/>
                <a:gd name="T1" fmla="*/ 30 h 82"/>
                <a:gd name="T2" fmla="*/ 40 w 55"/>
                <a:gd name="T3" fmla="*/ 26 h 82"/>
                <a:gd name="T4" fmla="*/ 37 w 55"/>
                <a:gd name="T5" fmla="*/ 0 h 82"/>
                <a:gd name="T6" fmla="*/ 31 w 55"/>
                <a:gd name="T7" fmla="*/ 0 h 82"/>
                <a:gd name="T8" fmla="*/ 34 w 55"/>
                <a:gd name="T9" fmla="*/ 26 h 82"/>
                <a:gd name="T10" fmla="*/ 34 w 55"/>
                <a:gd name="T11" fmla="*/ 28 h 82"/>
                <a:gd name="T12" fmla="*/ 28 w 55"/>
                <a:gd name="T13" fmla="*/ 27 h 82"/>
                <a:gd name="T14" fmla="*/ 25 w 55"/>
                <a:gd name="T15" fmla="*/ 28 h 82"/>
                <a:gd name="T16" fmla="*/ 26 w 55"/>
                <a:gd name="T17" fmla="*/ 20 h 82"/>
                <a:gd name="T18" fmla="*/ 24 w 55"/>
                <a:gd name="T19" fmla="*/ 0 h 82"/>
                <a:gd name="T20" fmla="*/ 18 w 55"/>
                <a:gd name="T21" fmla="*/ 0 h 82"/>
                <a:gd name="T22" fmla="*/ 20 w 55"/>
                <a:gd name="T23" fmla="*/ 20 h 82"/>
                <a:gd name="T24" fmla="*/ 20 w 55"/>
                <a:gd name="T25" fmla="*/ 29 h 82"/>
                <a:gd name="T26" fmla="*/ 0 w 55"/>
                <a:gd name="T27" fmla="*/ 55 h 82"/>
                <a:gd name="T28" fmla="*/ 28 w 55"/>
                <a:gd name="T29" fmla="*/ 82 h 82"/>
                <a:gd name="T30" fmla="*/ 55 w 55"/>
                <a:gd name="T31" fmla="*/ 55 h 82"/>
                <a:gd name="T32" fmla="*/ 40 w 55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2">
                  <a:moveTo>
                    <a:pt x="40" y="30"/>
                  </a:moveTo>
                  <a:cubicBezTo>
                    <a:pt x="40" y="29"/>
                    <a:pt x="40" y="27"/>
                    <a:pt x="40" y="26"/>
                  </a:cubicBezTo>
                  <a:cubicBezTo>
                    <a:pt x="40" y="17"/>
                    <a:pt x="38" y="8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2" y="28"/>
                    <a:pt x="30" y="27"/>
                    <a:pt x="28" y="27"/>
                  </a:cubicBezTo>
                  <a:cubicBezTo>
                    <a:pt x="27" y="27"/>
                    <a:pt x="26" y="28"/>
                    <a:pt x="25" y="28"/>
                  </a:cubicBezTo>
                  <a:cubicBezTo>
                    <a:pt x="26" y="25"/>
                    <a:pt x="26" y="23"/>
                    <a:pt x="26" y="20"/>
                  </a:cubicBezTo>
                  <a:cubicBezTo>
                    <a:pt x="26" y="14"/>
                    <a:pt x="25" y="7"/>
                    <a:pt x="2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7"/>
                    <a:pt x="21" y="14"/>
                    <a:pt x="20" y="20"/>
                  </a:cubicBezTo>
                  <a:cubicBezTo>
                    <a:pt x="20" y="23"/>
                    <a:pt x="20" y="26"/>
                    <a:pt x="20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3" y="82"/>
                    <a:pt x="28" y="82"/>
                  </a:cubicBezTo>
                  <a:cubicBezTo>
                    <a:pt x="43" y="82"/>
                    <a:pt x="55" y="70"/>
                    <a:pt x="55" y="55"/>
                  </a:cubicBezTo>
                  <a:cubicBezTo>
                    <a:pt x="55" y="44"/>
                    <a:pt x="49" y="35"/>
                    <a:pt x="40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86" name="Freeform 476"/>
            <p:cNvSpPr>
              <a:spLocks noChangeAspect="1"/>
            </p:cNvSpPr>
            <p:nvPr/>
          </p:nvSpPr>
          <p:spPr bwMode="auto">
            <a:xfrm>
              <a:off x="8003298" y="599236"/>
              <a:ext cx="69850" cy="107950"/>
            </a:xfrm>
            <a:custGeom>
              <a:avLst/>
              <a:gdLst>
                <a:gd name="T0" fmla="*/ 20 w 54"/>
                <a:gd name="T1" fmla="*/ 60 h 83"/>
                <a:gd name="T2" fmla="*/ 21 w 54"/>
                <a:gd name="T3" fmla="*/ 54 h 83"/>
                <a:gd name="T4" fmla="*/ 27 w 54"/>
                <a:gd name="T5" fmla="*/ 55 h 83"/>
                <a:gd name="T6" fmla="*/ 30 w 54"/>
                <a:gd name="T7" fmla="*/ 55 h 83"/>
                <a:gd name="T8" fmla="*/ 29 w 54"/>
                <a:gd name="T9" fmla="*/ 66 h 83"/>
                <a:gd name="T10" fmla="*/ 30 w 54"/>
                <a:gd name="T11" fmla="*/ 83 h 83"/>
                <a:gd name="T12" fmla="*/ 36 w 54"/>
                <a:gd name="T13" fmla="*/ 83 h 83"/>
                <a:gd name="T14" fmla="*/ 34 w 54"/>
                <a:gd name="T15" fmla="*/ 66 h 83"/>
                <a:gd name="T16" fmla="*/ 36 w 54"/>
                <a:gd name="T17" fmla="*/ 54 h 83"/>
                <a:gd name="T18" fmla="*/ 54 w 54"/>
                <a:gd name="T19" fmla="*/ 28 h 83"/>
                <a:gd name="T20" fmla="*/ 27 w 54"/>
                <a:gd name="T21" fmla="*/ 0 h 83"/>
                <a:gd name="T22" fmla="*/ 0 w 54"/>
                <a:gd name="T23" fmla="*/ 28 h 83"/>
                <a:gd name="T24" fmla="*/ 15 w 54"/>
                <a:gd name="T25" fmla="*/ 53 h 83"/>
                <a:gd name="T26" fmla="*/ 15 w 54"/>
                <a:gd name="T27" fmla="*/ 60 h 83"/>
                <a:gd name="T28" fmla="*/ 17 w 54"/>
                <a:gd name="T29" fmla="*/ 83 h 83"/>
                <a:gd name="T30" fmla="*/ 23 w 54"/>
                <a:gd name="T31" fmla="*/ 83 h 83"/>
                <a:gd name="T32" fmla="*/ 20 w 54"/>
                <a:gd name="T33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3">
                  <a:moveTo>
                    <a:pt x="20" y="60"/>
                  </a:moveTo>
                  <a:cubicBezTo>
                    <a:pt x="20" y="58"/>
                    <a:pt x="20" y="56"/>
                    <a:pt x="21" y="54"/>
                  </a:cubicBezTo>
                  <a:cubicBezTo>
                    <a:pt x="23" y="55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29" y="59"/>
                    <a:pt x="29" y="62"/>
                    <a:pt x="29" y="66"/>
                  </a:cubicBezTo>
                  <a:cubicBezTo>
                    <a:pt x="29" y="71"/>
                    <a:pt x="30" y="77"/>
                    <a:pt x="30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7"/>
                    <a:pt x="34" y="71"/>
                    <a:pt x="34" y="66"/>
                  </a:cubicBezTo>
                  <a:cubicBezTo>
                    <a:pt x="34" y="62"/>
                    <a:pt x="35" y="58"/>
                    <a:pt x="36" y="54"/>
                  </a:cubicBezTo>
                  <a:cubicBezTo>
                    <a:pt x="47" y="50"/>
                    <a:pt x="54" y="40"/>
                    <a:pt x="54" y="28"/>
                  </a:cubicBezTo>
                  <a:cubicBezTo>
                    <a:pt x="54" y="13"/>
                    <a:pt x="42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39"/>
                    <a:pt x="6" y="48"/>
                    <a:pt x="15" y="53"/>
                  </a:cubicBezTo>
                  <a:cubicBezTo>
                    <a:pt x="15" y="55"/>
                    <a:pt x="15" y="58"/>
                    <a:pt x="15" y="60"/>
                  </a:cubicBezTo>
                  <a:cubicBezTo>
                    <a:pt x="15" y="68"/>
                    <a:pt x="16" y="76"/>
                    <a:pt x="17" y="83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75"/>
                    <a:pt x="20" y="68"/>
                    <a:pt x="20" y="6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87" name="Freeform 477"/>
            <p:cNvSpPr>
              <a:spLocks noChangeAspect="1"/>
            </p:cNvSpPr>
            <p:nvPr/>
          </p:nvSpPr>
          <p:spPr bwMode="auto">
            <a:xfrm>
              <a:off x="8003298" y="713536"/>
              <a:ext cx="69850" cy="106363"/>
            </a:xfrm>
            <a:custGeom>
              <a:avLst/>
              <a:gdLst>
                <a:gd name="T0" fmla="*/ 39 w 54"/>
                <a:gd name="T1" fmla="*/ 30 h 82"/>
                <a:gd name="T2" fmla="*/ 39 w 54"/>
                <a:gd name="T3" fmla="*/ 26 h 82"/>
                <a:gd name="T4" fmla="*/ 36 w 54"/>
                <a:gd name="T5" fmla="*/ 0 h 82"/>
                <a:gd name="T6" fmla="*/ 30 w 54"/>
                <a:gd name="T7" fmla="*/ 0 h 82"/>
                <a:gd name="T8" fmla="*/ 34 w 54"/>
                <a:gd name="T9" fmla="*/ 26 h 82"/>
                <a:gd name="T10" fmla="*/ 34 w 54"/>
                <a:gd name="T11" fmla="*/ 28 h 82"/>
                <a:gd name="T12" fmla="*/ 27 w 54"/>
                <a:gd name="T13" fmla="*/ 27 h 82"/>
                <a:gd name="T14" fmla="*/ 25 w 54"/>
                <a:gd name="T15" fmla="*/ 28 h 82"/>
                <a:gd name="T16" fmla="*/ 25 w 54"/>
                <a:gd name="T17" fmla="*/ 20 h 82"/>
                <a:gd name="T18" fmla="*/ 23 w 54"/>
                <a:gd name="T19" fmla="*/ 0 h 82"/>
                <a:gd name="T20" fmla="*/ 17 w 54"/>
                <a:gd name="T21" fmla="*/ 0 h 82"/>
                <a:gd name="T22" fmla="*/ 20 w 54"/>
                <a:gd name="T23" fmla="*/ 20 h 82"/>
                <a:gd name="T24" fmla="*/ 19 w 54"/>
                <a:gd name="T25" fmla="*/ 29 h 82"/>
                <a:gd name="T26" fmla="*/ 0 w 54"/>
                <a:gd name="T27" fmla="*/ 55 h 82"/>
                <a:gd name="T28" fmla="*/ 27 w 54"/>
                <a:gd name="T29" fmla="*/ 82 h 82"/>
                <a:gd name="T30" fmla="*/ 54 w 54"/>
                <a:gd name="T31" fmla="*/ 55 h 82"/>
                <a:gd name="T32" fmla="*/ 39 w 54"/>
                <a:gd name="T33" fmla="*/ 3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82">
                  <a:moveTo>
                    <a:pt x="39" y="30"/>
                  </a:moveTo>
                  <a:cubicBezTo>
                    <a:pt x="39" y="29"/>
                    <a:pt x="39" y="27"/>
                    <a:pt x="39" y="26"/>
                  </a:cubicBezTo>
                  <a:cubicBezTo>
                    <a:pt x="39" y="17"/>
                    <a:pt x="37" y="8"/>
                    <a:pt x="3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9"/>
                    <a:pt x="34" y="17"/>
                    <a:pt x="34" y="26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1" y="28"/>
                    <a:pt x="29" y="27"/>
                    <a:pt x="27" y="27"/>
                  </a:cubicBezTo>
                  <a:cubicBezTo>
                    <a:pt x="26" y="27"/>
                    <a:pt x="25" y="28"/>
                    <a:pt x="25" y="28"/>
                  </a:cubicBezTo>
                  <a:cubicBezTo>
                    <a:pt x="25" y="25"/>
                    <a:pt x="25" y="23"/>
                    <a:pt x="25" y="20"/>
                  </a:cubicBezTo>
                  <a:cubicBezTo>
                    <a:pt x="25" y="14"/>
                    <a:pt x="24" y="7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7"/>
                    <a:pt x="20" y="14"/>
                    <a:pt x="20" y="20"/>
                  </a:cubicBezTo>
                  <a:cubicBezTo>
                    <a:pt x="20" y="23"/>
                    <a:pt x="19" y="26"/>
                    <a:pt x="19" y="29"/>
                  </a:cubicBezTo>
                  <a:cubicBezTo>
                    <a:pt x="8" y="32"/>
                    <a:pt x="0" y="43"/>
                    <a:pt x="0" y="55"/>
                  </a:cubicBezTo>
                  <a:cubicBezTo>
                    <a:pt x="0" y="70"/>
                    <a:pt x="12" y="82"/>
                    <a:pt x="27" y="82"/>
                  </a:cubicBezTo>
                  <a:cubicBezTo>
                    <a:pt x="42" y="82"/>
                    <a:pt x="54" y="70"/>
                    <a:pt x="54" y="55"/>
                  </a:cubicBezTo>
                  <a:cubicBezTo>
                    <a:pt x="54" y="44"/>
                    <a:pt x="48" y="35"/>
                    <a:pt x="39" y="30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tx2">
                    <a:lumMod val="33000"/>
                    <a:lumOff val="67000"/>
                    <a:alpha val="71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tx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</p:grpSp>
      <p:grpSp>
        <p:nvGrpSpPr>
          <p:cNvPr id="122" name="Gruppieren 121"/>
          <p:cNvGrpSpPr/>
          <p:nvPr/>
        </p:nvGrpSpPr>
        <p:grpSpPr>
          <a:xfrm>
            <a:off x="6100942" y="567246"/>
            <a:ext cx="1094372" cy="1093133"/>
            <a:chOff x="6100942" y="567246"/>
            <a:chExt cx="1094372" cy="1093133"/>
          </a:xfrm>
        </p:grpSpPr>
        <p:sp>
          <p:nvSpPr>
            <p:cNvPr id="9" name="Freeform 6"/>
            <p:cNvSpPr>
              <a:spLocks noChangeAspect="1"/>
            </p:cNvSpPr>
            <p:nvPr/>
          </p:nvSpPr>
          <p:spPr bwMode="auto">
            <a:xfrm flipH="1">
              <a:off x="6509436" y="629288"/>
              <a:ext cx="228094" cy="719237"/>
            </a:xfrm>
            <a:custGeom>
              <a:avLst/>
              <a:gdLst>
                <a:gd name="T0" fmla="*/ 163 w 240"/>
                <a:gd name="T1" fmla="*/ 101 h 892"/>
                <a:gd name="T2" fmla="*/ 198 w 240"/>
                <a:gd name="T3" fmla="*/ 35 h 892"/>
                <a:gd name="T4" fmla="*/ 120 w 240"/>
                <a:gd name="T5" fmla="*/ 0 h 892"/>
                <a:gd name="T6" fmla="*/ 0 w 240"/>
                <a:gd name="T7" fmla="*/ 142 h 892"/>
                <a:gd name="T8" fmla="*/ 120 w 240"/>
                <a:gd name="T9" fmla="*/ 284 h 892"/>
                <a:gd name="T10" fmla="*/ 156 w 240"/>
                <a:gd name="T11" fmla="*/ 277 h 892"/>
                <a:gd name="T12" fmla="*/ 156 w 240"/>
                <a:gd name="T13" fmla="*/ 859 h 892"/>
                <a:gd name="T14" fmla="*/ 198 w 240"/>
                <a:gd name="T15" fmla="*/ 892 h 892"/>
                <a:gd name="T16" fmla="*/ 240 w 240"/>
                <a:gd name="T17" fmla="*/ 859 h 892"/>
                <a:gd name="T18" fmla="*/ 240 w 240"/>
                <a:gd name="T19" fmla="*/ 181 h 892"/>
                <a:gd name="T20" fmla="*/ 163 w 240"/>
                <a:gd name="T21" fmla="*/ 101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92">
                  <a:moveTo>
                    <a:pt x="163" y="101"/>
                  </a:moveTo>
                  <a:cubicBezTo>
                    <a:pt x="163" y="73"/>
                    <a:pt x="177" y="49"/>
                    <a:pt x="198" y="35"/>
                  </a:cubicBezTo>
                  <a:cubicBezTo>
                    <a:pt x="177" y="13"/>
                    <a:pt x="150" y="0"/>
                    <a:pt x="120" y="0"/>
                  </a:cubicBezTo>
                  <a:cubicBezTo>
                    <a:pt x="54" y="0"/>
                    <a:pt x="0" y="64"/>
                    <a:pt x="0" y="142"/>
                  </a:cubicBezTo>
                  <a:cubicBezTo>
                    <a:pt x="0" y="220"/>
                    <a:pt x="54" y="284"/>
                    <a:pt x="120" y="284"/>
                  </a:cubicBezTo>
                  <a:cubicBezTo>
                    <a:pt x="133" y="284"/>
                    <a:pt x="145" y="282"/>
                    <a:pt x="156" y="277"/>
                  </a:cubicBezTo>
                  <a:cubicBezTo>
                    <a:pt x="156" y="859"/>
                    <a:pt x="156" y="859"/>
                    <a:pt x="156" y="859"/>
                  </a:cubicBezTo>
                  <a:cubicBezTo>
                    <a:pt x="156" y="877"/>
                    <a:pt x="175" y="892"/>
                    <a:pt x="198" y="892"/>
                  </a:cubicBezTo>
                  <a:cubicBezTo>
                    <a:pt x="221" y="892"/>
                    <a:pt x="240" y="877"/>
                    <a:pt x="240" y="859"/>
                  </a:cubicBezTo>
                  <a:cubicBezTo>
                    <a:pt x="240" y="181"/>
                    <a:pt x="240" y="181"/>
                    <a:pt x="240" y="181"/>
                  </a:cubicBezTo>
                  <a:cubicBezTo>
                    <a:pt x="197" y="179"/>
                    <a:pt x="163" y="144"/>
                    <a:pt x="163" y="101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accent6">
                    <a:lumMod val="60000"/>
                    <a:lumOff val="40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accent6">
                    <a:lumMod val="40000"/>
                    <a:lumOff val="60000"/>
                  </a:schemeClr>
                </a:gs>
              </a:gsLst>
              <a:lin ang="10800000" scaled="1"/>
              <a:tileRect/>
            </a:gradFill>
            <a:ln w="635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0" name="Freeform 6"/>
            <p:cNvSpPr>
              <a:spLocks noChangeAspect="1"/>
            </p:cNvSpPr>
            <p:nvPr/>
          </p:nvSpPr>
          <p:spPr bwMode="auto">
            <a:xfrm>
              <a:off x="6100942" y="629288"/>
              <a:ext cx="219731" cy="719237"/>
            </a:xfrm>
            <a:custGeom>
              <a:avLst/>
              <a:gdLst>
                <a:gd name="T0" fmla="*/ 163 w 240"/>
                <a:gd name="T1" fmla="*/ 101 h 892"/>
                <a:gd name="T2" fmla="*/ 198 w 240"/>
                <a:gd name="T3" fmla="*/ 35 h 892"/>
                <a:gd name="T4" fmla="*/ 120 w 240"/>
                <a:gd name="T5" fmla="*/ 0 h 892"/>
                <a:gd name="T6" fmla="*/ 0 w 240"/>
                <a:gd name="T7" fmla="*/ 142 h 892"/>
                <a:gd name="T8" fmla="*/ 120 w 240"/>
                <a:gd name="T9" fmla="*/ 284 h 892"/>
                <a:gd name="T10" fmla="*/ 156 w 240"/>
                <a:gd name="T11" fmla="*/ 277 h 892"/>
                <a:gd name="T12" fmla="*/ 156 w 240"/>
                <a:gd name="T13" fmla="*/ 859 h 892"/>
                <a:gd name="T14" fmla="*/ 198 w 240"/>
                <a:gd name="T15" fmla="*/ 892 h 892"/>
                <a:gd name="T16" fmla="*/ 240 w 240"/>
                <a:gd name="T17" fmla="*/ 859 h 892"/>
                <a:gd name="T18" fmla="*/ 240 w 240"/>
                <a:gd name="T19" fmla="*/ 181 h 892"/>
                <a:gd name="T20" fmla="*/ 163 w 240"/>
                <a:gd name="T21" fmla="*/ 101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92">
                  <a:moveTo>
                    <a:pt x="163" y="101"/>
                  </a:moveTo>
                  <a:cubicBezTo>
                    <a:pt x="163" y="73"/>
                    <a:pt x="177" y="49"/>
                    <a:pt x="198" y="35"/>
                  </a:cubicBezTo>
                  <a:cubicBezTo>
                    <a:pt x="177" y="13"/>
                    <a:pt x="150" y="0"/>
                    <a:pt x="120" y="0"/>
                  </a:cubicBezTo>
                  <a:cubicBezTo>
                    <a:pt x="54" y="0"/>
                    <a:pt x="0" y="64"/>
                    <a:pt x="0" y="142"/>
                  </a:cubicBezTo>
                  <a:cubicBezTo>
                    <a:pt x="0" y="220"/>
                    <a:pt x="54" y="284"/>
                    <a:pt x="120" y="284"/>
                  </a:cubicBezTo>
                  <a:cubicBezTo>
                    <a:pt x="133" y="284"/>
                    <a:pt x="145" y="282"/>
                    <a:pt x="156" y="277"/>
                  </a:cubicBezTo>
                  <a:cubicBezTo>
                    <a:pt x="156" y="859"/>
                    <a:pt x="156" y="859"/>
                    <a:pt x="156" y="859"/>
                  </a:cubicBezTo>
                  <a:cubicBezTo>
                    <a:pt x="156" y="877"/>
                    <a:pt x="175" y="892"/>
                    <a:pt x="198" y="892"/>
                  </a:cubicBezTo>
                  <a:cubicBezTo>
                    <a:pt x="221" y="892"/>
                    <a:pt x="240" y="877"/>
                    <a:pt x="240" y="859"/>
                  </a:cubicBezTo>
                  <a:cubicBezTo>
                    <a:pt x="240" y="181"/>
                    <a:pt x="240" y="181"/>
                    <a:pt x="240" y="181"/>
                  </a:cubicBezTo>
                  <a:cubicBezTo>
                    <a:pt x="197" y="179"/>
                    <a:pt x="163" y="144"/>
                    <a:pt x="163" y="101"/>
                  </a:cubicBezTo>
                  <a:close/>
                </a:path>
              </a:pathLst>
            </a:custGeom>
            <a:gradFill flip="none" rotWithShape="1">
              <a:gsLst>
                <a:gs pos="79000">
                  <a:schemeClr val="accent6">
                    <a:lumMod val="60000"/>
                    <a:lumOff val="40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accent6">
                    <a:lumMod val="40000"/>
                    <a:lumOff val="60000"/>
                  </a:schemeClr>
                </a:gs>
              </a:gsLst>
              <a:lin ang="10800000" scaled="1"/>
              <a:tileRect/>
            </a:gradFill>
            <a:ln w="635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11" name="Abgerundetes Rechteck 10"/>
            <p:cNvSpPr/>
            <p:nvPr/>
          </p:nvSpPr>
          <p:spPr>
            <a:xfrm>
              <a:off x="6339665" y="780280"/>
              <a:ext cx="60583" cy="649565"/>
            </a:xfrm>
            <a:prstGeom prst="roundRect">
              <a:avLst/>
            </a:prstGeom>
            <a:gradFill flip="none" rotWithShape="1">
              <a:gsLst>
                <a:gs pos="79000">
                  <a:schemeClr val="accent2">
                    <a:lumMod val="60000"/>
                    <a:lumOff val="40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accent2">
                    <a:lumMod val="40000"/>
                    <a:lumOff val="60000"/>
                  </a:schemeClr>
                </a:gs>
              </a:gsLst>
              <a:lin ang="10800000" scaled="1"/>
              <a:tileRect/>
            </a:gra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12" name="Abgerundetes Rechteck 11"/>
            <p:cNvSpPr/>
            <p:nvPr/>
          </p:nvSpPr>
          <p:spPr>
            <a:xfrm>
              <a:off x="6425567" y="780280"/>
              <a:ext cx="60583" cy="649565"/>
            </a:xfrm>
            <a:prstGeom prst="roundRect">
              <a:avLst/>
            </a:prstGeom>
            <a:gradFill flip="none" rotWithShape="1">
              <a:gsLst>
                <a:gs pos="79000">
                  <a:schemeClr val="accent2">
                    <a:lumMod val="60000"/>
                    <a:lumOff val="40000"/>
                  </a:schemeClr>
                </a:gs>
                <a:gs pos="3000">
                  <a:schemeClr val="bg1">
                    <a:lumMod val="76000"/>
                    <a:lumOff val="24000"/>
                    <a:alpha val="27000"/>
                  </a:schemeClr>
                </a:gs>
                <a:gs pos="21000">
                  <a:schemeClr val="accent2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6314251" y="746819"/>
              <a:ext cx="831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I</a:t>
              </a: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6395964" y="748550"/>
              <a:ext cx="831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I</a:t>
              </a: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6423187" y="746304"/>
              <a:ext cx="3248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II</a:t>
              </a: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6149258" y="750335"/>
              <a:ext cx="276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II</a:t>
              </a:r>
            </a:p>
          </p:txBody>
        </p:sp>
        <p:grpSp>
          <p:nvGrpSpPr>
            <p:cNvPr id="496" name="Gruppieren 495"/>
            <p:cNvGrpSpPr/>
            <p:nvPr/>
          </p:nvGrpSpPr>
          <p:grpSpPr>
            <a:xfrm>
              <a:off x="6126953" y="567246"/>
              <a:ext cx="1068361" cy="337224"/>
              <a:chOff x="512423" y="2678540"/>
              <a:chExt cx="893117" cy="276999"/>
            </a:xfrm>
          </p:grpSpPr>
          <p:grpSp>
            <p:nvGrpSpPr>
              <p:cNvPr id="497" name="Gruppieren 496"/>
              <p:cNvGrpSpPr/>
              <p:nvPr/>
            </p:nvGrpSpPr>
            <p:grpSpPr>
              <a:xfrm>
                <a:off x="574718" y="2726517"/>
                <a:ext cx="346221" cy="143792"/>
                <a:chOff x="574718" y="2726517"/>
                <a:chExt cx="346221" cy="143792"/>
              </a:xfrm>
            </p:grpSpPr>
            <p:sp>
              <p:nvSpPr>
                <p:cNvPr id="499" name="Ellipse 498"/>
                <p:cNvSpPr/>
                <p:nvPr/>
              </p:nvSpPr>
              <p:spPr>
                <a:xfrm>
                  <a:off x="720837" y="2726517"/>
                  <a:ext cx="200102" cy="143792"/>
                </a:xfrm>
                <a:prstGeom prst="ellipse">
                  <a:avLst/>
                </a:prstGeom>
                <a:gradFill flip="none" rotWithShape="1">
                  <a:gsLst>
                    <a:gs pos="79000">
                      <a:srgbClr val="B7131F"/>
                    </a:gs>
                    <a:gs pos="3000">
                      <a:schemeClr val="bg1">
                        <a:lumMod val="76000"/>
                        <a:lumOff val="24000"/>
                        <a:alpha val="27000"/>
                      </a:schemeClr>
                    </a:gs>
                    <a:gs pos="21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200"/>
                </a:p>
              </p:txBody>
            </p:sp>
            <p:sp>
              <p:nvSpPr>
                <p:cNvPr id="500" name="Ellipse 499"/>
                <p:cNvSpPr/>
                <p:nvPr/>
              </p:nvSpPr>
              <p:spPr>
                <a:xfrm>
                  <a:off x="574718" y="2726517"/>
                  <a:ext cx="200102" cy="143792"/>
                </a:xfrm>
                <a:prstGeom prst="ellipse">
                  <a:avLst/>
                </a:prstGeom>
                <a:gradFill flip="none" rotWithShape="1">
                  <a:gsLst>
                    <a:gs pos="79000">
                      <a:srgbClr val="B7131F"/>
                    </a:gs>
                    <a:gs pos="3000">
                      <a:schemeClr val="bg1">
                        <a:lumMod val="76000"/>
                        <a:lumOff val="24000"/>
                        <a:alpha val="27000"/>
                      </a:schemeClr>
                    </a:gs>
                    <a:gs pos="21000">
                      <a:schemeClr val="accent2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200"/>
                </a:p>
              </p:txBody>
            </p:sp>
          </p:grpSp>
          <p:sp>
            <p:nvSpPr>
              <p:cNvPr id="498" name="Textfeld 497"/>
              <p:cNvSpPr txBox="1"/>
              <p:nvPr/>
            </p:nvSpPr>
            <p:spPr>
              <a:xfrm>
                <a:off x="512423" y="2678540"/>
                <a:ext cx="8931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/>
                  <a:t>TGF</a:t>
                </a:r>
                <a:r>
                  <a:rPr lang="el-GR" sz="1200" dirty="0"/>
                  <a:t>β</a:t>
                </a:r>
                <a:r>
                  <a:rPr lang="de-DE" sz="1200" dirty="0"/>
                  <a:t>1</a:t>
                </a:r>
              </a:p>
            </p:txBody>
          </p:sp>
        </p:grpSp>
        <p:grpSp>
          <p:nvGrpSpPr>
            <p:cNvPr id="479" name="Gruppieren 478"/>
            <p:cNvGrpSpPr/>
            <p:nvPr/>
          </p:nvGrpSpPr>
          <p:grpSpPr>
            <a:xfrm>
              <a:off x="6353427" y="1322046"/>
              <a:ext cx="278249" cy="338333"/>
              <a:chOff x="4279903" y="1159207"/>
              <a:chExt cx="222282" cy="276999"/>
            </a:xfrm>
          </p:grpSpPr>
          <p:sp>
            <p:nvSpPr>
              <p:cNvPr id="483" name="Ellipse 482"/>
              <p:cNvSpPr/>
              <p:nvPr/>
            </p:nvSpPr>
            <p:spPr>
              <a:xfrm>
                <a:off x="4324598" y="1220184"/>
                <a:ext cx="111918" cy="104775"/>
              </a:xfrm>
              <a:prstGeom prst="ellips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/>
              </a:p>
            </p:txBody>
          </p:sp>
          <p:sp>
            <p:nvSpPr>
              <p:cNvPr id="484" name="Textfeld 483"/>
              <p:cNvSpPr txBox="1"/>
              <p:nvPr/>
            </p:nvSpPr>
            <p:spPr>
              <a:xfrm>
                <a:off x="4279903" y="1159207"/>
                <a:ext cx="2222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/>
                  <a:t>P</a:t>
                </a:r>
              </a:p>
            </p:txBody>
          </p:sp>
        </p:grpSp>
        <p:grpSp>
          <p:nvGrpSpPr>
            <p:cNvPr id="214" name="Gruppieren 213"/>
            <p:cNvGrpSpPr/>
            <p:nvPr/>
          </p:nvGrpSpPr>
          <p:grpSpPr>
            <a:xfrm>
              <a:off x="6233975" y="1318233"/>
              <a:ext cx="278249" cy="338333"/>
              <a:chOff x="4279903" y="1159207"/>
              <a:chExt cx="222282" cy="276999"/>
            </a:xfrm>
          </p:grpSpPr>
          <p:sp>
            <p:nvSpPr>
              <p:cNvPr id="215" name="Ellipse 214"/>
              <p:cNvSpPr/>
              <p:nvPr/>
            </p:nvSpPr>
            <p:spPr>
              <a:xfrm>
                <a:off x="4324598" y="1220184"/>
                <a:ext cx="111918" cy="104775"/>
              </a:xfrm>
              <a:prstGeom prst="ellips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/>
              </a:p>
            </p:txBody>
          </p:sp>
          <p:sp>
            <p:nvSpPr>
              <p:cNvPr id="216" name="Textfeld 215"/>
              <p:cNvSpPr txBox="1"/>
              <p:nvPr/>
            </p:nvSpPr>
            <p:spPr>
              <a:xfrm>
                <a:off x="4279903" y="1159207"/>
                <a:ext cx="2222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/>
                  <a:t>P</a:t>
                </a:r>
              </a:p>
            </p:txBody>
          </p:sp>
        </p:grpSp>
      </p:grpSp>
      <p:grpSp>
        <p:nvGrpSpPr>
          <p:cNvPr id="123" name="Gruppieren 122"/>
          <p:cNvGrpSpPr/>
          <p:nvPr/>
        </p:nvGrpSpPr>
        <p:grpSpPr>
          <a:xfrm>
            <a:off x="1930385" y="4394049"/>
            <a:ext cx="1008000" cy="1158915"/>
            <a:chOff x="1902953" y="4394049"/>
            <a:chExt cx="1008000" cy="1158915"/>
          </a:xfrm>
        </p:grpSpPr>
        <p:grpSp>
          <p:nvGrpSpPr>
            <p:cNvPr id="748" name="Gruppieren 747"/>
            <p:cNvGrpSpPr/>
            <p:nvPr/>
          </p:nvGrpSpPr>
          <p:grpSpPr>
            <a:xfrm rot="10800000" flipV="1">
              <a:off x="1902953" y="4394049"/>
              <a:ext cx="1008000" cy="1152000"/>
              <a:chOff x="5445533" y="451879"/>
              <a:chExt cx="540000" cy="180000"/>
            </a:xfrm>
          </p:grpSpPr>
          <p:cxnSp>
            <p:nvCxnSpPr>
              <p:cNvPr id="749" name="Gerade Verbindung 471"/>
              <p:cNvCxnSpPr/>
              <p:nvPr/>
            </p:nvCxnSpPr>
            <p:spPr>
              <a:xfrm flipH="1" flipV="1">
                <a:off x="5448680" y="451879"/>
                <a:ext cx="0" cy="18000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0" name="Gerade Verbindung mit Pfeil 749"/>
              <p:cNvCxnSpPr/>
              <p:nvPr/>
            </p:nvCxnSpPr>
            <p:spPr>
              <a:xfrm>
                <a:off x="5445533" y="451879"/>
                <a:ext cx="54000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1" name="Gerade Verbindung 471"/>
            <p:cNvCxnSpPr/>
            <p:nvPr/>
          </p:nvCxnSpPr>
          <p:spPr>
            <a:xfrm rot="16200000" flipH="1">
              <a:off x="2502088" y="5156964"/>
              <a:ext cx="0" cy="7920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feld 123"/>
          <p:cNvSpPr txBox="1"/>
          <p:nvPr/>
        </p:nvSpPr>
        <p:spPr>
          <a:xfrm>
            <a:off x="399" y="-30292"/>
            <a:ext cx="543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A</a:t>
            </a:r>
            <a:endParaRPr lang="en-GB" sz="2000" b="1" dirty="0"/>
          </a:p>
        </p:txBody>
      </p:sp>
      <p:sp>
        <p:nvSpPr>
          <p:cNvPr id="753" name="Textfeld 752"/>
          <p:cNvSpPr txBox="1"/>
          <p:nvPr/>
        </p:nvSpPr>
        <p:spPr>
          <a:xfrm>
            <a:off x="3380970" y="-51366"/>
            <a:ext cx="543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B</a:t>
            </a:r>
            <a:endParaRPr lang="en-GB" sz="2000" b="1" dirty="0"/>
          </a:p>
        </p:txBody>
      </p:sp>
      <p:sp>
        <p:nvSpPr>
          <p:cNvPr id="754" name="Textfeld 753"/>
          <p:cNvSpPr txBox="1"/>
          <p:nvPr/>
        </p:nvSpPr>
        <p:spPr>
          <a:xfrm>
            <a:off x="3190" y="3911933"/>
            <a:ext cx="543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C</a:t>
            </a:r>
            <a:endParaRPr lang="en-GB" sz="2000" b="1" dirty="0"/>
          </a:p>
        </p:txBody>
      </p:sp>
      <p:sp>
        <p:nvSpPr>
          <p:cNvPr id="755" name="Gewitterblitz 754"/>
          <p:cNvSpPr/>
          <p:nvPr/>
        </p:nvSpPr>
        <p:spPr>
          <a:xfrm>
            <a:off x="2722304" y="6497980"/>
            <a:ext cx="233134" cy="317320"/>
          </a:xfrm>
          <a:prstGeom prst="lightningBolt">
            <a:avLst/>
          </a:prstGeom>
          <a:solidFill>
            <a:schemeClr val="accent6">
              <a:lumMod val="75000"/>
            </a:schemeClr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756" name="Textfeld 755"/>
          <p:cNvSpPr txBox="1"/>
          <p:nvPr/>
        </p:nvSpPr>
        <p:spPr>
          <a:xfrm>
            <a:off x="2897723" y="6438370"/>
            <a:ext cx="824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UV</a:t>
            </a:r>
          </a:p>
          <a:p>
            <a:r>
              <a:rPr lang="de-DE" sz="1200" b="1" dirty="0" err="1"/>
              <a:t>cSS</a:t>
            </a:r>
            <a:r>
              <a:rPr lang="de-DE" sz="1200" b="1" dirty="0"/>
              <a:t>?</a:t>
            </a:r>
            <a:endParaRPr lang="en-GB" sz="1200" b="1" dirty="0"/>
          </a:p>
        </p:txBody>
      </p:sp>
      <p:sp>
        <p:nvSpPr>
          <p:cNvPr id="757" name="Textfeld 756"/>
          <p:cNvSpPr txBox="1"/>
          <p:nvPr/>
        </p:nvSpPr>
        <p:spPr>
          <a:xfrm>
            <a:off x="2889223" y="6152169"/>
            <a:ext cx="824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ROS</a:t>
            </a:r>
            <a:endParaRPr lang="en-GB" sz="1200" b="1" dirty="0"/>
          </a:p>
        </p:txBody>
      </p:sp>
      <p:sp>
        <p:nvSpPr>
          <p:cNvPr id="758" name="Gewitterblitz 757"/>
          <p:cNvSpPr/>
          <p:nvPr/>
        </p:nvSpPr>
        <p:spPr>
          <a:xfrm>
            <a:off x="2703401" y="6150226"/>
            <a:ext cx="233134" cy="317320"/>
          </a:xfrm>
          <a:prstGeom prst="lightningBolt">
            <a:avLst/>
          </a:prstGeom>
          <a:solidFill>
            <a:srgbClr val="C00000"/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759" name="Geschweifte Klammer rechts 758"/>
          <p:cNvSpPr/>
          <p:nvPr/>
        </p:nvSpPr>
        <p:spPr>
          <a:xfrm flipH="1">
            <a:off x="2447399" y="6190707"/>
            <a:ext cx="195088" cy="612066"/>
          </a:xfrm>
          <a:prstGeom prst="righ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cxnSp>
        <p:nvCxnSpPr>
          <p:cNvPr id="760" name="Gerade Verbindung mit Pfeil 759"/>
          <p:cNvCxnSpPr/>
          <p:nvPr/>
        </p:nvCxnSpPr>
        <p:spPr>
          <a:xfrm flipH="1" flipV="1">
            <a:off x="1140069" y="6088519"/>
            <a:ext cx="1172790" cy="408221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419E4027-04D7-4943-8392-EBEAFB8D9E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96" y="1236511"/>
            <a:ext cx="705333" cy="1192014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3E9C6CCB-AB07-60BF-D5A3-5D6357A9AA4B}"/>
              </a:ext>
            </a:extLst>
          </p:cNvPr>
          <p:cNvGrpSpPr/>
          <p:nvPr/>
        </p:nvGrpSpPr>
        <p:grpSpPr>
          <a:xfrm>
            <a:off x="4038733" y="1342750"/>
            <a:ext cx="462842" cy="276999"/>
            <a:chOff x="4277261" y="2702679"/>
            <a:chExt cx="462842" cy="276999"/>
          </a:xfrm>
        </p:grpSpPr>
        <p:sp>
          <p:nvSpPr>
            <p:cNvPr id="562" name="Oval 350">
              <a:extLst>
                <a:ext uri="{FF2B5EF4-FFF2-40B4-BE49-F238E27FC236}">
                  <a16:creationId xmlns:a16="http://schemas.microsoft.com/office/drawing/2014/main" id="{2DB8E8FD-4EF3-A323-4340-C84B9D399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7261" y="2706225"/>
              <a:ext cx="455504" cy="251964"/>
            </a:xfrm>
            <a:prstGeom prst="ellipse">
              <a:avLst/>
            </a:prstGeom>
            <a:gradFill>
              <a:gsLst>
                <a:gs pos="79000">
                  <a:srgbClr val="C00000"/>
                </a:gs>
                <a:gs pos="3000">
                  <a:schemeClr val="bg1">
                    <a:lumMod val="76000"/>
                    <a:lumOff val="24000"/>
                  </a:schemeClr>
                </a:gs>
                <a:gs pos="21000">
                  <a:srgbClr val="C00000">
                    <a:alpha val="48000"/>
                  </a:srgbClr>
                </a:gs>
              </a:gsLst>
              <a:path path="circle">
                <a:fillToRect l="50000" t="50000" r="50000" b="50000"/>
              </a:path>
            </a:gradFill>
            <a:ln w="6350">
              <a:solidFill>
                <a:srgbClr val="333333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65" name="Text Box 411">
              <a:extLst>
                <a:ext uri="{FF2B5EF4-FFF2-40B4-BE49-F238E27FC236}">
                  <a16:creationId xmlns:a16="http://schemas.microsoft.com/office/drawing/2014/main" id="{72489858-83E8-2C6A-CA9A-64352DA38B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8117" y="2702679"/>
              <a:ext cx="461986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3333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de-DE" sz="1200" dirty="0"/>
                <a:t>PI3K</a:t>
              </a:r>
            </a:p>
          </p:txBody>
        </p:sp>
      </p:grpSp>
      <p:cxnSp>
        <p:nvCxnSpPr>
          <p:cNvPr id="566" name="Gerade Verbindung mit Pfeil 565">
            <a:extLst>
              <a:ext uri="{FF2B5EF4-FFF2-40B4-BE49-F238E27FC236}">
                <a16:creationId xmlns:a16="http://schemas.microsoft.com/office/drawing/2014/main" id="{90EE6D1D-78FD-C078-6F8A-46698A3D2DD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530796" y="1551178"/>
            <a:ext cx="417500" cy="281340"/>
          </a:xfrm>
          <a:prstGeom prst="straightConnector1">
            <a:avLst/>
          </a:prstGeom>
          <a:ln w="158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7939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miRNAs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? </a:t>
            </a:r>
          </a:p>
          <a:p>
            <a:r>
              <a:rPr lang="de-DE" dirty="0"/>
              <a:t>DNA </a:t>
            </a:r>
            <a:r>
              <a:rPr lang="de-DE" dirty="0" err="1"/>
              <a:t>damage</a:t>
            </a:r>
            <a:r>
              <a:rPr lang="de-DE" dirty="0"/>
              <a:t>? </a:t>
            </a:r>
            <a:r>
              <a:rPr lang="de-DE" dirty="0" err="1"/>
              <a:t>Apoptosis</a:t>
            </a:r>
            <a:r>
              <a:rPr lang="de-DE" dirty="0"/>
              <a:t>? </a:t>
            </a:r>
            <a:r>
              <a:rPr lang="de-DE" dirty="0" err="1"/>
              <a:t>Cell</a:t>
            </a:r>
            <a:r>
              <a:rPr lang="de-DE" dirty="0"/>
              <a:t> Cycle? Proteine (p53, </a:t>
            </a:r>
            <a:r>
              <a:rPr lang="de-DE" dirty="0" err="1"/>
              <a:t>others</a:t>
            </a:r>
            <a:r>
              <a:rPr lang="de-DE" dirty="0"/>
              <a:t>?)</a:t>
            </a:r>
          </a:p>
          <a:p>
            <a:r>
              <a:rPr lang="de-DE" dirty="0" err="1"/>
              <a:t>Methylation</a:t>
            </a:r>
            <a:r>
              <a:rPr lang="de-DE" dirty="0"/>
              <a:t>? </a:t>
            </a:r>
            <a:r>
              <a:rPr lang="de-DE" dirty="0" err="1"/>
              <a:t>Histone</a:t>
            </a:r>
            <a:r>
              <a:rPr lang="de-DE" dirty="0"/>
              <a:t> </a:t>
            </a:r>
            <a:r>
              <a:rPr lang="de-DE" dirty="0" err="1"/>
              <a:t>modification</a:t>
            </a:r>
            <a:endParaRPr lang="de-DE" dirty="0"/>
          </a:p>
          <a:p>
            <a:r>
              <a:rPr lang="de-DE" dirty="0" err="1"/>
              <a:t>Chronic</a:t>
            </a:r>
            <a:r>
              <a:rPr lang="de-DE" dirty="0"/>
              <a:t> </a:t>
            </a:r>
            <a:r>
              <a:rPr lang="de-DE" dirty="0" err="1"/>
              <a:t>irradiation</a:t>
            </a:r>
            <a:r>
              <a:rPr lang="de-DE" dirty="0"/>
              <a:t>: </a:t>
            </a:r>
          </a:p>
          <a:p>
            <a:pPr lvl="1"/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cycle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CPD </a:t>
            </a:r>
            <a:r>
              <a:rPr lang="de-DE" dirty="0" err="1"/>
              <a:t>induction</a:t>
            </a:r>
            <a:r>
              <a:rPr lang="de-DE" dirty="0"/>
              <a:t>/</a:t>
            </a:r>
            <a:r>
              <a:rPr lang="de-DE" dirty="0" err="1"/>
              <a:t>Kinetics</a:t>
            </a:r>
            <a:endParaRPr lang="de-DE" dirty="0"/>
          </a:p>
          <a:p>
            <a:pPr lvl="1"/>
            <a:r>
              <a:rPr lang="de-DE" dirty="0" err="1"/>
              <a:t>Apoptosis</a:t>
            </a:r>
            <a:endParaRPr lang="de-DE" dirty="0"/>
          </a:p>
          <a:p>
            <a:pPr lvl="1"/>
            <a:r>
              <a:rPr lang="de-DE" dirty="0"/>
              <a:t>FACS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regulators</a:t>
            </a:r>
            <a:endParaRPr lang="de-DE" dirty="0"/>
          </a:p>
          <a:p>
            <a:pPr lvl="1"/>
            <a:r>
              <a:rPr lang="de-DE" dirty="0" err="1"/>
              <a:t>Epigenetic</a:t>
            </a:r>
            <a:r>
              <a:rPr lang="de-DE" dirty="0"/>
              <a:t> </a:t>
            </a:r>
            <a:r>
              <a:rPr lang="de-DE" dirty="0" err="1"/>
              <a:t>regulation</a:t>
            </a:r>
            <a:r>
              <a:rPr lang="de-DE" dirty="0"/>
              <a:t>: </a:t>
            </a:r>
            <a:r>
              <a:rPr lang="de-DE" dirty="0" err="1"/>
              <a:t>methylation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histone</a:t>
            </a:r>
            <a:r>
              <a:rPr lang="de-DE" dirty="0"/>
              <a:t> </a:t>
            </a:r>
            <a:r>
              <a:rPr lang="de-DE" dirty="0" err="1"/>
              <a:t>modification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0248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 </a:t>
            </a:r>
            <a:r>
              <a:rPr lang="de-DE" dirty="0" err="1"/>
              <a:t>packages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err="1"/>
              <a:t>Circlize</a:t>
            </a:r>
            <a:endParaRPr lang="de-DE" dirty="0"/>
          </a:p>
          <a:p>
            <a:pPr lvl="1"/>
            <a:r>
              <a:rPr lang="en-GB" dirty="0" err="1"/>
              <a:t>Gu</a:t>
            </a:r>
            <a:r>
              <a:rPr lang="en-GB" dirty="0"/>
              <a:t>, Z. </a:t>
            </a:r>
            <a:r>
              <a:rPr lang="en-GB" dirty="0" err="1"/>
              <a:t>circlize</a:t>
            </a:r>
            <a:r>
              <a:rPr lang="en-GB" dirty="0"/>
              <a:t> implements and enhances circular visualization in R. Bioinformatics 2014.</a:t>
            </a:r>
          </a:p>
          <a:p>
            <a:r>
              <a:rPr lang="de-DE" dirty="0" err="1"/>
              <a:t>ComplexHeatmap</a:t>
            </a:r>
            <a:endParaRPr lang="de-DE" dirty="0"/>
          </a:p>
          <a:p>
            <a:pPr lvl="1"/>
            <a:r>
              <a:rPr lang="en-GB" dirty="0" err="1"/>
              <a:t>Gu</a:t>
            </a:r>
            <a:r>
              <a:rPr lang="en-GB" dirty="0"/>
              <a:t>, Z. (2016) Complex </a:t>
            </a:r>
            <a:r>
              <a:rPr lang="en-GB" dirty="0" err="1"/>
              <a:t>heatmaps</a:t>
            </a:r>
            <a:r>
              <a:rPr lang="en-GB" dirty="0"/>
              <a:t> reveal patterns and correlations in multidimensional genomic data. Bioinformatics.</a:t>
            </a:r>
          </a:p>
          <a:p>
            <a:r>
              <a:rPr lang="de-DE" dirty="0" err="1"/>
              <a:t>Ggpubr</a:t>
            </a:r>
            <a:endParaRPr lang="de-DE" dirty="0"/>
          </a:p>
          <a:p>
            <a:pPr lvl="1"/>
            <a:r>
              <a:rPr lang="en-GB" dirty="0" err="1"/>
              <a:t>Alboukadel</a:t>
            </a:r>
            <a:r>
              <a:rPr lang="en-GB" dirty="0"/>
              <a:t> </a:t>
            </a:r>
            <a:r>
              <a:rPr lang="en-GB" dirty="0" err="1"/>
              <a:t>Kassambara</a:t>
            </a:r>
            <a:r>
              <a:rPr lang="en-GB" dirty="0"/>
              <a:t> (2020). </a:t>
            </a:r>
            <a:r>
              <a:rPr lang="en-GB" dirty="0" err="1"/>
              <a:t>ggpubr</a:t>
            </a:r>
            <a:r>
              <a:rPr lang="en-GB" dirty="0"/>
              <a:t>: 'ggplot2' Based Publication Ready Plots. R package version 0.3.0. </a:t>
            </a:r>
            <a:r>
              <a:rPr lang="en-GB" dirty="0">
                <a:hlinkClick r:id="rId2"/>
              </a:rPr>
              <a:t>https://CRAN.R-project.org/package=ggpubr</a:t>
            </a:r>
            <a:r>
              <a:rPr lang="en-GB" dirty="0"/>
              <a:t> </a:t>
            </a:r>
          </a:p>
          <a:p>
            <a:r>
              <a:rPr lang="de-DE" dirty="0" err="1"/>
              <a:t>Rstatix</a:t>
            </a:r>
            <a:endParaRPr lang="de-DE" dirty="0"/>
          </a:p>
          <a:p>
            <a:pPr lvl="1"/>
            <a:r>
              <a:rPr lang="en-GB" dirty="0" err="1"/>
              <a:t>Alboukadel</a:t>
            </a:r>
            <a:r>
              <a:rPr lang="en-GB" dirty="0"/>
              <a:t> </a:t>
            </a:r>
            <a:r>
              <a:rPr lang="en-GB" dirty="0" err="1"/>
              <a:t>Kassambara</a:t>
            </a:r>
            <a:r>
              <a:rPr lang="en-GB" dirty="0"/>
              <a:t> (2020). </a:t>
            </a:r>
            <a:r>
              <a:rPr lang="en-GB" dirty="0" err="1"/>
              <a:t>rstatix</a:t>
            </a:r>
            <a:r>
              <a:rPr lang="en-GB" dirty="0"/>
              <a:t>: Pipe-Friendly Framework for Basic Statistical Tests. R package version 0.5.0. </a:t>
            </a:r>
            <a:r>
              <a:rPr lang="en-GB" dirty="0">
                <a:hlinkClick r:id="rId3"/>
              </a:rPr>
              <a:t>https://CRAN.R-project.org/package=rstatix</a:t>
            </a:r>
            <a:endParaRPr lang="en-GB" dirty="0"/>
          </a:p>
          <a:p>
            <a:r>
              <a:rPr lang="de-DE" dirty="0" err="1"/>
              <a:t>Factoextra</a:t>
            </a:r>
            <a:endParaRPr lang="de-DE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1895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feld 27"/>
          <p:cNvSpPr txBox="1"/>
          <p:nvPr/>
        </p:nvSpPr>
        <p:spPr>
          <a:xfrm>
            <a:off x="110431" y="3175317"/>
            <a:ext cx="85400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PC1 separates SCC12/13 </a:t>
            </a:r>
            <a:r>
              <a:rPr lang="de-DE" dirty="0" err="1"/>
              <a:t>from</a:t>
            </a:r>
            <a:r>
              <a:rPr lang="de-DE" dirty="0"/>
              <a:t> Met1/Met4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PC2 separates SCL-II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PC3 separates Met-1 </a:t>
            </a:r>
            <a:r>
              <a:rPr lang="de-DE" dirty="0" err="1"/>
              <a:t>from</a:t>
            </a:r>
            <a:r>
              <a:rPr lang="de-DE" dirty="0"/>
              <a:t> Met-4 </a:t>
            </a:r>
            <a:r>
              <a:rPr lang="de-DE" dirty="0" err="1"/>
              <a:t>and</a:t>
            </a:r>
            <a:r>
              <a:rPr lang="de-DE" dirty="0"/>
              <a:t> also SCC12 </a:t>
            </a:r>
            <a:r>
              <a:rPr lang="de-DE" dirty="0" err="1"/>
              <a:t>from</a:t>
            </a:r>
            <a:r>
              <a:rPr lang="de-DE" dirty="0"/>
              <a:t> SCC-13 (</a:t>
            </a:r>
            <a:r>
              <a:rPr lang="de-DE" dirty="0" err="1"/>
              <a:t>slightly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 SCC12 </a:t>
            </a:r>
            <a:r>
              <a:rPr lang="de-DE" dirty="0" err="1">
                <a:sym typeface="Wingdings" panose="05000000000000000000" pitchFamily="2" charset="2"/>
              </a:rPr>
              <a:t>and</a:t>
            </a:r>
            <a:r>
              <a:rPr lang="de-DE" dirty="0">
                <a:sym typeface="Wingdings" panose="05000000000000000000" pitchFamily="2" charset="2"/>
              </a:rPr>
              <a:t> SCC13, </a:t>
            </a:r>
            <a:r>
              <a:rPr lang="de-DE" dirty="0" err="1">
                <a:sym typeface="Wingdings" panose="05000000000000000000" pitchFamily="2" charset="2"/>
              </a:rPr>
              <a:t>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well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as</a:t>
            </a:r>
            <a:r>
              <a:rPr lang="de-DE" dirty="0">
                <a:sym typeface="Wingdings" panose="05000000000000000000" pitchFamily="2" charset="2"/>
              </a:rPr>
              <a:t> Met-1 </a:t>
            </a:r>
            <a:r>
              <a:rPr lang="de-DE" dirty="0" err="1">
                <a:sym typeface="Wingdings" panose="05000000000000000000" pitchFamily="2" charset="2"/>
              </a:rPr>
              <a:t>and</a:t>
            </a:r>
            <a:r>
              <a:rPr lang="de-DE" dirty="0">
                <a:sym typeface="Wingdings" panose="05000000000000000000" pitchFamily="2" charset="2"/>
              </a:rPr>
              <a:t> Met-4 </a:t>
            </a:r>
            <a:r>
              <a:rPr lang="de-DE" dirty="0" err="1">
                <a:sym typeface="Wingdings" panose="05000000000000000000" pitchFamily="2" charset="2"/>
              </a:rPr>
              <a:t>share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similar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expression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patterns</a:t>
            </a:r>
            <a:r>
              <a:rPr lang="de-DE" dirty="0">
                <a:sym typeface="Wingdings" panose="05000000000000000000" pitchFamily="2" charset="2"/>
              </a:rPr>
              <a:t>, SCL-II </a:t>
            </a:r>
            <a:r>
              <a:rPr lang="de-DE" dirty="0" err="1">
                <a:sym typeface="Wingdings" panose="05000000000000000000" pitchFamily="2" charset="2"/>
              </a:rPr>
              <a:t>shows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very</a:t>
            </a:r>
            <a:r>
              <a:rPr lang="de-DE" dirty="0">
                <a:sym typeface="Wingdings" panose="05000000000000000000" pitchFamily="2" charset="2"/>
              </a:rPr>
              <a:t> different </a:t>
            </a:r>
            <a:r>
              <a:rPr lang="de-DE" dirty="0" err="1">
                <a:sym typeface="Wingdings" panose="05000000000000000000" pitchFamily="2" charset="2"/>
              </a:rPr>
              <a:t>miRNA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expression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, </a:t>
            </a:r>
            <a:r>
              <a:rPr lang="de-DE" dirty="0" err="1"/>
              <a:t>irradiated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form </a:t>
            </a:r>
            <a:r>
              <a:rPr lang="de-DE" dirty="0" err="1"/>
              <a:t>subcluster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PC1 </a:t>
            </a:r>
            <a:r>
              <a:rPr lang="de-DE" dirty="0" err="1"/>
              <a:t>vs</a:t>
            </a:r>
            <a:r>
              <a:rPr lang="de-DE" dirty="0"/>
              <a:t> PC2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, </a:t>
            </a:r>
            <a:r>
              <a:rPr lang="de-DE" dirty="0" err="1"/>
              <a:t>for</a:t>
            </a:r>
            <a:r>
              <a:rPr lang="de-DE" dirty="0"/>
              <a:t> Met-4, SCC-13 </a:t>
            </a:r>
            <a:r>
              <a:rPr lang="de-DE" dirty="0" err="1"/>
              <a:t>and</a:t>
            </a:r>
            <a:r>
              <a:rPr lang="de-DE" dirty="0"/>
              <a:t> SCL-II in </a:t>
            </a:r>
            <a:r>
              <a:rPr lang="de-DE" dirty="0" err="1"/>
              <a:t>the</a:t>
            </a:r>
            <a:r>
              <a:rPr lang="de-DE" dirty="0"/>
              <a:t> PC1 </a:t>
            </a:r>
            <a:r>
              <a:rPr lang="de-DE" dirty="0" err="1"/>
              <a:t>vs</a:t>
            </a:r>
            <a:r>
              <a:rPr lang="de-DE" dirty="0"/>
              <a:t> PC3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PC2 </a:t>
            </a:r>
            <a:r>
              <a:rPr lang="de-DE" dirty="0" err="1"/>
              <a:t>vs</a:t>
            </a:r>
            <a:r>
              <a:rPr lang="de-DE" dirty="0"/>
              <a:t> PC3 </a:t>
            </a:r>
            <a:r>
              <a:rPr lang="de-DE" dirty="0" err="1"/>
              <a:t>although</a:t>
            </a:r>
            <a:r>
              <a:rPr lang="de-DE" dirty="0"/>
              <a:t> not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pronounced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effects</a:t>
            </a:r>
            <a:endParaRPr lang="de-DE" dirty="0"/>
          </a:p>
          <a:p>
            <a:pPr marL="1200150" lvl="2" indent="-285750">
              <a:buFontTx/>
              <a:buChar char="-"/>
            </a:pPr>
            <a:endParaRPr lang="en-GB" dirty="0"/>
          </a:p>
        </p:txBody>
      </p:sp>
      <p:grpSp>
        <p:nvGrpSpPr>
          <p:cNvPr id="12" name="Gruppieren 11"/>
          <p:cNvGrpSpPr/>
          <p:nvPr/>
        </p:nvGrpSpPr>
        <p:grpSpPr>
          <a:xfrm>
            <a:off x="110431" y="147053"/>
            <a:ext cx="8966055" cy="3028264"/>
            <a:chOff x="110431" y="147053"/>
            <a:chExt cx="8966055" cy="3028264"/>
          </a:xfrm>
        </p:grpSpPr>
        <p:grpSp>
          <p:nvGrpSpPr>
            <p:cNvPr id="10" name="Gruppieren 9"/>
            <p:cNvGrpSpPr/>
            <p:nvPr/>
          </p:nvGrpSpPr>
          <p:grpSpPr>
            <a:xfrm>
              <a:off x="110431" y="255377"/>
              <a:ext cx="8966055" cy="2919940"/>
              <a:chOff x="105646" y="288129"/>
              <a:chExt cx="8966055" cy="2919940"/>
            </a:xfrm>
          </p:grpSpPr>
          <p:grpSp>
            <p:nvGrpSpPr>
              <p:cNvPr id="32" name="Gruppieren 31"/>
              <p:cNvGrpSpPr/>
              <p:nvPr/>
            </p:nvGrpSpPr>
            <p:grpSpPr>
              <a:xfrm>
                <a:off x="8126820" y="469315"/>
                <a:ext cx="944881" cy="2738754"/>
                <a:chOff x="8126820" y="469315"/>
                <a:chExt cx="944881" cy="2738754"/>
              </a:xfrm>
            </p:grpSpPr>
            <p:sp>
              <p:nvSpPr>
                <p:cNvPr id="9" name="Rechteck 8"/>
                <p:cNvSpPr/>
                <p:nvPr/>
              </p:nvSpPr>
              <p:spPr>
                <a:xfrm>
                  <a:off x="8252460" y="584836"/>
                  <a:ext cx="796010" cy="3886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6" name="Gruppieren 25"/>
                <p:cNvGrpSpPr/>
                <p:nvPr/>
              </p:nvGrpSpPr>
              <p:grpSpPr>
                <a:xfrm>
                  <a:off x="8126820" y="469315"/>
                  <a:ext cx="944881" cy="2738754"/>
                  <a:chOff x="8242154" y="2919145"/>
                  <a:chExt cx="944881" cy="2738754"/>
                </a:xfrm>
              </p:grpSpPr>
              <p:pic>
                <p:nvPicPr>
                  <p:cNvPr id="20" name="Inhaltsplatzhalter 5"/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4562" t="57840"/>
                  <a:stretch/>
                </p:blipFill>
                <p:spPr>
                  <a:xfrm>
                    <a:off x="8249960" y="3749724"/>
                    <a:ext cx="815155" cy="1908175"/>
                  </a:xfrm>
                  <a:prstGeom prst="rect">
                    <a:avLst/>
                  </a:prstGeom>
                </p:spPr>
              </p:pic>
              <p:pic>
                <p:nvPicPr>
                  <p:cNvPr id="21" name="Inhaltsplatzhalter 5"/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4562" t="12507" b="71079"/>
                  <a:stretch/>
                </p:blipFill>
                <p:spPr>
                  <a:xfrm>
                    <a:off x="8242154" y="3075355"/>
                    <a:ext cx="815155" cy="742949"/>
                  </a:xfrm>
                  <a:prstGeom prst="rect">
                    <a:avLst/>
                  </a:prstGeom>
                </p:spPr>
              </p:pic>
              <p:sp>
                <p:nvSpPr>
                  <p:cNvPr id="22" name="Rechteck 21"/>
                  <p:cNvSpPr/>
                  <p:nvPr/>
                </p:nvSpPr>
                <p:spPr>
                  <a:xfrm>
                    <a:off x="8295495" y="2919145"/>
                    <a:ext cx="79601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" name="Textfeld 22"/>
                  <p:cNvSpPr txBox="1"/>
                  <p:nvPr/>
                </p:nvSpPr>
                <p:spPr>
                  <a:xfrm>
                    <a:off x="8295494" y="3136315"/>
                    <a:ext cx="891541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Irradiation</a:t>
                    </a:r>
                    <a:endParaRPr lang="en-GB" sz="1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pic>
            <p:nvPicPr>
              <p:cNvPr id="6" name="Grafik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93" r="15022"/>
              <a:stretch/>
            </p:blipFill>
            <p:spPr>
              <a:xfrm>
                <a:off x="105646" y="288129"/>
                <a:ext cx="2602252" cy="2520000"/>
              </a:xfrm>
              <a:prstGeom prst="rect">
                <a:avLst/>
              </a:prstGeom>
            </p:spPr>
          </p:pic>
          <p:pic>
            <p:nvPicPr>
              <p:cNvPr id="7" name="Grafik 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46" r="15476"/>
              <a:stretch/>
            </p:blipFill>
            <p:spPr>
              <a:xfrm>
                <a:off x="2707898" y="288129"/>
                <a:ext cx="2579028" cy="2520000"/>
              </a:xfrm>
              <a:prstGeom prst="rect">
                <a:avLst/>
              </a:prstGeom>
            </p:spPr>
          </p:pic>
          <p:pic>
            <p:nvPicPr>
              <p:cNvPr id="8" name="Grafik 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22" r="15178"/>
              <a:stretch/>
            </p:blipFill>
            <p:spPr>
              <a:xfrm>
                <a:off x="5340266" y="288129"/>
                <a:ext cx="2625612" cy="2520000"/>
              </a:xfrm>
              <a:prstGeom prst="rect">
                <a:avLst/>
              </a:prstGeom>
            </p:spPr>
          </p:pic>
        </p:grpSp>
        <p:sp>
          <p:nvSpPr>
            <p:cNvPr id="11" name="Textfeld 10"/>
            <p:cNvSpPr txBox="1"/>
            <p:nvPr/>
          </p:nvSpPr>
          <p:spPr>
            <a:xfrm>
              <a:off x="190500" y="147053"/>
              <a:ext cx="466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A</a:t>
              </a:r>
              <a:endParaRPr lang="en-GB" sz="2000" b="1" dirty="0"/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2792752" y="152765"/>
              <a:ext cx="466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B</a:t>
              </a:r>
              <a:endParaRPr lang="en-GB" sz="2000" b="1" dirty="0"/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5417351" y="147053"/>
              <a:ext cx="466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C</a:t>
              </a:r>
              <a:endParaRPr lang="en-GB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59198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208372" y="4679077"/>
            <a:ext cx="85400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de-DE" sz="1600" dirty="0"/>
              <a:t>Big </a:t>
            </a:r>
            <a:r>
              <a:rPr lang="de-DE" sz="1600" dirty="0" err="1"/>
              <a:t>points</a:t>
            </a:r>
            <a:r>
              <a:rPr lang="de-DE" sz="1600" dirty="0"/>
              <a:t> </a:t>
            </a:r>
            <a:r>
              <a:rPr lang="de-DE" sz="1600" dirty="0" err="1"/>
              <a:t>represent</a:t>
            </a:r>
            <a:r>
              <a:rPr lang="de-DE" sz="1600" dirty="0"/>
              <a:t> </a:t>
            </a:r>
            <a:r>
              <a:rPr lang="de-DE" sz="1600" dirty="0" err="1"/>
              <a:t>mean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all </a:t>
            </a:r>
            <a:r>
              <a:rPr lang="de-DE" sz="1600" dirty="0" err="1"/>
              <a:t>samples</a:t>
            </a:r>
            <a:r>
              <a:rPr lang="de-DE" sz="1600" dirty="0"/>
              <a:t> </a:t>
            </a:r>
            <a:r>
              <a:rPr lang="de-DE" sz="1600" dirty="0" err="1"/>
              <a:t>within</a:t>
            </a:r>
            <a:r>
              <a:rPr lang="de-DE" sz="1600" dirty="0"/>
              <a:t> </a:t>
            </a:r>
            <a:r>
              <a:rPr lang="de-DE" sz="1600" dirty="0" err="1"/>
              <a:t>each</a:t>
            </a:r>
            <a:r>
              <a:rPr lang="de-DE" sz="1600" dirty="0"/>
              <a:t> </a:t>
            </a:r>
            <a:r>
              <a:rPr lang="de-DE" sz="1600" dirty="0" err="1"/>
              <a:t>group</a:t>
            </a:r>
            <a:endParaRPr lang="de-DE" sz="1600" dirty="0"/>
          </a:p>
          <a:p>
            <a:pPr marL="742950" lvl="1" indent="-285750">
              <a:buFontTx/>
              <a:buChar char="-"/>
            </a:pPr>
            <a:r>
              <a:rPr lang="de-DE" sz="1600" dirty="0"/>
              <a:t>Best </a:t>
            </a:r>
            <a:r>
              <a:rPr lang="de-DE" sz="1600" dirty="0" err="1"/>
              <a:t>separation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irradiated</a:t>
            </a:r>
            <a:r>
              <a:rPr lang="de-DE" sz="1600" dirty="0"/>
              <a:t>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control</a:t>
            </a:r>
            <a:r>
              <a:rPr lang="de-DE" sz="1600" dirty="0"/>
              <a:t> </a:t>
            </a:r>
            <a:r>
              <a:rPr lang="de-DE" sz="1600" dirty="0" err="1"/>
              <a:t>samples</a:t>
            </a:r>
            <a:r>
              <a:rPr lang="de-DE" sz="1600" dirty="0"/>
              <a:t> </a:t>
            </a:r>
            <a:r>
              <a:rPr lang="de-DE" sz="1600" dirty="0" err="1"/>
              <a:t>achieved</a:t>
            </a:r>
            <a:r>
              <a:rPr lang="de-DE" sz="1600" dirty="0"/>
              <a:t> PC2 </a:t>
            </a:r>
            <a:r>
              <a:rPr lang="de-DE" sz="1600" dirty="0" err="1"/>
              <a:t>vs</a:t>
            </a:r>
            <a:r>
              <a:rPr lang="de-DE" sz="1600" dirty="0"/>
              <a:t> PC3 </a:t>
            </a:r>
            <a:r>
              <a:rPr lang="de-DE" sz="1600" dirty="0" err="1"/>
              <a:t>showing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high </a:t>
            </a:r>
            <a:r>
              <a:rPr lang="de-DE" sz="1600" dirty="0" err="1"/>
              <a:t>values</a:t>
            </a:r>
            <a:r>
              <a:rPr lang="de-DE" sz="1600" dirty="0"/>
              <a:t> in PC2 </a:t>
            </a:r>
            <a:r>
              <a:rPr lang="de-DE" sz="1600" dirty="0" err="1"/>
              <a:t>and</a:t>
            </a:r>
            <a:r>
              <a:rPr lang="de-DE" sz="1600" dirty="0"/>
              <a:t> PC3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correlated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irradiated</a:t>
            </a:r>
            <a:r>
              <a:rPr lang="de-DE" sz="1600" dirty="0"/>
              <a:t> </a:t>
            </a:r>
            <a:r>
              <a:rPr lang="de-DE" sz="1600" dirty="0" err="1"/>
              <a:t>samples</a:t>
            </a:r>
            <a:r>
              <a:rPr lang="de-DE" sz="1600" dirty="0"/>
              <a:t>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low</a:t>
            </a:r>
            <a:r>
              <a:rPr lang="de-DE" sz="1600" dirty="0"/>
              <a:t> </a:t>
            </a:r>
            <a:r>
              <a:rPr lang="de-DE" sz="1600" dirty="0" err="1"/>
              <a:t>values</a:t>
            </a:r>
            <a:r>
              <a:rPr lang="de-DE" sz="1600" dirty="0"/>
              <a:t> in PC2 </a:t>
            </a:r>
            <a:r>
              <a:rPr lang="de-DE" sz="1600" dirty="0" err="1"/>
              <a:t>and</a:t>
            </a:r>
            <a:r>
              <a:rPr lang="de-DE" sz="1600" dirty="0"/>
              <a:t> PC3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correlated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control</a:t>
            </a:r>
            <a:r>
              <a:rPr lang="de-DE" sz="1600" dirty="0"/>
              <a:t> </a:t>
            </a:r>
            <a:r>
              <a:rPr lang="de-DE" sz="1600" dirty="0" err="1"/>
              <a:t>samples</a:t>
            </a:r>
            <a:r>
              <a:rPr lang="de-DE" sz="1600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de-DE" sz="1600" dirty="0"/>
              <a:t>Arrows </a:t>
            </a:r>
            <a:r>
              <a:rPr lang="de-DE" sz="1600" dirty="0" err="1"/>
              <a:t>show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correlation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each</a:t>
            </a:r>
            <a:r>
              <a:rPr lang="de-DE" sz="1600" dirty="0"/>
              <a:t> </a:t>
            </a:r>
            <a:r>
              <a:rPr lang="de-DE" sz="1600" dirty="0" err="1"/>
              <a:t>miRNA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respective</a:t>
            </a:r>
            <a:r>
              <a:rPr lang="de-DE" sz="1600" dirty="0"/>
              <a:t> </a:t>
            </a:r>
            <a:r>
              <a:rPr lang="de-DE" sz="1600" dirty="0" err="1"/>
              <a:t>principal</a:t>
            </a:r>
            <a:r>
              <a:rPr lang="de-DE" sz="1600" dirty="0"/>
              <a:t> </a:t>
            </a:r>
            <a:r>
              <a:rPr lang="de-DE" sz="1600" dirty="0" err="1"/>
              <a:t>component</a:t>
            </a:r>
            <a:endParaRPr lang="de-DE" sz="1600" dirty="0"/>
          </a:p>
          <a:p>
            <a:pPr marL="742950" lvl="1" indent="-285750">
              <a:buFontTx/>
              <a:buChar char="-"/>
            </a:pPr>
            <a:r>
              <a:rPr lang="de-DE" sz="1600" dirty="0" err="1"/>
              <a:t>miRNAs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share</a:t>
            </a:r>
            <a:r>
              <a:rPr lang="de-DE" sz="1600" dirty="0"/>
              <a:t> a </a:t>
            </a:r>
            <a:r>
              <a:rPr lang="de-DE" sz="1600" dirty="0" err="1"/>
              <a:t>similar</a:t>
            </a:r>
            <a:r>
              <a:rPr lang="de-DE" sz="1600" dirty="0"/>
              <a:t> </a:t>
            </a:r>
            <a:r>
              <a:rPr lang="de-DE" sz="1600" dirty="0" err="1"/>
              <a:t>anlge</a:t>
            </a:r>
            <a:r>
              <a:rPr lang="de-DE" sz="1600" dirty="0"/>
              <a:t> (i.e. </a:t>
            </a:r>
            <a:r>
              <a:rPr lang="de-DE" sz="1600" dirty="0" err="1"/>
              <a:t>point</a:t>
            </a:r>
            <a:r>
              <a:rPr lang="de-DE" sz="1600" dirty="0"/>
              <a:t> </a:t>
            </a:r>
            <a:r>
              <a:rPr lang="de-DE" sz="1600" dirty="0" err="1"/>
              <a:t>into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same </a:t>
            </a:r>
            <a:r>
              <a:rPr lang="de-DE" sz="1600" dirty="0" err="1"/>
              <a:t>direction</a:t>
            </a:r>
            <a:r>
              <a:rPr lang="de-DE" sz="1600" dirty="0"/>
              <a:t>)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positively</a:t>
            </a:r>
            <a:r>
              <a:rPr lang="de-DE" sz="1600" dirty="0"/>
              <a:t> </a:t>
            </a:r>
            <a:r>
              <a:rPr lang="de-DE" sz="1600" dirty="0" err="1"/>
              <a:t>correlated</a:t>
            </a:r>
            <a:r>
              <a:rPr lang="de-DE" sz="1600" dirty="0"/>
              <a:t>, </a:t>
            </a:r>
            <a:r>
              <a:rPr lang="de-DE" sz="1600" dirty="0" err="1"/>
              <a:t>miRNAs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an angle </a:t>
            </a:r>
            <a:r>
              <a:rPr lang="de-DE" sz="1600" dirty="0" err="1"/>
              <a:t>of</a:t>
            </a:r>
            <a:r>
              <a:rPr lang="de-DE" sz="1600" dirty="0"/>
              <a:t> 90°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uncorrelated</a:t>
            </a:r>
            <a:r>
              <a:rPr lang="de-DE" sz="1600" dirty="0"/>
              <a:t>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miRNAs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an angle </a:t>
            </a:r>
            <a:r>
              <a:rPr lang="de-DE" sz="1600" dirty="0" err="1"/>
              <a:t>of</a:t>
            </a:r>
            <a:r>
              <a:rPr lang="de-DE" sz="1600" dirty="0"/>
              <a:t> 180°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negativel</a:t>
            </a:r>
            <a:r>
              <a:rPr lang="de-DE" sz="1600" dirty="0"/>
              <a:t> </a:t>
            </a:r>
            <a:r>
              <a:rPr lang="de-DE" sz="1600" dirty="0" err="1"/>
              <a:t>correlated</a:t>
            </a:r>
            <a:endParaRPr lang="en-GB" sz="1600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196712" y="152631"/>
            <a:ext cx="8810081" cy="4488267"/>
            <a:chOff x="196712" y="152631"/>
            <a:chExt cx="8810081" cy="4488267"/>
          </a:xfrm>
        </p:grpSpPr>
        <p:grpSp>
          <p:nvGrpSpPr>
            <p:cNvPr id="6" name="Gruppieren 5"/>
            <p:cNvGrpSpPr/>
            <p:nvPr/>
          </p:nvGrpSpPr>
          <p:grpSpPr>
            <a:xfrm>
              <a:off x="196712" y="274638"/>
              <a:ext cx="8810081" cy="4366260"/>
              <a:chOff x="196712" y="274638"/>
              <a:chExt cx="8810081" cy="4366260"/>
            </a:xfrm>
          </p:grpSpPr>
          <p:grpSp>
            <p:nvGrpSpPr>
              <p:cNvPr id="16" name="Gruppieren 15"/>
              <p:cNvGrpSpPr/>
              <p:nvPr/>
            </p:nvGrpSpPr>
            <p:grpSpPr>
              <a:xfrm>
                <a:off x="3995714" y="3673158"/>
                <a:ext cx="1733162" cy="967740"/>
                <a:chOff x="6039237" y="5783580"/>
                <a:chExt cx="1733162" cy="967740"/>
              </a:xfrm>
            </p:grpSpPr>
            <p:pic>
              <p:nvPicPr>
                <p:cNvPr id="17" name="Inhaltsplatzhalter 5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2732" t="27502" r="-367" b="57944"/>
                <a:stretch/>
              </p:blipFill>
              <p:spPr>
                <a:xfrm>
                  <a:off x="6039237" y="5844540"/>
                  <a:ext cx="1097279" cy="495300"/>
                </a:xfrm>
                <a:prstGeom prst="rect">
                  <a:avLst/>
                </a:prstGeom>
              </p:spPr>
            </p:pic>
            <p:pic>
              <p:nvPicPr>
                <p:cNvPr id="18" name="Inhaltsplatzhalter 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2732" t="42951" r="-367" b="28613"/>
                <a:stretch/>
              </p:blipFill>
              <p:spPr>
                <a:xfrm>
                  <a:off x="6675120" y="5783580"/>
                  <a:ext cx="1097279" cy="967740"/>
                </a:xfrm>
                <a:prstGeom prst="rect">
                  <a:avLst/>
                </a:prstGeom>
              </p:spPr>
            </p:pic>
          </p:grpSp>
          <p:pic>
            <p:nvPicPr>
              <p:cNvPr id="2" name="Grafik 1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514" r="27232"/>
              <a:stretch/>
            </p:blipFill>
            <p:spPr>
              <a:xfrm>
                <a:off x="196712" y="274638"/>
                <a:ext cx="2880656" cy="3240000"/>
              </a:xfrm>
              <a:prstGeom prst="rect">
                <a:avLst/>
              </a:prstGeom>
            </p:spPr>
          </p:pic>
          <p:pic>
            <p:nvPicPr>
              <p:cNvPr id="4" name="Grafik 3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723" r="27440"/>
              <a:stretch/>
            </p:blipFill>
            <p:spPr>
              <a:xfrm>
                <a:off x="6097508" y="274638"/>
                <a:ext cx="2909285" cy="3240000"/>
              </a:xfrm>
              <a:prstGeom prst="rect">
                <a:avLst/>
              </a:prstGeom>
            </p:spPr>
          </p:pic>
          <p:pic>
            <p:nvPicPr>
              <p:cNvPr id="5" name="Grafik 4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341" r="26488"/>
              <a:stretch/>
            </p:blipFill>
            <p:spPr>
              <a:xfrm>
                <a:off x="3091938" y="274638"/>
                <a:ext cx="2904829" cy="3240000"/>
              </a:xfrm>
              <a:prstGeom prst="rect">
                <a:avLst/>
              </a:prstGeom>
            </p:spPr>
          </p:pic>
        </p:grpSp>
        <p:sp>
          <p:nvSpPr>
            <p:cNvPr id="20" name="Textfeld 19"/>
            <p:cNvSpPr txBox="1"/>
            <p:nvPr/>
          </p:nvSpPr>
          <p:spPr>
            <a:xfrm>
              <a:off x="504825" y="152631"/>
              <a:ext cx="466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A</a:t>
              </a:r>
              <a:endParaRPr lang="en-GB" sz="2000" b="1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3178109" y="152862"/>
              <a:ext cx="466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B</a:t>
              </a:r>
              <a:endParaRPr lang="en-GB" sz="2000" b="1" dirty="0"/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6198401" y="152631"/>
              <a:ext cx="466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C</a:t>
              </a:r>
              <a:endParaRPr lang="en-GB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46428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Examination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controls</a:t>
            </a:r>
            <a:r>
              <a:rPr lang="de-DE" dirty="0"/>
              <a:t> </a:t>
            </a:r>
            <a:r>
              <a:rPr lang="de-DE" dirty="0" err="1"/>
              <a:t>only</a:t>
            </a:r>
            <a:endParaRPr lang="de-D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4482848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4725</Words>
  <Application>Microsoft Office PowerPoint</Application>
  <PresentationFormat>Bildschirmpräsentation (4:3)</PresentationFormat>
  <Paragraphs>1036</Paragraphs>
  <Slides>65</Slides>
  <Notes>17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65</vt:i4>
      </vt:variant>
    </vt:vector>
  </HeadingPairs>
  <TitlesOfParts>
    <vt:vector size="70" baseType="lpstr">
      <vt:lpstr>Arial</vt:lpstr>
      <vt:lpstr>Calibri</vt:lpstr>
      <vt:lpstr>Cambria Math</vt:lpstr>
      <vt:lpstr>Wingdings</vt:lpstr>
      <vt:lpstr>Larissa-Design</vt:lpstr>
      <vt:lpstr>Neu</vt:lpstr>
      <vt:lpstr>PowerPoint-Präsentation</vt:lpstr>
      <vt:lpstr>PowerPoint-Präsentation</vt:lpstr>
      <vt:lpstr>Status 08.06.2020</vt:lpstr>
      <vt:lpstr>Differential expression between cell lines</vt:lpstr>
      <vt:lpstr>PCA</vt:lpstr>
      <vt:lpstr>PowerPoint-Präsentation</vt:lpstr>
      <vt:lpstr>PowerPoint-Präsentation</vt:lpstr>
      <vt:lpstr>PowerPoint-Präsentation</vt:lpstr>
      <vt:lpstr>Zelllinien detaillierter Vergleich differentiell exprimierte miRNAs</vt:lpstr>
      <vt:lpstr>Pathway Analysis</vt:lpstr>
      <vt:lpstr>KEGG</vt:lpstr>
      <vt:lpstr>KEGG – cluster 1A (+1B)</vt:lpstr>
      <vt:lpstr>KEGG – cluster 2B (2C)</vt:lpstr>
      <vt:lpstr>KEGG – cluster 4C (4D+4E)</vt:lpstr>
      <vt:lpstr>GO:BP</vt:lpstr>
      <vt:lpstr>GO:BP – cluster 1A</vt:lpstr>
      <vt:lpstr>GO:BP – cluster 2B</vt:lpstr>
      <vt:lpstr>GO:BP – cluster 4C</vt:lpstr>
      <vt:lpstr>UV sensititvity</vt:lpstr>
      <vt:lpstr>EDA</vt:lpstr>
      <vt:lpstr>UV sensititvity</vt:lpstr>
      <vt:lpstr>Differential expression after irradiation </vt:lpstr>
      <vt:lpstr>PowerPoint-Präsentation</vt:lpstr>
      <vt:lpstr>Vorgehen</vt:lpstr>
      <vt:lpstr>Vorgehen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qPCR Validierung</vt:lpstr>
      <vt:lpstr>PowerPoint-Präsentation</vt:lpstr>
      <vt:lpstr>PowerPoint-Präsentation</vt:lpstr>
      <vt:lpstr>PowerPoint-Präsentation</vt:lpstr>
      <vt:lpstr>PowerPoint-Präsentation</vt:lpstr>
      <vt:lpstr>Pathway Analyse?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KEGG</vt:lpstr>
      <vt:lpstr>GO</vt:lpstr>
      <vt:lpstr>Localization</vt:lpstr>
      <vt:lpstr>Targets</vt:lpstr>
      <vt:lpstr>Time Series miR-205</vt:lpstr>
      <vt:lpstr>PowerPoint-Präsentation</vt:lpstr>
      <vt:lpstr>SCL-II miR-205 im zeitlichen Verlauf</vt:lpstr>
      <vt:lpstr>PowerPoint-Präsentation</vt:lpstr>
      <vt:lpstr>PowerPoint-Präsentation</vt:lpstr>
      <vt:lpstr>miR-205 Knockdown</vt:lpstr>
      <vt:lpstr>PowerPoint-Präsentation</vt:lpstr>
      <vt:lpstr>miR-205 Target gene expression</vt:lpstr>
      <vt:lpstr>Growth curve</vt:lpstr>
      <vt:lpstr>Cell cycle</vt:lpstr>
      <vt:lpstr>Scratch Assay (48h post transfection)</vt:lpstr>
      <vt:lpstr>Apoptose</vt:lpstr>
      <vt:lpstr>Transwell migration Assay</vt:lpstr>
      <vt:lpstr>TGF beta</vt:lpstr>
      <vt:lpstr>PowerPoint-Präsentation</vt:lpstr>
      <vt:lpstr>PowerPoint-Präsentation</vt:lpstr>
      <vt:lpstr>PowerPoint-Präsentation</vt:lpstr>
      <vt:lpstr>R packages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Zellbiologie</dc:creator>
  <cp:lastModifiedBy>Marc Bender</cp:lastModifiedBy>
  <cp:revision>448</cp:revision>
  <cp:lastPrinted>2020-02-14T13:07:15Z</cp:lastPrinted>
  <dcterms:created xsi:type="dcterms:W3CDTF">2019-06-20T12:15:13Z</dcterms:created>
  <dcterms:modified xsi:type="dcterms:W3CDTF">2023-04-18T11:32:27Z</dcterms:modified>
</cp:coreProperties>
</file>